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99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8686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70569F2-623E-4463-AC7F-1ED1D37690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1C5A9-5DBB-4FA1-8155-0513C6C89E95}" type="datetimeFigureOut">
              <a:rPr lang="en-US" smtClean="0"/>
              <a:pPr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 </a:t>
            </a:r>
            <a:br>
              <a:rPr lang="en-US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MPA405</a:t>
            </a:r>
            <a:r>
              <a:rPr lang="en-US" sz="2800" dirty="0" smtClean="0"/>
              <a:t>)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0" y="3986784"/>
            <a:ext cx="3048000" cy="585216"/>
          </a:xfrm>
        </p:spPr>
        <p:txBody>
          <a:bodyPr>
            <a:normAutofit fontScale="70000" lnSpcReduction="20000"/>
          </a:bodyPr>
          <a:lstStyle/>
          <a:p>
            <a:pPr algn="r" eaLnBrk="1" hangingPunct="1">
              <a:defRPr/>
            </a:pPr>
            <a:r>
              <a:rPr lang="en-US" i="1" dirty="0" smtClean="0"/>
              <a:t>Dr. </a:t>
            </a:r>
            <a:r>
              <a:rPr lang="en-US" i="1" dirty="0" err="1" smtClean="0"/>
              <a:t>Khurrum</a:t>
            </a:r>
            <a:r>
              <a:rPr lang="en-US" i="1" dirty="0" smtClean="0"/>
              <a:t> S. Mughal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>
                <a:latin typeface="Arial" charset="0"/>
                <a:cs typeface="Times New Roman" pitchFamily="18" charset="0"/>
              </a:rPr>
              <a:t>Lecture 15: Government Subsidies and Income Support for the Poor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Times New Roman" pitchFamily="18" charset="0"/>
              </a:rPr>
              <a:t>Poverty</a:t>
            </a:r>
            <a:endParaRPr lang="en-US" dirty="0">
              <a:cs typeface="Times New Roman" pitchFamily="18" charset="0"/>
            </a:endParaRPr>
          </a:p>
        </p:txBody>
      </p:sp>
      <p:sp>
        <p:nvSpPr>
          <p:cNvPr id="153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rial" charset="0"/>
                <a:cs typeface="Times New Roman" pitchFamily="18" charset="0"/>
              </a:rPr>
              <a:t> </a:t>
            </a:r>
            <a:r>
              <a:rPr lang="en-US" dirty="0" smtClean="0">
                <a:latin typeface="Arial" charset="0"/>
                <a:cs typeface="Times New Roman" pitchFamily="18" charset="0"/>
              </a:rPr>
              <a:t>It breeds crime and social unrest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Arial" charset="0"/>
                <a:cs typeface="Times New Roman" pitchFamily="18" charset="0"/>
              </a:rPr>
              <a:t>Can the charitable institutions be trusted?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Arial" charset="0"/>
                <a:cs typeface="Times New Roman" pitchFamily="18" charset="0"/>
              </a:rPr>
              <a:t>Not sustainable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Arial" charset="0"/>
                <a:cs typeface="Times New Roman" pitchFamily="18" charset="0"/>
              </a:rPr>
              <a:t>What about recessions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Arial" charset="0"/>
                <a:cs typeface="Times New Roman" pitchFamily="18" charset="0"/>
              </a:rPr>
              <a:t>Welfare Trap</a:t>
            </a:r>
            <a:endParaRPr lang="en-US" dirty="0">
              <a:latin typeface="Arial" charset="0"/>
              <a:cs typeface="Times New Roman" pitchFamily="18" charset="0"/>
            </a:endParaRPr>
          </a:p>
          <a:p>
            <a:endParaRPr lang="en-US" sz="4400" dirty="0">
              <a:latin typeface="Arial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cs typeface="Times New Roman" pitchFamily="18" charset="0"/>
              </a:rPr>
              <a:t>USA Poverty </a:t>
            </a:r>
            <a:r>
              <a:rPr lang="en-US" dirty="0">
                <a:cs typeface="Times New Roman" pitchFamily="18" charset="0"/>
              </a:rPr>
              <a:t>in 1998</a:t>
            </a:r>
            <a:br>
              <a:rPr lang="en-US" dirty="0">
                <a:cs typeface="Times New Roman" pitchFamily="18" charset="0"/>
              </a:rPr>
            </a:br>
            <a:endParaRPr lang="en-US" dirty="0">
              <a:cs typeface="Times New Roman" pitchFamily="18" charset="0"/>
            </a:endParaRPr>
          </a:p>
        </p:txBody>
      </p:sp>
      <p:sp>
        <p:nvSpPr>
          <p:cNvPr id="153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400">
                <a:latin typeface="Arial" charset="0"/>
                <a:cs typeface="Times New Roman" pitchFamily="18" charset="0"/>
              </a:rPr>
              <a:t> 34.5 million </a:t>
            </a:r>
          </a:p>
          <a:p>
            <a:r>
              <a:rPr lang="en-US" sz="4400">
                <a:latin typeface="Arial" charset="0"/>
                <a:cs typeface="Times New Roman" pitchFamily="18" charset="0"/>
              </a:rPr>
              <a:t> 13% of the population classified as poor</a:t>
            </a:r>
          </a:p>
          <a:p>
            <a:endParaRPr lang="en-US" sz="4400">
              <a:latin typeface="Arial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10600" cy="1143000"/>
          </a:xfrm>
        </p:spPr>
        <p:txBody>
          <a:bodyPr>
            <a:normAutofit fontScale="90000"/>
          </a:bodyPr>
          <a:lstStyle/>
          <a:p>
            <a:r>
              <a:rPr lang="en-US" b="0">
                <a:cs typeface="Arial" charset="0"/>
              </a:rPr>
              <a:t>Poverty in the United States</a:t>
            </a:r>
            <a:r>
              <a:rPr lang="en-US" b="0">
                <a:cs typeface="Times New Roman" pitchFamily="18" charset="0"/>
              </a:rPr>
              <a:t/>
            </a:r>
            <a:br>
              <a:rPr lang="en-US" b="0">
                <a:cs typeface="Times New Roman" pitchFamily="18" charset="0"/>
              </a:rPr>
            </a:br>
            <a:r>
              <a:rPr lang="en-US">
                <a:cs typeface="Arial" charset="0"/>
              </a:rPr>
              <a:t>Poverty threshold or poverty line in 1999</a:t>
            </a:r>
            <a:r>
              <a:rPr lang="en-US"/>
              <a:t> </a:t>
            </a:r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1371600" y="2971800"/>
            <a:ext cx="6400800" cy="2568575"/>
            <a:chOff x="-3" y="-3"/>
            <a:chExt cx="2453" cy="1618"/>
          </a:xfrm>
        </p:grpSpPr>
        <p:grpSp>
          <p:nvGrpSpPr>
            <p:cNvPr id="3" name="Group 27"/>
            <p:cNvGrpSpPr>
              <a:grpSpLocks/>
            </p:cNvGrpSpPr>
            <p:nvPr/>
          </p:nvGrpSpPr>
          <p:grpSpPr bwMode="auto">
            <a:xfrm>
              <a:off x="0" y="0"/>
              <a:ext cx="2447" cy="1612"/>
              <a:chOff x="0" y="0"/>
              <a:chExt cx="2447" cy="1612"/>
            </a:xfrm>
          </p:grpSpPr>
          <p:grpSp>
            <p:nvGrpSpPr>
              <p:cNvPr id="4" name="Group 12"/>
              <p:cNvGrpSpPr>
                <a:grpSpLocks/>
              </p:cNvGrpSpPr>
              <p:nvPr/>
            </p:nvGrpSpPr>
            <p:grpSpPr bwMode="auto">
              <a:xfrm>
                <a:off x="0" y="0"/>
                <a:ext cx="1425" cy="403"/>
                <a:chOff x="0" y="0"/>
                <a:chExt cx="1425" cy="403"/>
              </a:xfrm>
            </p:grpSpPr>
            <p:sp>
              <p:nvSpPr>
                <p:cNvPr id="16387" name="Rectangle 3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133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400" b="1">
                      <a:solidFill>
                        <a:srgbClr val="660067"/>
                      </a:solidFill>
                      <a:latin typeface="Arial" charset="0"/>
                      <a:cs typeface="Arial" charset="0"/>
                    </a:rPr>
                    <a:t>Family Structure</a:t>
                  </a:r>
                  <a:endParaRPr lang="en-US" sz="2400" b="1">
                    <a:cs typeface="Times New Roman" pitchFamily="18" charset="0"/>
                  </a:endParaRPr>
                </a:p>
                <a:p>
                  <a:pPr eaLnBrk="0" hangingPunct="0"/>
                  <a:endParaRPr lang="en-US" sz="2000"/>
                </a:p>
              </p:txBody>
            </p:sp>
            <p:sp>
              <p:nvSpPr>
                <p:cNvPr id="1639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42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" name="Group 14"/>
              <p:cNvGrpSpPr>
                <a:grpSpLocks/>
              </p:cNvGrpSpPr>
              <p:nvPr/>
            </p:nvGrpSpPr>
            <p:grpSpPr bwMode="auto">
              <a:xfrm>
                <a:off x="1425" y="0"/>
                <a:ext cx="1022" cy="403"/>
                <a:chOff x="1425" y="0"/>
                <a:chExt cx="1022" cy="403"/>
              </a:xfrm>
            </p:grpSpPr>
            <p:sp>
              <p:nvSpPr>
                <p:cNvPr id="16388" name="Rectangle 4"/>
                <p:cNvSpPr>
                  <a:spLocks noChangeArrowheads="1"/>
                </p:cNvSpPr>
                <p:nvPr/>
              </p:nvSpPr>
              <p:spPr bwMode="auto">
                <a:xfrm>
                  <a:off x="1468" y="0"/>
                  <a:ext cx="93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400" b="1">
                      <a:solidFill>
                        <a:srgbClr val="660067"/>
                      </a:solidFill>
                      <a:latin typeface="Arial" charset="0"/>
                      <a:cs typeface="Arial" charset="0"/>
                    </a:rPr>
                    <a:t>Threshold</a:t>
                  </a:r>
                  <a:endParaRPr lang="en-US" sz="2400" b="1">
                    <a:cs typeface="Times New Roman" pitchFamily="18" charset="0"/>
                  </a:endParaRPr>
                </a:p>
                <a:p>
                  <a:pPr eaLnBrk="0" hangingPunct="0"/>
                  <a:endParaRPr lang="en-US" sz="2400" b="1"/>
                </a:p>
              </p:txBody>
            </p:sp>
            <p:sp>
              <p:nvSpPr>
                <p:cNvPr id="16397" name="Rectangle 13"/>
                <p:cNvSpPr>
                  <a:spLocks noChangeArrowheads="1"/>
                </p:cNvSpPr>
                <p:nvPr/>
              </p:nvSpPr>
              <p:spPr bwMode="auto">
                <a:xfrm>
                  <a:off x="1425" y="0"/>
                  <a:ext cx="102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" name="Group 16"/>
              <p:cNvGrpSpPr>
                <a:grpSpLocks/>
              </p:cNvGrpSpPr>
              <p:nvPr/>
            </p:nvGrpSpPr>
            <p:grpSpPr bwMode="auto">
              <a:xfrm>
                <a:off x="0" y="403"/>
                <a:ext cx="1425" cy="403"/>
                <a:chOff x="0" y="403"/>
                <a:chExt cx="1425" cy="403"/>
              </a:xfrm>
            </p:grpSpPr>
            <p:sp>
              <p:nvSpPr>
                <p:cNvPr id="16389" name="Rectangle 5"/>
                <p:cNvSpPr>
                  <a:spLocks noChangeArrowheads="1"/>
                </p:cNvSpPr>
                <p:nvPr/>
              </p:nvSpPr>
              <p:spPr bwMode="auto">
                <a:xfrm>
                  <a:off x="43" y="403"/>
                  <a:ext cx="133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400" b="1">
                      <a:solidFill>
                        <a:srgbClr val="660067"/>
                      </a:solidFill>
                      <a:latin typeface="Arial" charset="0"/>
                      <a:cs typeface="Arial" charset="0"/>
                    </a:rPr>
                    <a:t>Single</a:t>
                  </a:r>
                  <a:endParaRPr lang="en-US" sz="2400" b="1">
                    <a:cs typeface="Times New Roman" pitchFamily="18" charset="0"/>
                  </a:endParaRPr>
                </a:p>
                <a:p>
                  <a:pPr eaLnBrk="0" hangingPunct="0"/>
                  <a:endParaRPr lang="en-US" sz="2400" b="1"/>
                </a:p>
              </p:txBody>
            </p:sp>
            <p:sp>
              <p:nvSpPr>
                <p:cNvPr id="16399" name="Rectangle 15"/>
                <p:cNvSpPr>
                  <a:spLocks noChangeArrowheads="1"/>
                </p:cNvSpPr>
                <p:nvPr/>
              </p:nvSpPr>
              <p:spPr bwMode="auto">
                <a:xfrm>
                  <a:off x="0" y="403"/>
                  <a:ext cx="142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" name="Group 18"/>
              <p:cNvGrpSpPr>
                <a:grpSpLocks/>
              </p:cNvGrpSpPr>
              <p:nvPr/>
            </p:nvGrpSpPr>
            <p:grpSpPr bwMode="auto">
              <a:xfrm>
                <a:off x="1425" y="403"/>
                <a:ext cx="1022" cy="403"/>
                <a:chOff x="1425" y="403"/>
                <a:chExt cx="1022" cy="403"/>
              </a:xfrm>
            </p:grpSpPr>
            <p:sp>
              <p:nvSpPr>
                <p:cNvPr id="16390" name="Rectangle 6"/>
                <p:cNvSpPr>
                  <a:spLocks noChangeArrowheads="1"/>
                </p:cNvSpPr>
                <p:nvPr/>
              </p:nvSpPr>
              <p:spPr bwMode="auto">
                <a:xfrm>
                  <a:off x="1468" y="403"/>
                  <a:ext cx="93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2400" b="1">
                      <a:latin typeface="Arial" charset="0"/>
                      <a:cs typeface="Arial" charset="0"/>
                    </a:rPr>
                    <a:t>$8,667</a:t>
                  </a:r>
                  <a:endParaRPr lang="en-US" sz="2400" b="1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2000"/>
                </a:p>
              </p:txBody>
            </p:sp>
            <p:sp>
              <p:nvSpPr>
                <p:cNvPr id="16401" name="Rectangle 17"/>
                <p:cNvSpPr>
                  <a:spLocks noChangeArrowheads="1"/>
                </p:cNvSpPr>
                <p:nvPr/>
              </p:nvSpPr>
              <p:spPr bwMode="auto">
                <a:xfrm>
                  <a:off x="1425" y="403"/>
                  <a:ext cx="102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20"/>
              <p:cNvGrpSpPr>
                <a:grpSpLocks/>
              </p:cNvGrpSpPr>
              <p:nvPr/>
            </p:nvGrpSpPr>
            <p:grpSpPr bwMode="auto">
              <a:xfrm>
                <a:off x="0" y="806"/>
                <a:ext cx="1425" cy="403"/>
                <a:chOff x="0" y="806"/>
                <a:chExt cx="1425" cy="403"/>
              </a:xfrm>
            </p:grpSpPr>
            <p:sp>
              <p:nvSpPr>
                <p:cNvPr id="16391" name="Rectangle 7"/>
                <p:cNvSpPr>
                  <a:spLocks noChangeArrowheads="1"/>
                </p:cNvSpPr>
                <p:nvPr/>
              </p:nvSpPr>
              <p:spPr bwMode="auto">
                <a:xfrm>
                  <a:off x="43" y="806"/>
                  <a:ext cx="133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 b="1">
                      <a:solidFill>
                        <a:srgbClr val="660067"/>
                      </a:solidFill>
                      <a:latin typeface="Arial" charset="0"/>
                      <a:cs typeface="Arial" charset="0"/>
                    </a:rPr>
                    <a:t>One Adult-Two Children</a:t>
                  </a:r>
                  <a:endParaRPr lang="en-US" sz="2000" b="1">
                    <a:cs typeface="Times New Roman" pitchFamily="18" charset="0"/>
                  </a:endParaRPr>
                </a:p>
                <a:p>
                  <a:pPr eaLnBrk="0" hangingPunct="0"/>
                  <a:endParaRPr lang="en-US" sz="2000"/>
                </a:p>
              </p:txBody>
            </p:sp>
            <p:sp>
              <p:nvSpPr>
                <p:cNvPr id="16403" name="Rectangle 19"/>
                <p:cNvSpPr>
                  <a:spLocks noChangeArrowheads="1"/>
                </p:cNvSpPr>
                <p:nvPr/>
              </p:nvSpPr>
              <p:spPr bwMode="auto">
                <a:xfrm>
                  <a:off x="0" y="806"/>
                  <a:ext cx="142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22"/>
              <p:cNvGrpSpPr>
                <a:grpSpLocks/>
              </p:cNvGrpSpPr>
              <p:nvPr/>
            </p:nvGrpSpPr>
            <p:grpSpPr bwMode="auto">
              <a:xfrm>
                <a:off x="1425" y="806"/>
                <a:ext cx="1022" cy="403"/>
                <a:chOff x="1425" y="806"/>
                <a:chExt cx="1022" cy="403"/>
              </a:xfrm>
            </p:grpSpPr>
            <p:sp>
              <p:nvSpPr>
                <p:cNvPr id="16392" name="Rectangle 8"/>
                <p:cNvSpPr>
                  <a:spLocks noChangeArrowheads="1"/>
                </p:cNvSpPr>
                <p:nvPr/>
              </p:nvSpPr>
              <p:spPr bwMode="auto">
                <a:xfrm>
                  <a:off x="1468" y="806"/>
                  <a:ext cx="93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2400" b="1">
                      <a:latin typeface="Arial" charset="0"/>
                      <a:cs typeface="Arial" charset="0"/>
                    </a:rPr>
                    <a:t>$13,410</a:t>
                  </a:r>
                  <a:endParaRPr lang="en-US" sz="2400" b="1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2000"/>
                </a:p>
              </p:txBody>
            </p:sp>
            <p:sp>
              <p:nvSpPr>
                <p:cNvPr id="16405" name="Rectangle 21"/>
                <p:cNvSpPr>
                  <a:spLocks noChangeArrowheads="1"/>
                </p:cNvSpPr>
                <p:nvPr/>
              </p:nvSpPr>
              <p:spPr bwMode="auto">
                <a:xfrm>
                  <a:off x="1425" y="806"/>
                  <a:ext cx="102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" name="Group 24"/>
              <p:cNvGrpSpPr>
                <a:grpSpLocks/>
              </p:cNvGrpSpPr>
              <p:nvPr/>
            </p:nvGrpSpPr>
            <p:grpSpPr bwMode="auto">
              <a:xfrm>
                <a:off x="0" y="1209"/>
                <a:ext cx="1425" cy="403"/>
                <a:chOff x="0" y="1209"/>
                <a:chExt cx="1425" cy="403"/>
              </a:xfrm>
            </p:grpSpPr>
            <p:sp>
              <p:nvSpPr>
                <p:cNvPr id="16393" name="Rectangle 9"/>
                <p:cNvSpPr>
                  <a:spLocks noChangeArrowheads="1"/>
                </p:cNvSpPr>
                <p:nvPr/>
              </p:nvSpPr>
              <p:spPr bwMode="auto">
                <a:xfrm>
                  <a:off x="43" y="1209"/>
                  <a:ext cx="133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 b="1">
                      <a:solidFill>
                        <a:srgbClr val="660067"/>
                      </a:solidFill>
                      <a:latin typeface="Arial" charset="0"/>
                      <a:cs typeface="Arial" charset="0"/>
                    </a:rPr>
                    <a:t>Two Adults-Two Children</a:t>
                  </a:r>
                  <a:endParaRPr lang="en-US" sz="2000" b="1">
                    <a:cs typeface="Times New Roman" pitchFamily="18" charset="0"/>
                  </a:endParaRPr>
                </a:p>
                <a:p>
                  <a:pPr eaLnBrk="0" hangingPunct="0"/>
                  <a:endParaRPr lang="en-US" sz="2000"/>
                </a:p>
              </p:txBody>
            </p:sp>
            <p:sp>
              <p:nvSpPr>
                <p:cNvPr id="16407" name="Rectangle 23"/>
                <p:cNvSpPr>
                  <a:spLocks noChangeArrowheads="1"/>
                </p:cNvSpPr>
                <p:nvPr/>
              </p:nvSpPr>
              <p:spPr bwMode="auto">
                <a:xfrm>
                  <a:off x="0" y="1209"/>
                  <a:ext cx="142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" name="Group 26"/>
              <p:cNvGrpSpPr>
                <a:grpSpLocks/>
              </p:cNvGrpSpPr>
              <p:nvPr/>
            </p:nvGrpSpPr>
            <p:grpSpPr bwMode="auto">
              <a:xfrm>
                <a:off x="1425" y="1209"/>
                <a:ext cx="1022" cy="403"/>
                <a:chOff x="1425" y="1209"/>
                <a:chExt cx="1022" cy="403"/>
              </a:xfrm>
            </p:grpSpPr>
            <p:sp>
              <p:nvSpPr>
                <p:cNvPr id="16394" name="Rectangle 10"/>
                <p:cNvSpPr>
                  <a:spLocks noChangeArrowheads="1"/>
                </p:cNvSpPr>
                <p:nvPr/>
              </p:nvSpPr>
              <p:spPr bwMode="auto">
                <a:xfrm>
                  <a:off x="1468" y="1209"/>
                  <a:ext cx="93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2400" b="1">
                      <a:latin typeface="Arial" charset="0"/>
                      <a:cs typeface="Arial" charset="0"/>
                    </a:rPr>
                    <a:t>$16,600</a:t>
                  </a:r>
                  <a:endParaRPr lang="en-US" sz="2400" b="1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2000"/>
                </a:p>
              </p:txBody>
            </p:sp>
            <p:sp>
              <p:nvSpPr>
                <p:cNvPr id="16409" name="Rectangle 25"/>
                <p:cNvSpPr>
                  <a:spLocks noChangeArrowheads="1"/>
                </p:cNvSpPr>
                <p:nvPr/>
              </p:nvSpPr>
              <p:spPr bwMode="auto">
                <a:xfrm>
                  <a:off x="1425" y="1209"/>
                  <a:ext cx="102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6412" name="Rectangle 28"/>
            <p:cNvSpPr>
              <a:spLocks noChangeArrowheads="1"/>
            </p:cNvSpPr>
            <p:nvPr/>
          </p:nvSpPr>
          <p:spPr bwMode="auto">
            <a:xfrm>
              <a:off x="-3" y="-3"/>
              <a:ext cx="2453" cy="1618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534400" cy="1143000"/>
          </a:xfrm>
        </p:spPr>
        <p:txBody>
          <a:bodyPr/>
          <a:lstStyle/>
          <a:p>
            <a:r>
              <a:rPr lang="en-US">
                <a:cs typeface="Arial" charset="0"/>
              </a:rPr>
              <a:t>Poverty line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The </a:t>
            </a:r>
            <a:r>
              <a:rPr lang="en-US">
                <a:solidFill>
                  <a:srgbClr val="660066"/>
                </a:solidFill>
                <a:latin typeface="Arial" charset="0"/>
                <a:cs typeface="Arial" charset="0"/>
              </a:rPr>
              <a:t>Poverty Line</a:t>
            </a:r>
            <a:r>
              <a:rPr lang="en-US">
                <a:latin typeface="Arial" charset="0"/>
                <a:cs typeface="Arial" charset="0"/>
              </a:rPr>
              <a:t> was originally created by the Social Security Administration as three times the cost of a nutritionally adequate diet</a:t>
            </a:r>
            <a:endParaRPr lang="en-US">
              <a:cs typeface="Times New Roman" pitchFamily="18" charset="0"/>
            </a:endParaRPr>
          </a:p>
          <a:p>
            <a:r>
              <a:rPr lang="en-US">
                <a:latin typeface="Arial" charset="0"/>
                <a:cs typeface="Arial" charset="0"/>
              </a:rPr>
              <a:t>It is updated annually for inflation using the CPI</a:t>
            </a:r>
            <a:r>
              <a:rPr lang="en-US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Poverty Rate 1960-1998</a:t>
            </a:r>
          </a:p>
        </p:txBody>
      </p:sp>
      <p:grpSp>
        <p:nvGrpSpPr>
          <p:cNvPr id="2" name="Group 218"/>
          <p:cNvGrpSpPr>
            <a:grpSpLocks/>
          </p:cNvGrpSpPr>
          <p:nvPr/>
        </p:nvGrpSpPr>
        <p:grpSpPr bwMode="auto">
          <a:xfrm>
            <a:off x="1030288" y="1981200"/>
            <a:ext cx="5218112" cy="3259138"/>
            <a:chOff x="649" y="1248"/>
            <a:chExt cx="3287" cy="2053"/>
          </a:xfrm>
        </p:grpSpPr>
        <p:sp>
          <p:nvSpPr>
            <p:cNvPr id="19580" name="Freeform 124"/>
            <p:cNvSpPr>
              <a:spLocks/>
            </p:cNvSpPr>
            <p:nvPr/>
          </p:nvSpPr>
          <p:spPr bwMode="auto">
            <a:xfrm>
              <a:off x="649" y="1248"/>
              <a:ext cx="113" cy="20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072"/>
                </a:cxn>
                <a:cxn ang="0">
                  <a:pos x="113" y="2072"/>
                </a:cxn>
                <a:cxn ang="0">
                  <a:pos x="113" y="0"/>
                </a:cxn>
                <a:cxn ang="0">
                  <a:pos x="0" y="0"/>
                </a:cxn>
              </a:cxnLst>
              <a:rect l="0" t="0" r="r" b="b"/>
              <a:pathLst>
                <a:path w="113" h="2072">
                  <a:moveTo>
                    <a:pt x="0" y="0"/>
                  </a:moveTo>
                  <a:lnTo>
                    <a:pt x="0" y="0"/>
                  </a:lnTo>
                  <a:lnTo>
                    <a:pt x="0" y="2072"/>
                  </a:lnTo>
                  <a:lnTo>
                    <a:pt x="113" y="2072"/>
                  </a:lnTo>
                  <a:lnTo>
                    <a:pt x="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0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1" name="Freeform 125"/>
            <p:cNvSpPr>
              <a:spLocks/>
            </p:cNvSpPr>
            <p:nvPr/>
          </p:nvSpPr>
          <p:spPr bwMode="auto">
            <a:xfrm>
              <a:off x="1685" y="1248"/>
              <a:ext cx="113" cy="20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072"/>
                </a:cxn>
                <a:cxn ang="0">
                  <a:pos x="113" y="2072"/>
                </a:cxn>
                <a:cxn ang="0">
                  <a:pos x="113" y="0"/>
                </a:cxn>
                <a:cxn ang="0">
                  <a:pos x="0" y="0"/>
                </a:cxn>
              </a:cxnLst>
              <a:rect l="0" t="0" r="r" b="b"/>
              <a:pathLst>
                <a:path w="113" h="2072">
                  <a:moveTo>
                    <a:pt x="0" y="0"/>
                  </a:moveTo>
                  <a:lnTo>
                    <a:pt x="0" y="0"/>
                  </a:lnTo>
                  <a:lnTo>
                    <a:pt x="0" y="2072"/>
                  </a:lnTo>
                  <a:lnTo>
                    <a:pt x="113" y="2072"/>
                  </a:lnTo>
                  <a:lnTo>
                    <a:pt x="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0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2" name="Freeform 126"/>
            <p:cNvSpPr>
              <a:spLocks/>
            </p:cNvSpPr>
            <p:nvPr/>
          </p:nvSpPr>
          <p:spPr bwMode="auto">
            <a:xfrm>
              <a:off x="2103" y="1248"/>
              <a:ext cx="148" cy="20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072"/>
                </a:cxn>
                <a:cxn ang="0">
                  <a:pos x="148" y="2072"/>
                </a:cxn>
                <a:cxn ang="0">
                  <a:pos x="148" y="0"/>
                </a:cxn>
                <a:cxn ang="0">
                  <a:pos x="0" y="0"/>
                </a:cxn>
              </a:cxnLst>
              <a:rect l="0" t="0" r="r" b="b"/>
              <a:pathLst>
                <a:path w="148" h="2072">
                  <a:moveTo>
                    <a:pt x="0" y="0"/>
                  </a:moveTo>
                  <a:lnTo>
                    <a:pt x="0" y="0"/>
                  </a:lnTo>
                  <a:lnTo>
                    <a:pt x="0" y="2072"/>
                  </a:lnTo>
                  <a:lnTo>
                    <a:pt x="148" y="2072"/>
                  </a:lnTo>
                  <a:lnTo>
                    <a:pt x="1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0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3" name="Freeform 127"/>
            <p:cNvSpPr>
              <a:spLocks/>
            </p:cNvSpPr>
            <p:nvPr/>
          </p:nvSpPr>
          <p:spPr bwMode="auto">
            <a:xfrm>
              <a:off x="2634" y="1248"/>
              <a:ext cx="54" cy="20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072"/>
                </a:cxn>
                <a:cxn ang="0">
                  <a:pos x="61" y="2072"/>
                </a:cxn>
                <a:cxn ang="0">
                  <a:pos x="61" y="0"/>
                </a:cxn>
                <a:cxn ang="0">
                  <a:pos x="0" y="0"/>
                </a:cxn>
              </a:cxnLst>
              <a:rect l="0" t="0" r="r" b="b"/>
              <a:pathLst>
                <a:path w="61" h="2072">
                  <a:moveTo>
                    <a:pt x="0" y="0"/>
                  </a:moveTo>
                  <a:lnTo>
                    <a:pt x="0" y="0"/>
                  </a:lnTo>
                  <a:lnTo>
                    <a:pt x="0" y="2072"/>
                  </a:lnTo>
                  <a:lnTo>
                    <a:pt x="61" y="2072"/>
                  </a:lnTo>
                  <a:lnTo>
                    <a:pt x="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0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4" name="Freeform 128"/>
            <p:cNvSpPr>
              <a:spLocks/>
            </p:cNvSpPr>
            <p:nvPr/>
          </p:nvSpPr>
          <p:spPr bwMode="auto">
            <a:xfrm>
              <a:off x="2808" y="1248"/>
              <a:ext cx="157" cy="20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072"/>
                </a:cxn>
                <a:cxn ang="0">
                  <a:pos x="157" y="2072"/>
                </a:cxn>
                <a:cxn ang="0">
                  <a:pos x="157" y="0"/>
                </a:cxn>
                <a:cxn ang="0">
                  <a:pos x="0" y="0"/>
                </a:cxn>
              </a:cxnLst>
              <a:rect l="0" t="0" r="r" b="b"/>
              <a:pathLst>
                <a:path w="157" h="2072">
                  <a:moveTo>
                    <a:pt x="0" y="0"/>
                  </a:moveTo>
                  <a:lnTo>
                    <a:pt x="0" y="0"/>
                  </a:lnTo>
                  <a:lnTo>
                    <a:pt x="0" y="2072"/>
                  </a:lnTo>
                  <a:lnTo>
                    <a:pt x="157" y="2072"/>
                  </a:lnTo>
                  <a:lnTo>
                    <a:pt x="15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0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5" name="Freeform 129"/>
            <p:cNvSpPr>
              <a:spLocks/>
            </p:cNvSpPr>
            <p:nvPr/>
          </p:nvSpPr>
          <p:spPr bwMode="auto">
            <a:xfrm>
              <a:off x="3871" y="1248"/>
              <a:ext cx="65" cy="20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072"/>
                </a:cxn>
                <a:cxn ang="0">
                  <a:pos x="69" y="2072"/>
                </a:cxn>
                <a:cxn ang="0">
                  <a:pos x="69" y="0"/>
                </a:cxn>
                <a:cxn ang="0">
                  <a:pos x="0" y="0"/>
                </a:cxn>
              </a:cxnLst>
              <a:rect l="0" t="0" r="r" b="b"/>
              <a:pathLst>
                <a:path w="69" h="2072">
                  <a:moveTo>
                    <a:pt x="0" y="0"/>
                  </a:moveTo>
                  <a:lnTo>
                    <a:pt x="0" y="0"/>
                  </a:lnTo>
                  <a:lnTo>
                    <a:pt x="0" y="2072"/>
                  </a:lnTo>
                  <a:lnTo>
                    <a:pt x="69" y="2072"/>
                  </a:lnTo>
                  <a:lnTo>
                    <a:pt x="6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60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38"/>
          <p:cNvGrpSpPr>
            <a:grpSpLocks/>
          </p:cNvGrpSpPr>
          <p:nvPr/>
        </p:nvGrpSpPr>
        <p:grpSpPr bwMode="auto">
          <a:xfrm>
            <a:off x="850900" y="2324100"/>
            <a:ext cx="6910388" cy="2559050"/>
            <a:chOff x="536" y="1464"/>
            <a:chExt cx="4353" cy="1612"/>
          </a:xfrm>
        </p:grpSpPr>
        <p:sp>
          <p:nvSpPr>
            <p:cNvPr id="19586" name="Line 130"/>
            <p:cNvSpPr>
              <a:spLocks noChangeShapeType="1"/>
            </p:cNvSpPr>
            <p:nvPr/>
          </p:nvSpPr>
          <p:spPr bwMode="auto">
            <a:xfrm>
              <a:off x="536" y="1464"/>
              <a:ext cx="4353" cy="1"/>
            </a:xfrm>
            <a:prstGeom prst="line">
              <a:avLst/>
            </a:prstGeom>
            <a:noFill/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7" name="Line 131"/>
            <p:cNvSpPr>
              <a:spLocks noChangeShapeType="1"/>
            </p:cNvSpPr>
            <p:nvPr/>
          </p:nvSpPr>
          <p:spPr bwMode="auto">
            <a:xfrm>
              <a:off x="536" y="1699"/>
              <a:ext cx="4353" cy="1"/>
            </a:xfrm>
            <a:prstGeom prst="line">
              <a:avLst/>
            </a:prstGeom>
            <a:noFill/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8" name="Line 132"/>
            <p:cNvSpPr>
              <a:spLocks noChangeShapeType="1"/>
            </p:cNvSpPr>
            <p:nvPr/>
          </p:nvSpPr>
          <p:spPr bwMode="auto">
            <a:xfrm>
              <a:off x="536" y="1926"/>
              <a:ext cx="4353" cy="1"/>
            </a:xfrm>
            <a:prstGeom prst="line">
              <a:avLst/>
            </a:prstGeom>
            <a:noFill/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9" name="Line 133"/>
            <p:cNvSpPr>
              <a:spLocks noChangeShapeType="1"/>
            </p:cNvSpPr>
            <p:nvPr/>
          </p:nvSpPr>
          <p:spPr bwMode="auto">
            <a:xfrm>
              <a:off x="536" y="2161"/>
              <a:ext cx="4353" cy="1"/>
            </a:xfrm>
            <a:prstGeom prst="line">
              <a:avLst/>
            </a:prstGeom>
            <a:noFill/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0" name="Line 134"/>
            <p:cNvSpPr>
              <a:spLocks noChangeShapeType="1"/>
            </p:cNvSpPr>
            <p:nvPr/>
          </p:nvSpPr>
          <p:spPr bwMode="auto">
            <a:xfrm>
              <a:off x="536" y="2387"/>
              <a:ext cx="4353" cy="1"/>
            </a:xfrm>
            <a:prstGeom prst="line">
              <a:avLst/>
            </a:prstGeom>
            <a:noFill/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1" name="Line 135"/>
            <p:cNvSpPr>
              <a:spLocks noChangeShapeType="1"/>
            </p:cNvSpPr>
            <p:nvPr/>
          </p:nvSpPr>
          <p:spPr bwMode="auto">
            <a:xfrm>
              <a:off x="536" y="2614"/>
              <a:ext cx="4353" cy="1"/>
            </a:xfrm>
            <a:prstGeom prst="line">
              <a:avLst/>
            </a:prstGeom>
            <a:noFill/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2" name="Line 136"/>
            <p:cNvSpPr>
              <a:spLocks noChangeShapeType="1"/>
            </p:cNvSpPr>
            <p:nvPr/>
          </p:nvSpPr>
          <p:spPr bwMode="auto">
            <a:xfrm>
              <a:off x="536" y="2849"/>
              <a:ext cx="4353" cy="1"/>
            </a:xfrm>
            <a:prstGeom prst="line">
              <a:avLst/>
            </a:prstGeom>
            <a:noFill/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3" name="Line 137"/>
            <p:cNvSpPr>
              <a:spLocks noChangeShapeType="1"/>
            </p:cNvSpPr>
            <p:nvPr/>
          </p:nvSpPr>
          <p:spPr bwMode="auto">
            <a:xfrm>
              <a:off x="536" y="3075"/>
              <a:ext cx="4353" cy="1"/>
            </a:xfrm>
            <a:prstGeom prst="line">
              <a:avLst/>
            </a:prstGeom>
            <a:noFill/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596" name="Line 140"/>
          <p:cNvSpPr>
            <a:spLocks noChangeShapeType="1"/>
          </p:cNvSpPr>
          <p:nvPr/>
        </p:nvSpPr>
        <p:spPr bwMode="auto">
          <a:xfrm flipV="1">
            <a:off x="7678738" y="5172075"/>
            <a:ext cx="1587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97" name="Rectangle 141"/>
          <p:cNvSpPr>
            <a:spLocks noChangeArrowheads="1"/>
          </p:cNvSpPr>
          <p:nvPr/>
        </p:nvSpPr>
        <p:spPr bwMode="auto">
          <a:xfrm>
            <a:off x="877888" y="1992313"/>
            <a:ext cx="6856412" cy="3235325"/>
          </a:xfrm>
          <a:prstGeom prst="rect">
            <a:avLst/>
          </a:prstGeom>
          <a:noFill/>
          <a:ln w="5556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98" name="Line 142"/>
          <p:cNvSpPr>
            <a:spLocks noChangeShapeType="1"/>
          </p:cNvSpPr>
          <p:nvPr/>
        </p:nvSpPr>
        <p:spPr bwMode="auto">
          <a:xfrm flipV="1">
            <a:off x="919163" y="5172075"/>
            <a:ext cx="1587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99" name="Line 143"/>
          <p:cNvSpPr>
            <a:spLocks noChangeShapeType="1"/>
          </p:cNvSpPr>
          <p:nvPr/>
        </p:nvSpPr>
        <p:spPr bwMode="auto">
          <a:xfrm flipV="1">
            <a:off x="1085850" y="5172075"/>
            <a:ext cx="1588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00" name="Line 144"/>
          <p:cNvSpPr>
            <a:spLocks noChangeShapeType="1"/>
          </p:cNvSpPr>
          <p:nvPr/>
        </p:nvSpPr>
        <p:spPr bwMode="auto">
          <a:xfrm flipV="1">
            <a:off x="1250950" y="5172075"/>
            <a:ext cx="1588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01" name="Line 145"/>
          <p:cNvSpPr>
            <a:spLocks noChangeShapeType="1"/>
          </p:cNvSpPr>
          <p:nvPr/>
        </p:nvSpPr>
        <p:spPr bwMode="auto">
          <a:xfrm flipV="1">
            <a:off x="1431925" y="5172075"/>
            <a:ext cx="1588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02" name="Line 146"/>
          <p:cNvSpPr>
            <a:spLocks noChangeShapeType="1"/>
          </p:cNvSpPr>
          <p:nvPr/>
        </p:nvSpPr>
        <p:spPr bwMode="auto">
          <a:xfrm flipV="1">
            <a:off x="1597025" y="5172075"/>
            <a:ext cx="1588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03" name="Line 147"/>
          <p:cNvSpPr>
            <a:spLocks noChangeShapeType="1"/>
          </p:cNvSpPr>
          <p:nvPr/>
        </p:nvSpPr>
        <p:spPr bwMode="auto">
          <a:xfrm flipV="1">
            <a:off x="1762125" y="5172075"/>
            <a:ext cx="1588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04" name="Line 148"/>
          <p:cNvSpPr>
            <a:spLocks noChangeShapeType="1"/>
          </p:cNvSpPr>
          <p:nvPr/>
        </p:nvSpPr>
        <p:spPr bwMode="auto">
          <a:xfrm flipV="1">
            <a:off x="1928813" y="5172075"/>
            <a:ext cx="1587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05" name="Line 149"/>
          <p:cNvSpPr>
            <a:spLocks noChangeShapeType="1"/>
          </p:cNvSpPr>
          <p:nvPr/>
        </p:nvSpPr>
        <p:spPr bwMode="auto">
          <a:xfrm flipV="1">
            <a:off x="2093913" y="5172075"/>
            <a:ext cx="1587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06" name="Line 150"/>
          <p:cNvSpPr>
            <a:spLocks noChangeShapeType="1"/>
          </p:cNvSpPr>
          <p:nvPr/>
        </p:nvSpPr>
        <p:spPr bwMode="auto">
          <a:xfrm flipV="1">
            <a:off x="2274888" y="5172075"/>
            <a:ext cx="1587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07" name="Line 151"/>
          <p:cNvSpPr>
            <a:spLocks noChangeShapeType="1"/>
          </p:cNvSpPr>
          <p:nvPr/>
        </p:nvSpPr>
        <p:spPr bwMode="auto">
          <a:xfrm flipV="1">
            <a:off x="2439988" y="5172075"/>
            <a:ext cx="1587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08" name="Line 152"/>
          <p:cNvSpPr>
            <a:spLocks noChangeShapeType="1"/>
          </p:cNvSpPr>
          <p:nvPr/>
        </p:nvSpPr>
        <p:spPr bwMode="auto">
          <a:xfrm flipV="1">
            <a:off x="2606675" y="5172075"/>
            <a:ext cx="1588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09" name="Line 153"/>
          <p:cNvSpPr>
            <a:spLocks noChangeShapeType="1"/>
          </p:cNvSpPr>
          <p:nvPr/>
        </p:nvSpPr>
        <p:spPr bwMode="auto">
          <a:xfrm flipV="1">
            <a:off x="2771775" y="5172075"/>
            <a:ext cx="1588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10" name="Line 154"/>
          <p:cNvSpPr>
            <a:spLocks noChangeShapeType="1"/>
          </p:cNvSpPr>
          <p:nvPr/>
        </p:nvSpPr>
        <p:spPr bwMode="auto">
          <a:xfrm flipV="1">
            <a:off x="2951163" y="5172075"/>
            <a:ext cx="1587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11" name="Line 155"/>
          <p:cNvSpPr>
            <a:spLocks noChangeShapeType="1"/>
          </p:cNvSpPr>
          <p:nvPr/>
        </p:nvSpPr>
        <p:spPr bwMode="auto">
          <a:xfrm flipV="1">
            <a:off x="3117850" y="5172075"/>
            <a:ext cx="1588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12" name="Line 156"/>
          <p:cNvSpPr>
            <a:spLocks noChangeShapeType="1"/>
          </p:cNvSpPr>
          <p:nvPr/>
        </p:nvSpPr>
        <p:spPr bwMode="auto">
          <a:xfrm flipV="1">
            <a:off x="3282950" y="5172075"/>
            <a:ext cx="1588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13" name="Line 157"/>
          <p:cNvSpPr>
            <a:spLocks noChangeShapeType="1"/>
          </p:cNvSpPr>
          <p:nvPr/>
        </p:nvSpPr>
        <p:spPr bwMode="auto">
          <a:xfrm flipV="1">
            <a:off x="3449638" y="5172075"/>
            <a:ext cx="1587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14" name="Line 158"/>
          <p:cNvSpPr>
            <a:spLocks noChangeShapeType="1"/>
          </p:cNvSpPr>
          <p:nvPr/>
        </p:nvSpPr>
        <p:spPr bwMode="auto">
          <a:xfrm flipV="1">
            <a:off x="3629025" y="5172075"/>
            <a:ext cx="1588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15" name="Line 159"/>
          <p:cNvSpPr>
            <a:spLocks noChangeShapeType="1"/>
          </p:cNvSpPr>
          <p:nvPr/>
        </p:nvSpPr>
        <p:spPr bwMode="auto">
          <a:xfrm flipV="1">
            <a:off x="3794125" y="5172075"/>
            <a:ext cx="1588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16" name="Line 160"/>
          <p:cNvSpPr>
            <a:spLocks noChangeShapeType="1"/>
          </p:cNvSpPr>
          <p:nvPr/>
        </p:nvSpPr>
        <p:spPr bwMode="auto">
          <a:xfrm flipV="1">
            <a:off x="3960813" y="5172075"/>
            <a:ext cx="1587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17" name="Line 161"/>
          <p:cNvSpPr>
            <a:spLocks noChangeShapeType="1"/>
          </p:cNvSpPr>
          <p:nvPr/>
        </p:nvSpPr>
        <p:spPr bwMode="auto">
          <a:xfrm flipV="1">
            <a:off x="4125913" y="5172075"/>
            <a:ext cx="1587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18" name="Line 162"/>
          <p:cNvSpPr>
            <a:spLocks noChangeShapeType="1"/>
          </p:cNvSpPr>
          <p:nvPr/>
        </p:nvSpPr>
        <p:spPr bwMode="auto">
          <a:xfrm flipV="1">
            <a:off x="4292600" y="5172075"/>
            <a:ext cx="1588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19" name="Line 163"/>
          <p:cNvSpPr>
            <a:spLocks noChangeShapeType="1"/>
          </p:cNvSpPr>
          <p:nvPr/>
        </p:nvSpPr>
        <p:spPr bwMode="auto">
          <a:xfrm flipV="1">
            <a:off x="4471988" y="5172075"/>
            <a:ext cx="1587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20" name="Line 164"/>
          <p:cNvSpPr>
            <a:spLocks noChangeShapeType="1"/>
          </p:cNvSpPr>
          <p:nvPr/>
        </p:nvSpPr>
        <p:spPr bwMode="auto">
          <a:xfrm flipV="1">
            <a:off x="4638675" y="5172075"/>
            <a:ext cx="1588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21" name="Line 165"/>
          <p:cNvSpPr>
            <a:spLocks noChangeShapeType="1"/>
          </p:cNvSpPr>
          <p:nvPr/>
        </p:nvSpPr>
        <p:spPr bwMode="auto">
          <a:xfrm flipV="1">
            <a:off x="4803775" y="5172075"/>
            <a:ext cx="1588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22" name="Line 166"/>
          <p:cNvSpPr>
            <a:spLocks noChangeShapeType="1"/>
          </p:cNvSpPr>
          <p:nvPr/>
        </p:nvSpPr>
        <p:spPr bwMode="auto">
          <a:xfrm flipV="1">
            <a:off x="4968875" y="5172075"/>
            <a:ext cx="1588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23" name="Line 167"/>
          <p:cNvSpPr>
            <a:spLocks noChangeShapeType="1"/>
          </p:cNvSpPr>
          <p:nvPr/>
        </p:nvSpPr>
        <p:spPr bwMode="auto">
          <a:xfrm flipV="1">
            <a:off x="5149850" y="5172075"/>
            <a:ext cx="1588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24" name="Line 168"/>
          <p:cNvSpPr>
            <a:spLocks noChangeShapeType="1"/>
          </p:cNvSpPr>
          <p:nvPr/>
        </p:nvSpPr>
        <p:spPr bwMode="auto">
          <a:xfrm flipV="1">
            <a:off x="5314950" y="5172075"/>
            <a:ext cx="1588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25" name="Line 169"/>
          <p:cNvSpPr>
            <a:spLocks noChangeShapeType="1"/>
          </p:cNvSpPr>
          <p:nvPr/>
        </p:nvSpPr>
        <p:spPr bwMode="auto">
          <a:xfrm flipV="1">
            <a:off x="5481638" y="5172075"/>
            <a:ext cx="1587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26" name="Line 170"/>
          <p:cNvSpPr>
            <a:spLocks noChangeShapeType="1"/>
          </p:cNvSpPr>
          <p:nvPr/>
        </p:nvSpPr>
        <p:spPr bwMode="auto">
          <a:xfrm flipV="1">
            <a:off x="5646738" y="5172075"/>
            <a:ext cx="1587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27" name="Line 171"/>
          <p:cNvSpPr>
            <a:spLocks noChangeShapeType="1"/>
          </p:cNvSpPr>
          <p:nvPr/>
        </p:nvSpPr>
        <p:spPr bwMode="auto">
          <a:xfrm flipV="1">
            <a:off x="5813425" y="5172075"/>
            <a:ext cx="1588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28" name="Line 172"/>
          <p:cNvSpPr>
            <a:spLocks noChangeShapeType="1"/>
          </p:cNvSpPr>
          <p:nvPr/>
        </p:nvSpPr>
        <p:spPr bwMode="auto">
          <a:xfrm flipV="1">
            <a:off x="5992813" y="5172075"/>
            <a:ext cx="1587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29" name="Line 173"/>
          <p:cNvSpPr>
            <a:spLocks noChangeShapeType="1"/>
          </p:cNvSpPr>
          <p:nvPr/>
        </p:nvSpPr>
        <p:spPr bwMode="auto">
          <a:xfrm flipV="1">
            <a:off x="6157913" y="5172075"/>
            <a:ext cx="1587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30" name="Line 174"/>
          <p:cNvSpPr>
            <a:spLocks noChangeShapeType="1"/>
          </p:cNvSpPr>
          <p:nvPr/>
        </p:nvSpPr>
        <p:spPr bwMode="auto">
          <a:xfrm flipV="1">
            <a:off x="6324600" y="5172075"/>
            <a:ext cx="1588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31" name="Line 175"/>
          <p:cNvSpPr>
            <a:spLocks noChangeShapeType="1"/>
          </p:cNvSpPr>
          <p:nvPr/>
        </p:nvSpPr>
        <p:spPr bwMode="auto">
          <a:xfrm flipV="1">
            <a:off x="6489700" y="5172075"/>
            <a:ext cx="1588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32" name="Line 176"/>
          <p:cNvSpPr>
            <a:spLocks noChangeShapeType="1"/>
          </p:cNvSpPr>
          <p:nvPr/>
        </p:nvSpPr>
        <p:spPr bwMode="auto">
          <a:xfrm flipV="1">
            <a:off x="6669088" y="5172075"/>
            <a:ext cx="1587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33" name="Line 177"/>
          <p:cNvSpPr>
            <a:spLocks noChangeShapeType="1"/>
          </p:cNvSpPr>
          <p:nvPr/>
        </p:nvSpPr>
        <p:spPr bwMode="auto">
          <a:xfrm flipV="1">
            <a:off x="6835775" y="5172075"/>
            <a:ext cx="1588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34" name="Line 178"/>
          <p:cNvSpPr>
            <a:spLocks noChangeShapeType="1"/>
          </p:cNvSpPr>
          <p:nvPr/>
        </p:nvSpPr>
        <p:spPr bwMode="auto">
          <a:xfrm flipV="1">
            <a:off x="7000875" y="5172075"/>
            <a:ext cx="1588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35" name="Line 179"/>
          <p:cNvSpPr>
            <a:spLocks noChangeShapeType="1"/>
          </p:cNvSpPr>
          <p:nvPr/>
        </p:nvSpPr>
        <p:spPr bwMode="auto">
          <a:xfrm flipV="1">
            <a:off x="7167563" y="5172075"/>
            <a:ext cx="1587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36" name="Line 180"/>
          <p:cNvSpPr>
            <a:spLocks noChangeShapeType="1"/>
          </p:cNvSpPr>
          <p:nvPr/>
        </p:nvSpPr>
        <p:spPr bwMode="auto">
          <a:xfrm flipV="1">
            <a:off x="7346950" y="5172075"/>
            <a:ext cx="1588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37" name="Line 181"/>
          <p:cNvSpPr>
            <a:spLocks noChangeShapeType="1"/>
          </p:cNvSpPr>
          <p:nvPr/>
        </p:nvSpPr>
        <p:spPr bwMode="auto">
          <a:xfrm flipV="1">
            <a:off x="7513638" y="5172075"/>
            <a:ext cx="1587" cy="8255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38" name="Rectangle 182"/>
          <p:cNvSpPr>
            <a:spLocks noChangeArrowheads="1"/>
          </p:cNvSpPr>
          <p:nvPr/>
        </p:nvSpPr>
        <p:spPr bwMode="auto">
          <a:xfrm>
            <a:off x="560388" y="5075238"/>
            <a:ext cx="317500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0 </a:t>
            </a:r>
            <a:endParaRPr lang="en-US"/>
          </a:p>
        </p:txBody>
      </p:sp>
      <p:sp>
        <p:nvSpPr>
          <p:cNvPr id="19639" name="Rectangle 183"/>
          <p:cNvSpPr>
            <a:spLocks noChangeArrowheads="1"/>
          </p:cNvSpPr>
          <p:nvPr/>
        </p:nvSpPr>
        <p:spPr bwMode="auto">
          <a:xfrm>
            <a:off x="4859338" y="5337175"/>
            <a:ext cx="731837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1984 </a:t>
            </a:r>
            <a:endParaRPr lang="en-US"/>
          </a:p>
        </p:txBody>
      </p:sp>
      <p:sp>
        <p:nvSpPr>
          <p:cNvPr id="19640" name="Rectangle 184"/>
          <p:cNvSpPr>
            <a:spLocks noChangeArrowheads="1"/>
          </p:cNvSpPr>
          <p:nvPr/>
        </p:nvSpPr>
        <p:spPr bwMode="auto">
          <a:xfrm>
            <a:off x="4016375" y="5337175"/>
            <a:ext cx="731838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1979 </a:t>
            </a:r>
            <a:endParaRPr lang="en-US"/>
          </a:p>
        </p:txBody>
      </p:sp>
      <p:sp>
        <p:nvSpPr>
          <p:cNvPr id="19641" name="Rectangle 185"/>
          <p:cNvSpPr>
            <a:spLocks noChangeArrowheads="1"/>
          </p:cNvSpPr>
          <p:nvPr/>
        </p:nvSpPr>
        <p:spPr bwMode="auto">
          <a:xfrm>
            <a:off x="3173413" y="5337175"/>
            <a:ext cx="731837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1974 </a:t>
            </a:r>
            <a:endParaRPr lang="en-US"/>
          </a:p>
        </p:txBody>
      </p:sp>
      <p:sp>
        <p:nvSpPr>
          <p:cNvPr id="19642" name="Rectangle 186"/>
          <p:cNvSpPr>
            <a:spLocks noChangeArrowheads="1"/>
          </p:cNvSpPr>
          <p:nvPr/>
        </p:nvSpPr>
        <p:spPr bwMode="auto">
          <a:xfrm>
            <a:off x="2328863" y="5337175"/>
            <a:ext cx="731837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1969 </a:t>
            </a:r>
            <a:endParaRPr lang="en-US"/>
          </a:p>
        </p:txBody>
      </p:sp>
      <p:sp>
        <p:nvSpPr>
          <p:cNvPr id="19643" name="Rectangle 187"/>
          <p:cNvSpPr>
            <a:spLocks noChangeArrowheads="1"/>
          </p:cNvSpPr>
          <p:nvPr/>
        </p:nvSpPr>
        <p:spPr bwMode="auto">
          <a:xfrm>
            <a:off x="1473200" y="5337175"/>
            <a:ext cx="731838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1964 </a:t>
            </a:r>
            <a:endParaRPr lang="en-US"/>
          </a:p>
        </p:txBody>
      </p:sp>
      <p:sp>
        <p:nvSpPr>
          <p:cNvPr id="19644" name="Rectangle 188"/>
          <p:cNvSpPr>
            <a:spLocks noChangeArrowheads="1"/>
          </p:cNvSpPr>
          <p:nvPr/>
        </p:nvSpPr>
        <p:spPr bwMode="auto">
          <a:xfrm>
            <a:off x="630238" y="5337175"/>
            <a:ext cx="731837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1959 </a:t>
            </a:r>
            <a:endParaRPr lang="en-US"/>
          </a:p>
        </p:txBody>
      </p:sp>
      <p:sp>
        <p:nvSpPr>
          <p:cNvPr id="19645" name="Rectangle 189"/>
          <p:cNvSpPr>
            <a:spLocks noChangeArrowheads="1"/>
          </p:cNvSpPr>
          <p:nvPr/>
        </p:nvSpPr>
        <p:spPr bwMode="auto">
          <a:xfrm>
            <a:off x="5716588" y="5337175"/>
            <a:ext cx="731837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1989 </a:t>
            </a:r>
            <a:endParaRPr lang="en-US"/>
          </a:p>
        </p:txBody>
      </p:sp>
      <p:sp>
        <p:nvSpPr>
          <p:cNvPr id="19646" name="Rectangle 190"/>
          <p:cNvSpPr>
            <a:spLocks noChangeArrowheads="1"/>
          </p:cNvSpPr>
          <p:nvPr/>
        </p:nvSpPr>
        <p:spPr bwMode="auto">
          <a:xfrm>
            <a:off x="7402513" y="5337175"/>
            <a:ext cx="731837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1999 </a:t>
            </a:r>
            <a:endParaRPr lang="en-US"/>
          </a:p>
        </p:txBody>
      </p:sp>
      <p:sp>
        <p:nvSpPr>
          <p:cNvPr id="19647" name="Rectangle 191"/>
          <p:cNvSpPr>
            <a:spLocks noChangeArrowheads="1"/>
          </p:cNvSpPr>
          <p:nvPr/>
        </p:nvSpPr>
        <p:spPr bwMode="auto">
          <a:xfrm>
            <a:off x="6545263" y="5337175"/>
            <a:ext cx="731837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1994 </a:t>
            </a:r>
            <a:endParaRPr lang="en-US"/>
          </a:p>
        </p:txBody>
      </p:sp>
      <p:sp>
        <p:nvSpPr>
          <p:cNvPr id="19648" name="Freeform 192"/>
          <p:cNvSpPr>
            <a:spLocks/>
          </p:cNvSpPr>
          <p:nvPr/>
        </p:nvSpPr>
        <p:spPr bwMode="auto">
          <a:xfrm>
            <a:off x="933450" y="2352675"/>
            <a:ext cx="6745288" cy="1216025"/>
          </a:xfrm>
          <a:custGeom>
            <a:avLst/>
            <a:gdLst/>
            <a:ahLst/>
            <a:cxnLst>
              <a:cxn ang="0">
                <a:pos x="0" y="9"/>
              </a:cxn>
              <a:cxn ang="0">
                <a:pos x="35" y="9"/>
              </a:cxn>
              <a:cxn ang="0">
                <a:pos x="78" y="0"/>
              </a:cxn>
              <a:cxn ang="0">
                <a:pos x="192" y="0"/>
              </a:cxn>
              <a:cxn ang="0">
                <a:pos x="218" y="9"/>
              </a:cxn>
              <a:cxn ang="0">
                <a:pos x="314" y="52"/>
              </a:cxn>
              <a:cxn ang="0">
                <a:pos x="427" y="157"/>
              </a:cxn>
              <a:cxn ang="0">
                <a:pos x="531" y="165"/>
              </a:cxn>
              <a:cxn ang="0">
                <a:pos x="636" y="296"/>
              </a:cxn>
              <a:cxn ang="0">
                <a:pos x="749" y="513"/>
              </a:cxn>
              <a:cxn ang="0">
                <a:pos x="845" y="548"/>
              </a:cxn>
              <a:cxn ang="0">
                <a:pos x="967" y="661"/>
              </a:cxn>
              <a:cxn ang="0">
                <a:pos x="1062" y="722"/>
              </a:cxn>
              <a:cxn ang="0">
                <a:pos x="1167" y="661"/>
              </a:cxn>
              <a:cxn ang="0">
                <a:pos x="1280" y="644"/>
              </a:cxn>
              <a:cxn ang="0">
                <a:pos x="1384" y="696"/>
              </a:cxn>
              <a:cxn ang="0">
                <a:pos x="1489" y="766"/>
              </a:cxn>
              <a:cxn ang="0">
                <a:pos x="1593" y="749"/>
              </a:cxn>
              <a:cxn ang="0">
                <a:pos x="1698" y="635"/>
              </a:cxn>
              <a:cxn ang="0">
                <a:pos x="1811" y="679"/>
              </a:cxn>
              <a:cxn ang="0">
                <a:pos x="2020" y="696"/>
              </a:cxn>
              <a:cxn ang="0">
                <a:pos x="2125" y="627"/>
              </a:cxn>
              <a:cxn ang="0">
                <a:pos x="2229" y="479"/>
              </a:cxn>
              <a:cxn ang="0">
                <a:pos x="2447" y="244"/>
              </a:cxn>
              <a:cxn ang="0">
                <a:pos x="2551" y="209"/>
              </a:cxn>
              <a:cxn ang="0">
                <a:pos x="2656" y="278"/>
              </a:cxn>
              <a:cxn ang="0">
                <a:pos x="2743" y="296"/>
              </a:cxn>
              <a:cxn ang="0">
                <a:pos x="2873" y="339"/>
              </a:cxn>
              <a:cxn ang="0">
                <a:pos x="2969" y="348"/>
              </a:cxn>
              <a:cxn ang="0">
                <a:pos x="3074" y="374"/>
              </a:cxn>
              <a:cxn ang="0">
                <a:pos x="3195" y="339"/>
              </a:cxn>
              <a:cxn ang="0">
                <a:pos x="3300" y="322"/>
              </a:cxn>
              <a:cxn ang="0">
                <a:pos x="3404" y="235"/>
              </a:cxn>
              <a:cxn ang="0">
                <a:pos x="3509" y="78"/>
              </a:cxn>
              <a:cxn ang="0">
                <a:pos x="3613" y="26"/>
              </a:cxn>
              <a:cxn ang="0">
                <a:pos x="3727" y="78"/>
              </a:cxn>
              <a:cxn ang="0">
                <a:pos x="3831" y="157"/>
              </a:cxn>
              <a:cxn ang="0">
                <a:pos x="3944" y="157"/>
              </a:cxn>
              <a:cxn ang="0">
                <a:pos x="4057" y="200"/>
              </a:cxn>
              <a:cxn ang="0">
                <a:pos x="4153" y="244"/>
              </a:cxn>
              <a:cxn ang="0">
                <a:pos x="4249" y="339"/>
              </a:cxn>
            </a:cxnLst>
            <a:rect l="0" t="0" r="r" b="b"/>
            <a:pathLst>
              <a:path w="4249" h="766">
                <a:moveTo>
                  <a:pt x="0" y="9"/>
                </a:moveTo>
                <a:lnTo>
                  <a:pt x="35" y="9"/>
                </a:lnTo>
                <a:lnTo>
                  <a:pt x="78" y="0"/>
                </a:lnTo>
                <a:lnTo>
                  <a:pt x="192" y="0"/>
                </a:lnTo>
                <a:lnTo>
                  <a:pt x="218" y="9"/>
                </a:lnTo>
                <a:lnTo>
                  <a:pt x="314" y="52"/>
                </a:lnTo>
                <a:lnTo>
                  <a:pt x="427" y="157"/>
                </a:lnTo>
                <a:lnTo>
                  <a:pt x="531" y="165"/>
                </a:lnTo>
                <a:lnTo>
                  <a:pt x="636" y="296"/>
                </a:lnTo>
                <a:lnTo>
                  <a:pt x="749" y="513"/>
                </a:lnTo>
                <a:lnTo>
                  <a:pt x="845" y="548"/>
                </a:lnTo>
                <a:lnTo>
                  <a:pt x="967" y="661"/>
                </a:lnTo>
                <a:lnTo>
                  <a:pt x="1062" y="722"/>
                </a:lnTo>
                <a:lnTo>
                  <a:pt x="1167" y="661"/>
                </a:lnTo>
                <a:lnTo>
                  <a:pt x="1280" y="644"/>
                </a:lnTo>
                <a:lnTo>
                  <a:pt x="1384" y="696"/>
                </a:lnTo>
                <a:lnTo>
                  <a:pt x="1489" y="766"/>
                </a:lnTo>
                <a:lnTo>
                  <a:pt x="1593" y="749"/>
                </a:lnTo>
                <a:lnTo>
                  <a:pt x="1698" y="635"/>
                </a:lnTo>
                <a:lnTo>
                  <a:pt x="1811" y="679"/>
                </a:lnTo>
                <a:lnTo>
                  <a:pt x="2020" y="696"/>
                </a:lnTo>
                <a:lnTo>
                  <a:pt x="2125" y="627"/>
                </a:lnTo>
                <a:lnTo>
                  <a:pt x="2229" y="479"/>
                </a:lnTo>
                <a:lnTo>
                  <a:pt x="2447" y="244"/>
                </a:lnTo>
                <a:lnTo>
                  <a:pt x="2551" y="209"/>
                </a:lnTo>
                <a:lnTo>
                  <a:pt x="2656" y="278"/>
                </a:lnTo>
                <a:lnTo>
                  <a:pt x="2743" y="296"/>
                </a:lnTo>
                <a:lnTo>
                  <a:pt x="2873" y="339"/>
                </a:lnTo>
                <a:lnTo>
                  <a:pt x="2969" y="348"/>
                </a:lnTo>
                <a:lnTo>
                  <a:pt x="3074" y="374"/>
                </a:lnTo>
                <a:lnTo>
                  <a:pt x="3195" y="339"/>
                </a:lnTo>
                <a:lnTo>
                  <a:pt x="3300" y="322"/>
                </a:lnTo>
                <a:lnTo>
                  <a:pt x="3404" y="235"/>
                </a:lnTo>
                <a:lnTo>
                  <a:pt x="3509" y="78"/>
                </a:lnTo>
                <a:lnTo>
                  <a:pt x="3613" y="26"/>
                </a:lnTo>
                <a:lnTo>
                  <a:pt x="3727" y="78"/>
                </a:lnTo>
                <a:lnTo>
                  <a:pt x="3831" y="157"/>
                </a:lnTo>
                <a:lnTo>
                  <a:pt x="3944" y="157"/>
                </a:lnTo>
                <a:lnTo>
                  <a:pt x="4057" y="200"/>
                </a:lnTo>
                <a:lnTo>
                  <a:pt x="4153" y="244"/>
                </a:lnTo>
                <a:lnTo>
                  <a:pt x="4249" y="339"/>
                </a:lnTo>
              </a:path>
            </a:pathLst>
          </a:custGeom>
          <a:noFill/>
          <a:ln w="55563">
            <a:solidFill>
              <a:srgbClr val="0066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49" name="Freeform 193"/>
          <p:cNvSpPr>
            <a:spLocks/>
          </p:cNvSpPr>
          <p:nvPr/>
        </p:nvSpPr>
        <p:spPr bwMode="auto">
          <a:xfrm>
            <a:off x="933450" y="3609975"/>
            <a:ext cx="6745288" cy="828675"/>
          </a:xfrm>
          <a:custGeom>
            <a:avLst/>
            <a:gdLst/>
            <a:ahLst/>
            <a:cxnLst>
              <a:cxn ang="0">
                <a:pos x="4249" y="496"/>
              </a:cxn>
              <a:cxn ang="0">
                <a:pos x="4153" y="453"/>
              </a:cxn>
              <a:cxn ang="0">
                <a:pos x="4031" y="418"/>
              </a:cxn>
              <a:cxn ang="0">
                <a:pos x="3936" y="401"/>
              </a:cxn>
              <a:cxn ang="0">
                <a:pos x="3831" y="401"/>
              </a:cxn>
              <a:cxn ang="0">
                <a:pos x="3613" y="340"/>
              </a:cxn>
              <a:cxn ang="0">
                <a:pos x="3552" y="348"/>
              </a:cxn>
              <a:cxn ang="0">
                <a:pos x="3500" y="348"/>
              </a:cxn>
              <a:cxn ang="0">
                <a:pos x="3404" y="392"/>
              </a:cxn>
              <a:cxn ang="0">
                <a:pos x="3291" y="427"/>
              </a:cxn>
              <a:cxn ang="0">
                <a:pos x="3082" y="435"/>
              </a:cxn>
              <a:cxn ang="0">
                <a:pos x="2960" y="409"/>
              </a:cxn>
              <a:cxn ang="0">
                <a:pos x="2873" y="409"/>
              </a:cxn>
              <a:cxn ang="0">
                <a:pos x="2664" y="374"/>
              </a:cxn>
              <a:cxn ang="0">
                <a:pos x="2551" y="331"/>
              </a:cxn>
              <a:cxn ang="0">
                <a:pos x="2447" y="340"/>
              </a:cxn>
              <a:cxn ang="0">
                <a:pos x="2238" y="435"/>
              </a:cxn>
              <a:cxn ang="0">
                <a:pos x="2125" y="496"/>
              </a:cxn>
              <a:cxn ang="0">
                <a:pos x="2029" y="514"/>
              </a:cxn>
              <a:cxn ang="0">
                <a:pos x="1811" y="488"/>
              </a:cxn>
              <a:cxn ang="0">
                <a:pos x="1698" y="462"/>
              </a:cxn>
              <a:cxn ang="0">
                <a:pos x="1593" y="522"/>
              </a:cxn>
              <a:cxn ang="0">
                <a:pos x="1489" y="522"/>
              </a:cxn>
              <a:cxn ang="0">
                <a:pos x="1358" y="479"/>
              </a:cxn>
              <a:cxn ang="0">
                <a:pos x="1324" y="470"/>
              </a:cxn>
              <a:cxn ang="0">
                <a:pos x="1280" y="462"/>
              </a:cxn>
              <a:cxn ang="0">
                <a:pos x="1158" y="453"/>
              </a:cxn>
              <a:cxn ang="0">
                <a:pos x="1062" y="479"/>
              </a:cxn>
              <a:cxn ang="0">
                <a:pos x="949" y="444"/>
              </a:cxn>
              <a:cxn ang="0">
                <a:pos x="853" y="383"/>
              </a:cxn>
              <a:cxn ang="0">
                <a:pos x="749" y="357"/>
              </a:cxn>
              <a:cxn ang="0">
                <a:pos x="636" y="244"/>
              </a:cxn>
              <a:cxn ang="0">
                <a:pos x="531" y="157"/>
              </a:cxn>
              <a:cxn ang="0">
                <a:pos x="427" y="139"/>
              </a:cxn>
              <a:cxn ang="0">
                <a:pos x="322" y="70"/>
              </a:cxn>
              <a:cxn ang="0">
                <a:pos x="209" y="26"/>
              </a:cxn>
              <a:cxn ang="0">
                <a:pos x="157" y="17"/>
              </a:cxn>
              <a:cxn ang="0">
                <a:pos x="52" y="9"/>
              </a:cxn>
              <a:cxn ang="0">
                <a:pos x="0" y="0"/>
              </a:cxn>
            </a:cxnLst>
            <a:rect l="0" t="0" r="r" b="b"/>
            <a:pathLst>
              <a:path w="4249" h="522">
                <a:moveTo>
                  <a:pt x="4249" y="496"/>
                </a:moveTo>
                <a:lnTo>
                  <a:pt x="4153" y="453"/>
                </a:lnTo>
                <a:lnTo>
                  <a:pt x="4031" y="418"/>
                </a:lnTo>
                <a:lnTo>
                  <a:pt x="3936" y="401"/>
                </a:lnTo>
                <a:lnTo>
                  <a:pt x="3831" y="401"/>
                </a:lnTo>
                <a:lnTo>
                  <a:pt x="3613" y="340"/>
                </a:lnTo>
                <a:lnTo>
                  <a:pt x="3552" y="348"/>
                </a:lnTo>
                <a:lnTo>
                  <a:pt x="3500" y="348"/>
                </a:lnTo>
                <a:lnTo>
                  <a:pt x="3404" y="392"/>
                </a:lnTo>
                <a:lnTo>
                  <a:pt x="3291" y="427"/>
                </a:lnTo>
                <a:lnTo>
                  <a:pt x="3082" y="435"/>
                </a:lnTo>
                <a:lnTo>
                  <a:pt x="2960" y="409"/>
                </a:lnTo>
                <a:lnTo>
                  <a:pt x="2873" y="409"/>
                </a:lnTo>
                <a:lnTo>
                  <a:pt x="2664" y="374"/>
                </a:lnTo>
                <a:lnTo>
                  <a:pt x="2551" y="331"/>
                </a:lnTo>
                <a:lnTo>
                  <a:pt x="2447" y="340"/>
                </a:lnTo>
                <a:lnTo>
                  <a:pt x="2238" y="435"/>
                </a:lnTo>
                <a:lnTo>
                  <a:pt x="2125" y="496"/>
                </a:lnTo>
                <a:lnTo>
                  <a:pt x="2029" y="514"/>
                </a:lnTo>
                <a:lnTo>
                  <a:pt x="1811" y="488"/>
                </a:lnTo>
                <a:lnTo>
                  <a:pt x="1698" y="462"/>
                </a:lnTo>
                <a:lnTo>
                  <a:pt x="1593" y="522"/>
                </a:lnTo>
                <a:lnTo>
                  <a:pt x="1489" y="522"/>
                </a:lnTo>
                <a:lnTo>
                  <a:pt x="1358" y="479"/>
                </a:lnTo>
                <a:lnTo>
                  <a:pt x="1324" y="470"/>
                </a:lnTo>
                <a:lnTo>
                  <a:pt x="1280" y="462"/>
                </a:lnTo>
                <a:lnTo>
                  <a:pt x="1158" y="453"/>
                </a:lnTo>
                <a:lnTo>
                  <a:pt x="1062" y="479"/>
                </a:lnTo>
                <a:lnTo>
                  <a:pt x="949" y="444"/>
                </a:lnTo>
                <a:lnTo>
                  <a:pt x="853" y="383"/>
                </a:lnTo>
                <a:lnTo>
                  <a:pt x="749" y="357"/>
                </a:lnTo>
                <a:lnTo>
                  <a:pt x="636" y="244"/>
                </a:lnTo>
                <a:lnTo>
                  <a:pt x="531" y="157"/>
                </a:lnTo>
                <a:lnTo>
                  <a:pt x="427" y="139"/>
                </a:lnTo>
                <a:lnTo>
                  <a:pt x="322" y="70"/>
                </a:lnTo>
                <a:lnTo>
                  <a:pt x="209" y="26"/>
                </a:lnTo>
                <a:lnTo>
                  <a:pt x="157" y="17"/>
                </a:lnTo>
                <a:lnTo>
                  <a:pt x="52" y="9"/>
                </a:lnTo>
                <a:lnTo>
                  <a:pt x="0" y="0"/>
                </a:lnTo>
              </a:path>
            </a:pathLst>
          </a:custGeom>
          <a:noFill/>
          <a:ln w="55563">
            <a:solidFill>
              <a:srgbClr val="0066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51" name="Rectangle 195"/>
          <p:cNvSpPr>
            <a:spLocks noChangeArrowheads="1"/>
          </p:cNvSpPr>
          <p:nvPr/>
        </p:nvSpPr>
        <p:spPr bwMode="auto">
          <a:xfrm>
            <a:off x="822325" y="1606550"/>
            <a:ext cx="4173538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Numbers in millions, rates in percent </a:t>
            </a:r>
            <a:endParaRPr lang="en-US"/>
          </a:p>
        </p:txBody>
      </p:sp>
      <p:sp>
        <p:nvSpPr>
          <p:cNvPr id="19652" name="Rectangle 196"/>
          <p:cNvSpPr>
            <a:spLocks noChangeArrowheads="1"/>
          </p:cNvSpPr>
          <p:nvPr/>
        </p:nvSpPr>
        <p:spPr bwMode="auto">
          <a:xfrm>
            <a:off x="903288" y="5867400"/>
            <a:ext cx="5162550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660066"/>
                </a:solidFill>
                <a:latin typeface="Arial" charset="0"/>
              </a:rPr>
              <a:t>Note: The data points represent the midpoints of the respective years. </a:t>
            </a:r>
          </a:p>
        </p:txBody>
      </p:sp>
      <p:sp>
        <p:nvSpPr>
          <p:cNvPr id="19654" name="Rectangle 198"/>
          <p:cNvSpPr>
            <a:spLocks noChangeArrowheads="1"/>
          </p:cNvSpPr>
          <p:nvPr/>
        </p:nvSpPr>
        <p:spPr bwMode="auto">
          <a:xfrm>
            <a:off x="903288" y="6038850"/>
            <a:ext cx="4932362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660066"/>
                </a:solidFill>
                <a:latin typeface="Arial" charset="0"/>
              </a:rPr>
              <a:t>The latest recession began in July 1990 and ended in March 1991. </a:t>
            </a:r>
            <a:endParaRPr lang="en-US"/>
          </a:p>
        </p:txBody>
      </p:sp>
      <p:sp>
        <p:nvSpPr>
          <p:cNvPr id="19656" name="Rectangle 200"/>
          <p:cNvSpPr>
            <a:spLocks noChangeArrowheads="1"/>
          </p:cNvSpPr>
          <p:nvPr/>
        </p:nvSpPr>
        <p:spPr bwMode="auto">
          <a:xfrm>
            <a:off x="903288" y="6457950"/>
            <a:ext cx="5637212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660066"/>
                </a:solidFill>
                <a:latin typeface="Arial" charset="0"/>
              </a:rPr>
              <a:t>Source: U.S. Census Bureau, Current Population Survey, March 1960-2000. </a:t>
            </a:r>
          </a:p>
        </p:txBody>
      </p:sp>
      <p:sp>
        <p:nvSpPr>
          <p:cNvPr id="19659" name="Rectangle 203"/>
          <p:cNvSpPr>
            <a:spLocks noChangeArrowheads="1"/>
          </p:cNvSpPr>
          <p:nvPr/>
        </p:nvSpPr>
        <p:spPr bwMode="auto">
          <a:xfrm>
            <a:off x="4997450" y="2478088"/>
            <a:ext cx="1479550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000000"/>
                </a:solidFill>
                <a:latin typeface="Arial" charset="0"/>
              </a:rPr>
              <a:t>Number in poverty </a:t>
            </a:r>
            <a:endParaRPr lang="en-US"/>
          </a:p>
        </p:txBody>
      </p:sp>
      <p:sp>
        <p:nvSpPr>
          <p:cNvPr id="19660" name="Rectangle 204"/>
          <p:cNvSpPr>
            <a:spLocks noChangeArrowheads="1"/>
          </p:cNvSpPr>
          <p:nvPr/>
        </p:nvSpPr>
        <p:spPr bwMode="auto">
          <a:xfrm>
            <a:off x="5053013" y="4260850"/>
            <a:ext cx="981075" cy="24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000000"/>
                </a:solidFill>
                <a:latin typeface="Arial" charset="0"/>
              </a:rPr>
              <a:t>Poverty rate </a:t>
            </a:r>
            <a:endParaRPr lang="en-US"/>
          </a:p>
        </p:txBody>
      </p:sp>
      <p:sp>
        <p:nvSpPr>
          <p:cNvPr id="19661" name="Rectangle 205"/>
          <p:cNvSpPr>
            <a:spLocks noChangeArrowheads="1"/>
          </p:cNvSpPr>
          <p:nvPr/>
        </p:nvSpPr>
        <p:spPr bwMode="auto">
          <a:xfrm>
            <a:off x="7802563" y="2767013"/>
            <a:ext cx="1219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  <a:latin typeface="Arial" charset="0"/>
              </a:rPr>
              <a:t>32.3 million </a:t>
            </a:r>
            <a:endParaRPr lang="en-US"/>
          </a:p>
        </p:txBody>
      </p:sp>
      <p:sp>
        <p:nvSpPr>
          <p:cNvPr id="19662" name="Rectangle 206"/>
          <p:cNvSpPr>
            <a:spLocks noChangeArrowheads="1"/>
          </p:cNvSpPr>
          <p:nvPr/>
        </p:nvSpPr>
        <p:spPr bwMode="auto">
          <a:xfrm>
            <a:off x="7194550" y="1662113"/>
            <a:ext cx="1341438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Recession </a:t>
            </a:r>
            <a:endParaRPr lang="en-US"/>
          </a:p>
        </p:txBody>
      </p:sp>
      <p:sp>
        <p:nvSpPr>
          <p:cNvPr id="19663" name="Rectangle 207"/>
          <p:cNvSpPr>
            <a:spLocks noChangeArrowheads="1"/>
          </p:cNvSpPr>
          <p:nvPr/>
        </p:nvSpPr>
        <p:spPr bwMode="auto">
          <a:xfrm>
            <a:off x="7789863" y="4287838"/>
            <a:ext cx="1333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  <a:latin typeface="Arial" charset="0"/>
              </a:rPr>
              <a:t>11.8 percent </a:t>
            </a:r>
            <a:endParaRPr lang="en-US"/>
          </a:p>
        </p:txBody>
      </p:sp>
      <p:sp>
        <p:nvSpPr>
          <p:cNvPr id="19664" name="Freeform 208"/>
          <p:cNvSpPr>
            <a:spLocks/>
          </p:cNvSpPr>
          <p:nvPr/>
        </p:nvSpPr>
        <p:spPr bwMode="auto">
          <a:xfrm>
            <a:off x="6877050" y="1716088"/>
            <a:ext cx="261938" cy="1666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105"/>
              </a:cxn>
              <a:cxn ang="0">
                <a:pos x="165" y="105"/>
              </a:cxn>
              <a:cxn ang="0">
                <a:pos x="165" y="0"/>
              </a:cxn>
              <a:cxn ang="0">
                <a:pos x="0" y="0"/>
              </a:cxn>
            </a:cxnLst>
            <a:rect l="0" t="0" r="r" b="b"/>
            <a:pathLst>
              <a:path w="165" h="105">
                <a:moveTo>
                  <a:pt x="0" y="0"/>
                </a:moveTo>
                <a:lnTo>
                  <a:pt x="0" y="0"/>
                </a:lnTo>
                <a:lnTo>
                  <a:pt x="0" y="105"/>
                </a:lnTo>
                <a:lnTo>
                  <a:pt x="165" y="105"/>
                </a:lnTo>
                <a:lnTo>
                  <a:pt x="165" y="0"/>
                </a:lnTo>
                <a:lnTo>
                  <a:pt x="0" y="0"/>
                </a:lnTo>
                <a:close/>
              </a:path>
            </a:pathLst>
          </a:custGeom>
          <a:solidFill>
            <a:srgbClr val="66006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665" name="Rectangle 209"/>
          <p:cNvSpPr>
            <a:spLocks noChangeArrowheads="1"/>
          </p:cNvSpPr>
          <p:nvPr/>
        </p:nvSpPr>
        <p:spPr bwMode="auto">
          <a:xfrm>
            <a:off x="409575" y="1841500"/>
            <a:ext cx="352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45 </a:t>
            </a:r>
            <a:endParaRPr lang="en-US"/>
          </a:p>
        </p:txBody>
      </p:sp>
      <p:sp>
        <p:nvSpPr>
          <p:cNvPr id="19666" name="Rectangle 210"/>
          <p:cNvSpPr>
            <a:spLocks noChangeArrowheads="1"/>
          </p:cNvSpPr>
          <p:nvPr/>
        </p:nvSpPr>
        <p:spPr bwMode="auto">
          <a:xfrm>
            <a:off x="409575" y="2201863"/>
            <a:ext cx="352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40 </a:t>
            </a:r>
            <a:endParaRPr lang="en-US"/>
          </a:p>
        </p:txBody>
      </p:sp>
      <p:sp>
        <p:nvSpPr>
          <p:cNvPr id="19667" name="Rectangle 211"/>
          <p:cNvSpPr>
            <a:spLocks noChangeArrowheads="1"/>
          </p:cNvSpPr>
          <p:nvPr/>
        </p:nvSpPr>
        <p:spPr bwMode="auto">
          <a:xfrm>
            <a:off x="409575" y="2562225"/>
            <a:ext cx="352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35 </a:t>
            </a:r>
            <a:endParaRPr lang="en-US"/>
          </a:p>
        </p:txBody>
      </p:sp>
      <p:sp>
        <p:nvSpPr>
          <p:cNvPr id="19668" name="Rectangle 212"/>
          <p:cNvSpPr>
            <a:spLocks noChangeArrowheads="1"/>
          </p:cNvSpPr>
          <p:nvPr/>
        </p:nvSpPr>
        <p:spPr bwMode="auto">
          <a:xfrm>
            <a:off x="409575" y="2922588"/>
            <a:ext cx="352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30 </a:t>
            </a:r>
            <a:endParaRPr lang="en-US"/>
          </a:p>
        </p:txBody>
      </p:sp>
      <p:sp>
        <p:nvSpPr>
          <p:cNvPr id="19669" name="Rectangle 213"/>
          <p:cNvSpPr>
            <a:spLocks noChangeArrowheads="1"/>
          </p:cNvSpPr>
          <p:nvPr/>
        </p:nvSpPr>
        <p:spPr bwMode="auto">
          <a:xfrm>
            <a:off x="409575" y="3282950"/>
            <a:ext cx="352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25 </a:t>
            </a:r>
            <a:endParaRPr lang="en-US"/>
          </a:p>
        </p:txBody>
      </p:sp>
      <p:sp>
        <p:nvSpPr>
          <p:cNvPr id="19670" name="Rectangle 214"/>
          <p:cNvSpPr>
            <a:spLocks noChangeArrowheads="1"/>
          </p:cNvSpPr>
          <p:nvPr/>
        </p:nvSpPr>
        <p:spPr bwMode="auto">
          <a:xfrm>
            <a:off x="409575" y="3643313"/>
            <a:ext cx="352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20 </a:t>
            </a:r>
            <a:endParaRPr lang="en-US"/>
          </a:p>
        </p:txBody>
      </p:sp>
      <p:sp>
        <p:nvSpPr>
          <p:cNvPr id="19671" name="Rectangle 215"/>
          <p:cNvSpPr>
            <a:spLocks noChangeArrowheads="1"/>
          </p:cNvSpPr>
          <p:nvPr/>
        </p:nvSpPr>
        <p:spPr bwMode="auto">
          <a:xfrm>
            <a:off x="409575" y="4003675"/>
            <a:ext cx="352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15 </a:t>
            </a:r>
            <a:endParaRPr lang="en-US"/>
          </a:p>
        </p:txBody>
      </p:sp>
      <p:sp>
        <p:nvSpPr>
          <p:cNvPr id="19672" name="Rectangle 216"/>
          <p:cNvSpPr>
            <a:spLocks noChangeArrowheads="1"/>
          </p:cNvSpPr>
          <p:nvPr/>
        </p:nvSpPr>
        <p:spPr bwMode="auto">
          <a:xfrm>
            <a:off x="409575" y="4364038"/>
            <a:ext cx="352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10 </a:t>
            </a:r>
            <a:endParaRPr lang="en-US"/>
          </a:p>
        </p:txBody>
      </p:sp>
      <p:sp>
        <p:nvSpPr>
          <p:cNvPr id="19673" name="Rectangle 217"/>
          <p:cNvSpPr>
            <a:spLocks noChangeArrowheads="1"/>
          </p:cNvSpPr>
          <p:nvPr/>
        </p:nvSpPr>
        <p:spPr bwMode="auto">
          <a:xfrm>
            <a:off x="550863" y="4724400"/>
            <a:ext cx="2111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5 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48" grpId="0" animBg="1"/>
      <p:bldP spid="19649" grpId="0" animBg="1"/>
      <p:bldP spid="19659" grpId="0" autoUpdateAnimBg="0"/>
      <p:bldP spid="19660" grpId="0" autoUpdateAnimBg="0"/>
      <p:bldP spid="19661" grpId="0" autoUpdateAnimBg="0"/>
      <p:bldP spid="19663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 charset="0"/>
              </a:rPr>
              <a:t>Changing the Poverty Line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A new definition proposed during the Clinton Administration would have included child care and other expenses and would raise the threshold to almost $20,000.</a:t>
            </a:r>
            <a:r>
              <a:rPr lang="en-US"/>
              <a:t> 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cs typeface="Arial" charset="0"/>
              </a:rPr>
              <a:t>Why We Have Government Programs to Aid the Poor</a:t>
            </a:r>
            <a:r>
              <a:rPr lang="en-US"/>
              <a:t>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057400"/>
            <a:ext cx="7772400" cy="44958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charset="0"/>
                <a:cs typeface="Arial" charset="0"/>
              </a:rPr>
              <a:t>Market outcomes may result in earnings less that minimum required.</a:t>
            </a:r>
          </a:p>
          <a:p>
            <a:pPr lvl="1"/>
            <a:r>
              <a:rPr lang="en-US" sz="2000" dirty="0" smtClean="0">
                <a:latin typeface="Arial" charset="0"/>
                <a:cs typeface="Arial" charset="0"/>
              </a:rPr>
              <a:t>Considered unacceptable by many citizens</a:t>
            </a:r>
          </a:p>
          <a:p>
            <a:pPr lvl="1"/>
            <a:r>
              <a:rPr lang="en-US" sz="2000" dirty="0" smtClean="0">
                <a:latin typeface="Arial" charset="0"/>
                <a:cs typeface="Arial" charset="0"/>
              </a:rPr>
              <a:t>Support for Safety net</a:t>
            </a:r>
          </a:p>
          <a:p>
            <a:endParaRPr lang="en-US" sz="2400" dirty="0" smtClean="0">
              <a:latin typeface="Arial" charset="0"/>
              <a:cs typeface="Arial" charset="0"/>
            </a:endParaRPr>
          </a:p>
          <a:p>
            <a:r>
              <a:rPr lang="en-US" sz="2400" dirty="0" smtClean="0">
                <a:latin typeface="Arial" charset="0"/>
                <a:cs typeface="Arial" charset="0"/>
              </a:rPr>
              <a:t>Disagreement on minimum requirement for survival </a:t>
            </a:r>
          </a:p>
          <a:p>
            <a:endParaRPr lang="en-US" sz="2400" dirty="0" smtClean="0">
              <a:latin typeface="Arial" charset="0"/>
              <a:cs typeface="Arial" charset="0"/>
            </a:endParaRPr>
          </a:p>
          <a:p>
            <a:r>
              <a:rPr lang="en-US" sz="2400" dirty="0" smtClean="0">
                <a:latin typeface="Arial" charset="0"/>
                <a:cs typeface="Arial" charset="0"/>
              </a:rPr>
              <a:t>Policies that would consider would require equity in distribution.</a:t>
            </a:r>
          </a:p>
          <a:p>
            <a:pPr lvl="1"/>
            <a:r>
              <a:rPr lang="en-US" sz="2000" dirty="0" smtClean="0">
                <a:latin typeface="Arial" charset="0"/>
                <a:cs typeface="Arial" charset="0"/>
              </a:rPr>
              <a:t>Belief that reward according to ability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cs typeface="Arial" charset="0"/>
              </a:rPr>
              <a:t>Why We Have Government Programs to Aid the Poor</a:t>
            </a:r>
            <a:r>
              <a:rPr lang="en-US"/>
              <a:t>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057400"/>
            <a:ext cx="7772400" cy="44958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charset="0"/>
                <a:cs typeface="Arial" charset="0"/>
              </a:rPr>
              <a:t>Earning according to work but provide minimal support</a:t>
            </a:r>
          </a:p>
          <a:p>
            <a:pPr lvl="1"/>
            <a:r>
              <a:rPr lang="en-US" sz="2000" dirty="0" smtClean="0">
                <a:latin typeface="Arial" charset="0"/>
                <a:cs typeface="Arial" charset="0"/>
              </a:rPr>
              <a:t>Coupled with equal opportunities in the labor markets</a:t>
            </a:r>
          </a:p>
          <a:p>
            <a:endParaRPr lang="en-US" sz="2400" dirty="0" smtClean="0">
              <a:latin typeface="Arial" charset="0"/>
              <a:cs typeface="Arial" charset="0"/>
            </a:endParaRPr>
          </a:p>
          <a:p>
            <a:r>
              <a:rPr lang="en-US" sz="2400" dirty="0" smtClean="0">
                <a:latin typeface="Arial" charset="0"/>
                <a:cs typeface="Arial" charset="0"/>
              </a:rPr>
              <a:t>We are concerned about </a:t>
            </a:r>
            <a:r>
              <a:rPr lang="en-US" sz="2400" dirty="0" smtClean="0">
                <a:solidFill>
                  <a:srgbClr val="660066"/>
                </a:solidFill>
                <a:latin typeface="Arial" charset="0"/>
                <a:cs typeface="Arial" charset="0"/>
              </a:rPr>
              <a:t>Equity-Efficiency Trade-Offs.</a:t>
            </a:r>
            <a:endParaRPr lang="en-US" sz="2400" dirty="0" smtClean="0">
              <a:solidFill>
                <a:srgbClr val="660066"/>
              </a:solidFill>
              <a:cs typeface="Times New Roman" pitchFamily="18" charset="0"/>
            </a:endParaRPr>
          </a:p>
          <a:p>
            <a:endParaRPr lang="en-US" sz="2400" dirty="0" smtClean="0">
              <a:latin typeface="Arial" charset="0"/>
              <a:cs typeface="Arial" charset="0"/>
            </a:endParaRPr>
          </a:p>
          <a:p>
            <a:r>
              <a:rPr lang="en-US" sz="2400" dirty="0" smtClean="0">
                <a:latin typeface="Arial" charset="0"/>
                <a:cs typeface="Arial" charset="0"/>
              </a:rPr>
              <a:t>Pragmatic approach:</a:t>
            </a:r>
          </a:p>
          <a:p>
            <a:pPr lvl="1"/>
            <a:r>
              <a:rPr lang="en-US" sz="2000" dirty="0" smtClean="0">
                <a:latin typeface="Arial" charset="0"/>
                <a:cs typeface="Arial" charset="0"/>
              </a:rPr>
              <a:t>Needs to alter income distribution for Poverty Alleviation</a:t>
            </a:r>
          </a:p>
          <a:p>
            <a:pPr lvl="1"/>
            <a:r>
              <a:rPr lang="en-US" sz="2000" dirty="0" smtClean="0">
                <a:latin typeface="Arial" charset="0"/>
                <a:cs typeface="Arial" charset="0"/>
              </a:rPr>
              <a:t>Effect on efficiency</a:t>
            </a:r>
          </a:p>
          <a:p>
            <a:endParaRPr lang="en-US" sz="24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cs typeface="Arial" charset="0"/>
              </a:rPr>
              <a:t>Why We Have Government Programs to Aid the Poor</a:t>
            </a:r>
            <a:r>
              <a:rPr lang="en-US"/>
              <a:t>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057400"/>
            <a:ext cx="7772400" cy="44958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charset="0"/>
                <a:cs typeface="Arial" charset="0"/>
              </a:rPr>
              <a:t>If net benefits from resource use is less, ultimately everyone would be worst off (Size of the pie should not decrease)</a:t>
            </a:r>
          </a:p>
          <a:p>
            <a:pPr lvl="1"/>
            <a:r>
              <a:rPr lang="en-US" sz="2000" dirty="0" smtClean="0">
                <a:latin typeface="Arial" charset="0"/>
                <a:cs typeface="Arial" charset="0"/>
              </a:rPr>
              <a:t>Losses in efficiency reduces the economy’s potential for jobs and more production</a:t>
            </a:r>
          </a:p>
          <a:p>
            <a:endParaRPr lang="en-US" sz="2400" dirty="0" smtClean="0">
              <a:latin typeface="Arial" charset="0"/>
              <a:cs typeface="Arial" charset="0"/>
            </a:endParaRPr>
          </a:p>
          <a:p>
            <a:r>
              <a:rPr lang="en-US" sz="2400" dirty="0" smtClean="0">
                <a:latin typeface="Arial" charset="0"/>
                <a:cs typeface="Arial" charset="0"/>
              </a:rPr>
              <a:t>Increased efficiency increases Job creation</a:t>
            </a:r>
          </a:p>
          <a:p>
            <a:pPr lvl="1"/>
            <a:r>
              <a:rPr lang="en-US" sz="2000" dirty="0" smtClean="0">
                <a:latin typeface="Arial" charset="0"/>
                <a:cs typeface="Arial" charset="0"/>
              </a:rPr>
              <a:t>Question: How many people are poor just because they cannot work?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cs typeface="Arial" charset="0"/>
              </a:rPr>
              <a:t>Why We Have Government Programs to Aid the Poor</a:t>
            </a:r>
            <a:r>
              <a:rPr lang="en-US"/>
              <a:t>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057400"/>
            <a:ext cx="7772400" cy="44958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charset="0"/>
                <a:cs typeface="Arial" charset="0"/>
              </a:rPr>
              <a:t>It </a:t>
            </a:r>
            <a:r>
              <a:rPr lang="en-US" sz="2400" dirty="0">
                <a:latin typeface="Arial" charset="0"/>
                <a:cs typeface="Arial" charset="0"/>
              </a:rPr>
              <a:t>creates the </a:t>
            </a:r>
            <a:r>
              <a:rPr lang="en-US" sz="2400" dirty="0">
                <a:solidFill>
                  <a:srgbClr val="660066"/>
                </a:solidFill>
                <a:latin typeface="Arial" charset="0"/>
                <a:cs typeface="Arial" charset="0"/>
              </a:rPr>
              <a:t>Positive Externality</a:t>
            </a:r>
            <a:r>
              <a:rPr lang="en-US" sz="2400" dirty="0">
                <a:latin typeface="Arial" charset="0"/>
                <a:cs typeface="Arial" charset="0"/>
              </a:rPr>
              <a:t> of Social Stability.</a:t>
            </a:r>
            <a:r>
              <a:rPr lang="en-US" sz="2400" dirty="0"/>
              <a:t> 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Many citizens support because benefits emerge that can be collectively enjoyed</a:t>
            </a:r>
          </a:p>
          <a:p>
            <a:pPr lvl="1"/>
            <a:r>
              <a:rPr lang="en-US" sz="2000" dirty="0" smtClean="0"/>
              <a:t>Safety nets can help</a:t>
            </a:r>
          </a:p>
          <a:p>
            <a:endParaRPr lang="en-US" sz="2400" dirty="0" smtClean="0"/>
          </a:p>
          <a:p>
            <a:r>
              <a:rPr lang="en-US" sz="2400" dirty="0" smtClean="0"/>
              <a:t>Out of genuine compassion</a:t>
            </a:r>
          </a:p>
          <a:p>
            <a:pPr lvl="1"/>
            <a:r>
              <a:rPr lang="en-US" sz="2000" dirty="0" smtClean="0"/>
              <a:t>Feels satisfaction</a:t>
            </a:r>
          </a:p>
          <a:p>
            <a:endParaRPr lang="en-US" sz="2400" dirty="0" smtClean="0"/>
          </a:p>
          <a:p>
            <a:r>
              <a:rPr lang="en-US" sz="2400" dirty="0" smtClean="0"/>
              <a:t>Poverty breeds unrest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cs typeface="Arial" charset="0"/>
              </a:rPr>
              <a:t>Why We Have Government Programs to Aid the Poor</a:t>
            </a:r>
            <a:r>
              <a:rPr lang="en-US"/>
              <a:t>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057400"/>
            <a:ext cx="7772400" cy="44958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charset="0"/>
                <a:cs typeface="Arial" charset="0"/>
              </a:rPr>
              <a:t>Government </a:t>
            </a:r>
            <a:r>
              <a:rPr lang="en-US" sz="2400" dirty="0" err="1" smtClean="0">
                <a:latin typeface="Arial" charset="0"/>
                <a:cs typeface="Arial" charset="0"/>
              </a:rPr>
              <a:t>vs</a:t>
            </a:r>
            <a:r>
              <a:rPr lang="en-US" sz="2400" dirty="0" smtClean="0">
                <a:latin typeface="Arial" charset="0"/>
                <a:cs typeface="Arial" charset="0"/>
              </a:rPr>
              <a:t> Charity</a:t>
            </a:r>
          </a:p>
          <a:p>
            <a:endParaRPr lang="en-US" sz="2400" dirty="0" smtClean="0">
              <a:latin typeface="Arial" charset="0"/>
              <a:cs typeface="Arial" charset="0"/>
            </a:endParaRPr>
          </a:p>
          <a:p>
            <a:r>
              <a:rPr lang="en-US" sz="2400" dirty="0" smtClean="0">
                <a:latin typeface="Arial" charset="0"/>
                <a:cs typeface="Arial" charset="0"/>
              </a:rPr>
              <a:t>Programs as Public Good</a:t>
            </a:r>
          </a:p>
          <a:p>
            <a:pPr lvl="1"/>
            <a:r>
              <a:rPr lang="en-US" sz="2000" dirty="0" smtClean="0">
                <a:latin typeface="Arial" charset="0"/>
                <a:cs typeface="Arial" charset="0"/>
              </a:rPr>
              <a:t>Not enough resources with private sector</a:t>
            </a:r>
          </a:p>
          <a:p>
            <a:pPr lvl="1"/>
            <a:r>
              <a:rPr lang="en-US" sz="2000" dirty="0" smtClean="0">
                <a:latin typeface="Arial" charset="0"/>
                <a:cs typeface="Arial" charset="0"/>
              </a:rPr>
              <a:t>Free Rider Problem</a:t>
            </a:r>
          </a:p>
          <a:p>
            <a:endParaRPr lang="en-US" sz="2400" dirty="0" smtClean="0">
              <a:latin typeface="Arial" charset="0"/>
              <a:cs typeface="Arial" charset="0"/>
            </a:endParaRPr>
          </a:p>
          <a:p>
            <a:r>
              <a:rPr lang="en-US" sz="2400" dirty="0" smtClean="0">
                <a:latin typeface="Arial" charset="0"/>
                <a:cs typeface="Arial" charset="0"/>
              </a:rPr>
              <a:t>Uniform standards of distribution</a:t>
            </a:r>
          </a:p>
          <a:p>
            <a:pPr lvl="1"/>
            <a:r>
              <a:rPr lang="en-US" sz="2000" dirty="0" smtClean="0">
                <a:latin typeface="Arial" charset="0"/>
                <a:cs typeface="Arial" charset="0"/>
              </a:rPr>
              <a:t>Might not be fair but the cost has to be borne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1143000"/>
          </a:xfrm>
        </p:spPr>
        <p:txBody>
          <a:bodyPr/>
          <a:lstStyle/>
          <a:p>
            <a:r>
              <a:rPr lang="en-US">
                <a:cs typeface="Arial" charset="0"/>
              </a:rPr>
              <a:t>Entitlement Programs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429000"/>
            <a:ext cx="7772400" cy="27432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rgbClr val="660066"/>
                </a:solidFill>
                <a:latin typeface="Arial" charset="0"/>
                <a:cs typeface="Arial" charset="0"/>
              </a:rPr>
              <a:t>Status Tests</a:t>
            </a:r>
            <a:r>
              <a:rPr lang="en-US" sz="2800" dirty="0" smtClean="0">
                <a:latin typeface="Arial" charset="0"/>
                <a:cs typeface="Arial" charset="0"/>
              </a:rPr>
              <a:t> are typically disability, children, and age criteria that must be met to be eligible for a program.</a:t>
            </a:r>
            <a:r>
              <a:rPr lang="en-US" sz="2800" dirty="0" smtClean="0"/>
              <a:t> 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Arial" charset="0"/>
                <a:cs typeface="Arial" charset="0"/>
              </a:rPr>
              <a:t>Reformed system – find job and get training</a:t>
            </a:r>
            <a:endParaRPr lang="en-US" sz="2400" dirty="0" smtClean="0">
              <a:solidFill>
                <a:srgbClr val="660066"/>
              </a:solidFill>
              <a:latin typeface="Arial" charset="0"/>
              <a:cs typeface="Arial" charset="0"/>
            </a:endParaRPr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Arial" charset="0"/>
                <a:cs typeface="Arial" charset="0"/>
              </a:rPr>
              <a:t>Limited time period</a:t>
            </a:r>
          </a:p>
          <a:p>
            <a:pPr>
              <a:lnSpc>
                <a:spcPct val="90000"/>
              </a:lnSpc>
            </a:pPr>
            <a:endParaRPr lang="en-US" sz="2800" dirty="0" smtClean="0">
              <a:solidFill>
                <a:srgbClr val="660066"/>
              </a:solidFill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rgbClr val="660066"/>
                </a:solidFill>
                <a:latin typeface="Arial" charset="0"/>
                <a:cs typeface="Arial" charset="0"/>
              </a:rPr>
              <a:t>Means </a:t>
            </a:r>
            <a:r>
              <a:rPr lang="en-US" sz="2800" dirty="0">
                <a:solidFill>
                  <a:srgbClr val="660066"/>
                </a:solidFill>
                <a:latin typeface="Arial" charset="0"/>
                <a:cs typeface="Arial" charset="0"/>
              </a:rPr>
              <a:t>Tests</a:t>
            </a:r>
            <a:r>
              <a:rPr lang="en-US" sz="2800" dirty="0">
                <a:latin typeface="Arial" charset="0"/>
                <a:cs typeface="Arial" charset="0"/>
              </a:rPr>
              <a:t> are typically income and wealth criteria that must be met to be eligible for a program.</a:t>
            </a:r>
            <a:endParaRPr lang="en-US" sz="2800" dirty="0"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 dirty="0"/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1143000" y="1524000"/>
            <a:ext cx="7467600" cy="196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660066"/>
              </a:buClr>
              <a:buFont typeface="Wingdings" pitchFamily="2" charset="2"/>
              <a:buNone/>
            </a:pPr>
            <a:r>
              <a:rPr lang="en-US" sz="3200">
                <a:latin typeface="Arial" charset="0"/>
                <a:cs typeface="Arial" charset="0"/>
              </a:rPr>
              <a:t>Government programs that guarantee recipients benefits as long as they meet eligibility tests.</a:t>
            </a:r>
            <a:endParaRPr lang="en-US" sz="3200"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autoUpdateAnimBg="0" advAuto="0"/>
      <p:bldP spid="39941" grpId="0" build="p" autoUpdateAnimBg="0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>
                <a:cs typeface="Arial" charset="0"/>
              </a:rPr>
              <a:t>Cash Programs</a:t>
            </a:r>
            <a:r>
              <a:rPr lang="en-US"/>
              <a:t>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8153400" cy="5638800"/>
          </a:xfrm>
        </p:spPr>
        <p:txBody>
          <a:bodyPr/>
          <a:lstStyle/>
          <a:p>
            <a:r>
              <a:rPr lang="en-US">
                <a:solidFill>
                  <a:srgbClr val="660066"/>
                </a:solidFill>
                <a:latin typeface="Arial" charset="0"/>
                <a:cs typeface="Arial" charset="0"/>
              </a:rPr>
              <a:t>TANF:</a:t>
            </a:r>
            <a:r>
              <a:rPr lang="en-US">
                <a:latin typeface="Arial" charset="0"/>
                <a:cs typeface="Arial" charset="0"/>
              </a:rPr>
              <a:t> Temporary Aid to Needy Families</a:t>
            </a:r>
          </a:p>
          <a:p>
            <a:pPr lvl="1"/>
            <a:r>
              <a:rPr lang="en-US">
                <a:latin typeface="Arial" charset="0"/>
                <a:cs typeface="Arial" charset="0"/>
              </a:rPr>
              <a:t>The program most identified with a welfare check. Also may provide for child-care expenses or job retraining.</a:t>
            </a:r>
            <a:endParaRPr lang="en-US">
              <a:cs typeface="Times New Roman" pitchFamily="18" charset="0"/>
            </a:endParaRPr>
          </a:p>
          <a:p>
            <a:r>
              <a:rPr lang="en-US">
                <a:solidFill>
                  <a:srgbClr val="660066"/>
                </a:solidFill>
                <a:latin typeface="Arial" charset="0"/>
                <a:cs typeface="Arial" charset="0"/>
              </a:rPr>
              <a:t>SSI:</a:t>
            </a:r>
            <a:r>
              <a:rPr lang="en-US">
                <a:latin typeface="Arial" charset="0"/>
                <a:cs typeface="Arial" charset="0"/>
              </a:rPr>
              <a:t> Supplemental Security Income</a:t>
            </a:r>
          </a:p>
          <a:p>
            <a:pPr lvl="1"/>
            <a:r>
              <a:rPr lang="en-US">
                <a:latin typeface="Arial" charset="0"/>
                <a:cs typeface="Arial" charset="0"/>
              </a:rPr>
              <a:t>The program that provides a cash payment to the widowed, orphaned and disabled.</a:t>
            </a:r>
            <a:endParaRPr lang="en-US">
              <a:cs typeface="Times New Roman" pitchFamily="18" charset="0"/>
            </a:endParaRPr>
          </a:p>
          <a:p>
            <a:r>
              <a:rPr lang="en-US">
                <a:solidFill>
                  <a:srgbClr val="660066"/>
                </a:solidFill>
                <a:latin typeface="Arial" charset="0"/>
                <a:cs typeface="Arial" charset="0"/>
              </a:rPr>
              <a:t>EITC:</a:t>
            </a:r>
            <a:r>
              <a:rPr lang="en-US">
                <a:latin typeface="Arial" charset="0"/>
                <a:cs typeface="Arial" charset="0"/>
              </a:rPr>
              <a:t> Earned Income Tax Credit</a:t>
            </a:r>
          </a:p>
          <a:p>
            <a:pPr lvl="1"/>
            <a:r>
              <a:rPr lang="en-US">
                <a:latin typeface="Arial" charset="0"/>
                <a:cs typeface="Arial" charset="0"/>
              </a:rPr>
              <a:t>A program that increases the take-home pay of the working poor. As much as $3888 in 2000 for a family with two children.</a:t>
            </a:r>
            <a:r>
              <a:rPr lang="en-US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r>
              <a:rPr lang="en-US">
                <a:cs typeface="Arial" charset="0"/>
              </a:rPr>
              <a:t>In-Kind Programs</a:t>
            </a:r>
            <a:r>
              <a:rPr lang="en-US"/>
              <a:t>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114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800">
                <a:solidFill>
                  <a:srgbClr val="660066"/>
                </a:solidFill>
                <a:latin typeface="Arial" charset="0"/>
                <a:cs typeface="Arial" charset="0"/>
              </a:rPr>
              <a:t>Food Stamps</a:t>
            </a:r>
            <a:r>
              <a:rPr lang="en-US" sz="2800">
                <a:latin typeface="Arial" charset="0"/>
                <a:cs typeface="Arial" charset="0"/>
              </a:rPr>
              <a:t> are vouchers that enable a broad class of the poor to purchase a wide variety of food products.</a:t>
            </a:r>
            <a:endParaRPr lang="en-US" sz="280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800">
                <a:solidFill>
                  <a:srgbClr val="660066"/>
                </a:solidFill>
                <a:latin typeface="Arial" charset="0"/>
                <a:cs typeface="Arial" charset="0"/>
              </a:rPr>
              <a:t>WIC</a:t>
            </a:r>
            <a:r>
              <a:rPr lang="en-US" sz="2800">
                <a:latin typeface="Arial" charset="0"/>
                <a:cs typeface="Arial" charset="0"/>
              </a:rPr>
              <a:t> vouchers enable poor pregnant and post-natal women to purchase a narrow variety of food products.</a:t>
            </a:r>
            <a:endParaRPr lang="en-US" sz="280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800">
                <a:solidFill>
                  <a:srgbClr val="660066"/>
                </a:solidFill>
                <a:latin typeface="Arial" charset="0"/>
                <a:cs typeface="Arial" charset="0"/>
              </a:rPr>
              <a:t>Medicaid</a:t>
            </a:r>
            <a:r>
              <a:rPr lang="en-US" sz="2800">
                <a:latin typeface="Arial" charset="0"/>
                <a:cs typeface="Arial" charset="0"/>
              </a:rPr>
              <a:t> is a federal and state funded program that provides health care services to the poor.</a:t>
            </a:r>
            <a:endParaRPr lang="en-US" sz="280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800">
                <a:solidFill>
                  <a:srgbClr val="660066"/>
                </a:solidFill>
                <a:latin typeface="Arial" charset="0"/>
                <a:cs typeface="Arial" charset="0"/>
              </a:rPr>
              <a:t>The Children’s Health Insurance Program </a:t>
            </a:r>
            <a:r>
              <a:rPr lang="en-US" sz="2800">
                <a:latin typeface="Arial" charset="0"/>
                <a:cs typeface="Arial" charset="0"/>
              </a:rPr>
              <a:t>is a   federal program that subsidizes health insurance coverage for the working poor.</a:t>
            </a:r>
            <a:r>
              <a:rPr lang="en-US" sz="280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838200"/>
          </a:xfrm>
        </p:spPr>
        <p:txBody>
          <a:bodyPr/>
          <a:lstStyle/>
          <a:p>
            <a:r>
              <a:rPr lang="en-US" dirty="0" smtClean="0">
                <a:cs typeface="Arial" charset="0"/>
              </a:rPr>
              <a:t>Welfare Programs in Pakistan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388" y="838200"/>
            <a:ext cx="8277225" cy="574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838200"/>
          </a:xfrm>
        </p:spPr>
        <p:txBody>
          <a:bodyPr/>
          <a:lstStyle/>
          <a:p>
            <a:r>
              <a:rPr lang="en-US" dirty="0" smtClean="0">
                <a:cs typeface="Arial" charset="0"/>
              </a:rPr>
              <a:t>Welfare Programs in Pakistan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587" y="1600200"/>
            <a:ext cx="9077413" cy="328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3424218</TotalTime>
  <Words>695</Words>
  <Application>Microsoft Office PowerPoint</Application>
  <PresentationFormat>On-screen Show (4:3)</PresentationFormat>
  <Paragraphs>123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Public Finance  (MPA405)</vt:lpstr>
      <vt:lpstr>Lecture 15: Government Subsidies and Income Support for the Poor</vt:lpstr>
      <vt:lpstr>Poverty</vt:lpstr>
      <vt:lpstr>USA Poverty in 1998 </vt:lpstr>
      <vt:lpstr>Poverty in the United States Poverty threshold or poverty line in 1999 </vt:lpstr>
      <vt:lpstr>Poverty line </vt:lpstr>
      <vt:lpstr>Poverty Rate 1960-1998</vt:lpstr>
      <vt:lpstr>Changing the Poverty Line</vt:lpstr>
      <vt:lpstr>Why We Have Government Programs to Aid the Poor </vt:lpstr>
      <vt:lpstr>Why We Have Government Programs to Aid the Poor </vt:lpstr>
      <vt:lpstr>Why We Have Government Programs to Aid the Poor </vt:lpstr>
      <vt:lpstr>Why We Have Government Programs to Aid the Poor </vt:lpstr>
      <vt:lpstr>Why We Have Government Programs to Aid the Poor </vt:lpstr>
      <vt:lpstr>Entitlement Programs</vt:lpstr>
      <vt:lpstr>Cash Programs </vt:lpstr>
      <vt:lpstr>In-Kind Programs </vt:lpstr>
      <vt:lpstr>Welfare Programs in Pakistan</vt:lpstr>
      <vt:lpstr>Welfare Programs in Pakistan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12: Cost-Benefit Analysis and Government Investments</dc:title>
  <dc:creator>Mughal</dc:creator>
  <cp:lastModifiedBy>NTS</cp:lastModifiedBy>
  <cp:revision>32</cp:revision>
  <dcterms:created xsi:type="dcterms:W3CDTF">2007-12-31T19:03:12Z</dcterms:created>
  <dcterms:modified xsi:type="dcterms:W3CDTF">2014-07-06T19:30:35Z</dcterms:modified>
</cp:coreProperties>
</file>