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8" r:id="rId2"/>
    <p:sldId id="260" r:id="rId3"/>
    <p:sldId id="288" r:id="rId4"/>
    <p:sldId id="289" r:id="rId5"/>
    <p:sldId id="290" r:id="rId6"/>
    <p:sldId id="291" r:id="rId7"/>
    <p:sldId id="283" r:id="rId8"/>
    <p:sldId id="292" r:id="rId9"/>
    <p:sldId id="284" r:id="rId10"/>
    <p:sldId id="293" r:id="rId11"/>
    <p:sldId id="294" r:id="rId12"/>
    <p:sldId id="295" r:id="rId13"/>
    <p:sldId id="296" r:id="rId14"/>
    <p:sldId id="297" r:id="rId15"/>
    <p:sldId id="286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11C5A9-5DBB-4FA1-8155-0513C6C89E95}" type="datetimeFigureOut">
              <a:rPr lang="en-US" smtClean="0"/>
              <a:pPr/>
              <a:t>7/6/2014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3960188-92A3-4BD8-B2A4-C6ABCC4F72B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2819400"/>
            <a:ext cx="8077200" cy="1295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 </a:t>
            </a:r>
            <a:br>
              <a:rPr lang="en-US" dirty="0" smtClean="0"/>
            </a:br>
            <a:r>
              <a:rPr lang="en-US" sz="2800" dirty="0" smtClean="0"/>
              <a:t>(</a:t>
            </a:r>
            <a:r>
              <a:rPr lang="en-US" sz="2800" dirty="0" err="1" smtClean="0"/>
              <a:t>MPA405</a:t>
            </a:r>
            <a:r>
              <a:rPr lang="en-US" sz="2800" dirty="0" smtClean="0"/>
              <a:t>)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5715000" y="3986784"/>
            <a:ext cx="3048000" cy="585216"/>
          </a:xfrm>
        </p:spPr>
        <p:txBody>
          <a:bodyPr>
            <a:normAutofit fontScale="70000" lnSpcReduction="20000"/>
          </a:bodyPr>
          <a:lstStyle/>
          <a:p>
            <a:pPr algn="r" eaLnBrk="1" hangingPunct="1">
              <a:defRPr/>
            </a:pPr>
            <a:r>
              <a:rPr lang="en-US" i="1" dirty="0" smtClean="0"/>
              <a:t>Dr. </a:t>
            </a:r>
            <a:r>
              <a:rPr lang="en-US" i="1" dirty="0" err="1" smtClean="0"/>
              <a:t>Khurrum</a:t>
            </a:r>
            <a:r>
              <a:rPr lang="en-US" i="1" dirty="0" smtClean="0"/>
              <a:t> S. Mughal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dirty="0" smtClean="0">
                <a:cs typeface="Arial" charset="0"/>
              </a:rPr>
              <a:t>Lecture 14: Cost-Benefit Analysis and Government Investments</a:t>
            </a:r>
            <a:endParaRPr lang="en-US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Finance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Cost-Benefit Analysis of a Hypothetical Irrigation Project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800" dirty="0" smtClean="0">
                <a:latin typeface="Arial" charset="0"/>
              </a:rPr>
              <a:t>Direct Benefit:</a:t>
            </a:r>
          </a:p>
          <a:p>
            <a:pPr lvl="1"/>
            <a:r>
              <a:rPr lang="en-US" sz="2400" dirty="0" smtClean="0">
                <a:latin typeface="Arial" charset="0"/>
              </a:rPr>
              <a:t>Increase in water availability for farmers of the area</a:t>
            </a:r>
          </a:p>
          <a:p>
            <a:pPr lvl="1"/>
            <a:r>
              <a:rPr lang="en-US" sz="2400" dirty="0" smtClean="0">
                <a:latin typeface="Arial" charset="0"/>
              </a:rPr>
              <a:t>Value of increased flow needs to be estimated</a:t>
            </a:r>
          </a:p>
          <a:p>
            <a:pPr lvl="2"/>
            <a:r>
              <a:rPr lang="en-US" sz="2000" dirty="0" smtClean="0">
                <a:latin typeface="Arial" charset="0"/>
              </a:rPr>
              <a:t>Water is not priced</a:t>
            </a:r>
          </a:p>
          <a:p>
            <a:pPr lvl="1"/>
            <a:r>
              <a:rPr lang="en-US" sz="2400" dirty="0" smtClean="0">
                <a:latin typeface="Arial" charset="0"/>
              </a:rPr>
              <a:t>Increase in </a:t>
            </a:r>
            <a:r>
              <a:rPr lang="en-US" sz="2400" dirty="0" err="1" smtClean="0">
                <a:latin typeface="Arial" charset="0"/>
              </a:rPr>
              <a:t>Agri</a:t>
            </a:r>
            <a:r>
              <a:rPr lang="en-US" sz="2400" dirty="0" smtClean="0">
                <a:latin typeface="Arial" charset="0"/>
              </a:rPr>
              <a:t> Yield attributable to increased flow</a:t>
            </a:r>
          </a:p>
          <a:p>
            <a:pPr lvl="2"/>
            <a:r>
              <a:rPr lang="en-US" sz="2000" dirty="0">
                <a:latin typeface="Arial" charset="0"/>
              </a:rPr>
              <a:t>E</a:t>
            </a:r>
            <a:r>
              <a:rPr lang="en-US" sz="2000" dirty="0" smtClean="0">
                <a:latin typeface="Arial" charset="0"/>
              </a:rPr>
              <a:t>stimate of marginal productivity</a:t>
            </a:r>
          </a:p>
          <a:p>
            <a:pPr lvl="1"/>
            <a:r>
              <a:rPr lang="en-US" sz="2400" dirty="0" smtClean="0">
                <a:latin typeface="Arial" charset="0"/>
              </a:rPr>
              <a:t>Prices used with </a:t>
            </a:r>
            <a:r>
              <a:rPr lang="en-US" sz="2400" dirty="0" err="1" smtClean="0">
                <a:latin typeface="Arial" charset="0"/>
              </a:rPr>
              <a:t>Agri</a:t>
            </a:r>
            <a:r>
              <a:rPr lang="en-US" sz="2400" dirty="0" smtClean="0">
                <a:latin typeface="Arial" charset="0"/>
              </a:rPr>
              <a:t> Support Program</a:t>
            </a:r>
          </a:p>
          <a:p>
            <a:pPr lvl="2"/>
            <a:r>
              <a:rPr lang="en-US" sz="2000" dirty="0" err="1" smtClean="0">
                <a:latin typeface="Arial" charset="0"/>
              </a:rPr>
              <a:t>Neraska</a:t>
            </a:r>
            <a:r>
              <a:rPr lang="en-US" sz="2000" dirty="0" smtClean="0">
                <a:latin typeface="Arial" charset="0"/>
              </a:rPr>
              <a:t>, 1967</a:t>
            </a:r>
          </a:p>
          <a:p>
            <a:pPr lvl="2"/>
            <a:r>
              <a:rPr lang="en-US" sz="2000" dirty="0" smtClean="0">
                <a:latin typeface="Arial" charset="0"/>
              </a:rPr>
              <a:t>44000 Acres - $ 2.5 Million</a:t>
            </a:r>
          </a:p>
          <a:p>
            <a:pPr lvl="2"/>
            <a:r>
              <a:rPr lang="en-US" sz="2000" dirty="0" smtClean="0">
                <a:latin typeface="Arial" charset="0"/>
              </a:rPr>
              <a:t>Actual – less than $ 1 Million</a:t>
            </a:r>
            <a:endParaRPr lang="en-US" dirty="0" smtClean="0">
              <a:latin typeface="Arial" charset="0"/>
            </a:endParaRPr>
          </a:p>
          <a:p>
            <a:pPr lvl="1"/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Cost-Benefit Analysis of a Hypothetical Irrigation Project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Arial" charset="0"/>
              </a:rPr>
              <a:t>Indirect Benefit: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Artificial Lake Created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Recreational Activities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Cost-Benefit Analysis of a Hypothetical Irrigation Project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Direct Cost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Labor Cost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Valuation of Labor Cost – Job Creation in Unemployment periods</a:t>
            </a:r>
          </a:p>
          <a:p>
            <a:pPr lvl="2"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Unless funding through Deficit Finance</a:t>
            </a:r>
          </a:p>
          <a:p>
            <a:pPr lvl="3"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Resources from private sector</a:t>
            </a:r>
          </a:p>
          <a:p>
            <a:pPr lvl="3"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Specialized workers</a:t>
            </a:r>
          </a:p>
          <a:p>
            <a:pPr lvl="2"/>
            <a:endParaRPr lang="en-US" dirty="0" smtClean="0">
              <a:latin typeface="Arial" charset="0"/>
            </a:endParaRPr>
          </a:p>
          <a:p>
            <a:pPr lvl="1"/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Cost-Benefit Analysis of a Hypothetical Irrigation Project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Indirect Cost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Loss </a:t>
            </a:r>
            <a:r>
              <a:rPr lang="en-US" dirty="0" smtClean="0">
                <a:latin typeface="Arial" charset="0"/>
              </a:rPr>
              <a:t>of </a:t>
            </a:r>
            <a:r>
              <a:rPr lang="en-US" dirty="0" err="1" smtClean="0">
                <a:latin typeface="Arial" charset="0"/>
              </a:rPr>
              <a:t>agri</a:t>
            </a:r>
            <a:r>
              <a:rPr lang="en-US" dirty="0" smtClean="0">
                <a:latin typeface="Arial" charset="0"/>
              </a:rPr>
              <a:t> land for the facility</a:t>
            </a:r>
          </a:p>
          <a:p>
            <a:pPr lvl="1">
              <a:lnSpc>
                <a:spcPct val="150000"/>
              </a:lnSpc>
            </a:pPr>
            <a:r>
              <a:rPr lang="en-US" dirty="0" smtClean="0">
                <a:latin typeface="Arial" charset="0"/>
              </a:rPr>
              <a:t>Decrease in water table in surrounding areas</a:t>
            </a:r>
          </a:p>
          <a:p>
            <a:pPr lvl="2"/>
            <a:endParaRPr lang="en-US" dirty="0" smtClean="0">
              <a:latin typeface="Arial" charset="0"/>
            </a:endParaRPr>
          </a:p>
          <a:p>
            <a:pPr lvl="1"/>
            <a:endParaRPr lang="en-US" dirty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228600" y="0"/>
            <a:ext cx="8686800" cy="1143000"/>
          </a:xfrm>
        </p:spPr>
        <p:txBody>
          <a:bodyPr>
            <a:normAutofit fontScale="90000"/>
          </a:bodyPr>
          <a:lstStyle/>
          <a:p>
            <a:r>
              <a:rPr lang="en-US" sz="4000" dirty="0">
                <a:cs typeface="Arial" charset="0"/>
              </a:rPr>
              <a:t>Cost-Benefit Analysis of a Hypothetical Irrigation Project</a:t>
            </a:r>
            <a:r>
              <a:rPr lang="en-US" dirty="0"/>
              <a:t> </a:t>
            </a:r>
          </a:p>
        </p:txBody>
      </p:sp>
      <p:grpSp>
        <p:nvGrpSpPr>
          <p:cNvPr id="2" name="Group 1004"/>
          <p:cNvGrpSpPr>
            <a:grpSpLocks/>
          </p:cNvGrpSpPr>
          <p:nvPr/>
        </p:nvGrpSpPr>
        <p:grpSpPr bwMode="auto">
          <a:xfrm>
            <a:off x="381000" y="1371600"/>
            <a:ext cx="8534400" cy="5200650"/>
            <a:chOff x="-3" y="-3"/>
            <a:chExt cx="3813" cy="5207"/>
          </a:xfrm>
        </p:grpSpPr>
        <p:grpSp>
          <p:nvGrpSpPr>
            <p:cNvPr id="3" name="Group 1002"/>
            <p:cNvGrpSpPr>
              <a:grpSpLocks/>
            </p:cNvGrpSpPr>
            <p:nvPr/>
          </p:nvGrpSpPr>
          <p:grpSpPr bwMode="auto">
            <a:xfrm>
              <a:off x="0" y="0"/>
              <a:ext cx="3807" cy="5201"/>
              <a:chOff x="0" y="0"/>
              <a:chExt cx="3807" cy="5201"/>
            </a:xfrm>
          </p:grpSpPr>
          <p:grpSp>
            <p:nvGrpSpPr>
              <p:cNvPr id="4" name="Group 783"/>
              <p:cNvGrpSpPr>
                <a:grpSpLocks/>
              </p:cNvGrpSpPr>
              <p:nvPr/>
            </p:nvGrpSpPr>
            <p:grpSpPr bwMode="auto">
              <a:xfrm>
                <a:off x="0" y="0"/>
                <a:ext cx="1341" cy="384"/>
                <a:chOff x="0" y="0"/>
                <a:chExt cx="1341" cy="384"/>
              </a:xfrm>
            </p:grpSpPr>
            <p:sp>
              <p:nvSpPr>
                <p:cNvPr id="18080" name="Rectangle 672"/>
                <p:cNvSpPr>
                  <a:spLocks noChangeArrowheads="1"/>
                </p:cNvSpPr>
                <p:nvPr/>
              </p:nvSpPr>
              <p:spPr bwMode="auto">
                <a:xfrm>
                  <a:off x="43" y="0"/>
                  <a:ext cx="125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190" name="Rectangle 782"/>
                <p:cNvSpPr>
                  <a:spLocks noChangeArrowheads="1"/>
                </p:cNvSpPr>
                <p:nvPr/>
              </p:nvSpPr>
              <p:spPr bwMode="auto">
                <a:xfrm>
                  <a:off x="0" y="0"/>
                  <a:ext cx="134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5" name="Group 785"/>
              <p:cNvGrpSpPr>
                <a:grpSpLocks/>
              </p:cNvGrpSpPr>
              <p:nvPr/>
            </p:nvGrpSpPr>
            <p:grpSpPr bwMode="auto">
              <a:xfrm>
                <a:off x="1341" y="0"/>
                <a:ext cx="2466" cy="384"/>
                <a:chOff x="1341" y="0"/>
                <a:chExt cx="2466" cy="384"/>
              </a:xfrm>
            </p:grpSpPr>
            <p:sp>
              <p:nvSpPr>
                <p:cNvPr id="18081" name="Rectangle 673"/>
                <p:cNvSpPr>
                  <a:spLocks noChangeArrowheads="1"/>
                </p:cNvSpPr>
                <p:nvPr/>
              </p:nvSpPr>
              <p:spPr bwMode="auto">
                <a:xfrm>
                  <a:off x="1384" y="0"/>
                  <a:ext cx="2380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lIns="0" tIns="0" rIns="0" bIns="0"/>
                <a:lstStyle/>
                <a:p>
                  <a:pPr algn="ctr"/>
                  <a:r>
                    <a:rPr lang="en-US" sz="1800" b="1">
                      <a:solidFill>
                        <a:srgbClr val="660067"/>
                      </a:solidFill>
                      <a:cs typeface="Arial" charset="0"/>
                    </a:rPr>
                    <a:t>Year</a:t>
                  </a:r>
                  <a:endParaRPr lang="en-US" sz="1800" b="1">
                    <a:latin typeface="Times New Roman" pitchFamily="18" charset="0"/>
                    <a:cs typeface="Times New Roman" pitchFamily="18" charset="0"/>
                  </a:endParaRPr>
                </a:p>
                <a:p>
                  <a:pPr algn="ctr"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18192" name="Rectangle 784"/>
                <p:cNvSpPr>
                  <a:spLocks noChangeArrowheads="1"/>
                </p:cNvSpPr>
                <p:nvPr/>
              </p:nvSpPr>
              <p:spPr bwMode="auto">
                <a:xfrm>
                  <a:off x="1341" y="0"/>
                  <a:ext cx="2466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6" name="Group 787"/>
              <p:cNvGrpSpPr>
                <a:grpSpLocks/>
              </p:cNvGrpSpPr>
              <p:nvPr/>
            </p:nvGrpSpPr>
            <p:grpSpPr bwMode="auto">
              <a:xfrm>
                <a:off x="0" y="384"/>
                <a:ext cx="1341" cy="403"/>
                <a:chOff x="0" y="384"/>
                <a:chExt cx="1341" cy="403"/>
              </a:xfrm>
            </p:grpSpPr>
            <p:sp>
              <p:nvSpPr>
                <p:cNvPr id="18082" name="Rectangle 674"/>
                <p:cNvSpPr>
                  <a:spLocks noChangeArrowheads="1"/>
                </p:cNvSpPr>
                <p:nvPr/>
              </p:nvSpPr>
              <p:spPr bwMode="auto">
                <a:xfrm>
                  <a:off x="43" y="384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Costs</a:t>
                  </a:r>
                  <a:endParaRPr lang="en-US" sz="2000" b="1">
                    <a:cs typeface="Times New Roman" pitchFamily="18" charset="0"/>
                  </a:endParaRPr>
                </a:p>
                <a:p>
                  <a:pPr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18194" name="Rectangle 786"/>
                <p:cNvSpPr>
                  <a:spLocks noChangeArrowheads="1"/>
                </p:cNvSpPr>
                <p:nvPr/>
              </p:nvSpPr>
              <p:spPr bwMode="auto">
                <a:xfrm>
                  <a:off x="0" y="384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7" name="Group 789"/>
              <p:cNvGrpSpPr>
                <a:grpSpLocks/>
              </p:cNvGrpSpPr>
              <p:nvPr/>
            </p:nvGrpSpPr>
            <p:grpSpPr bwMode="auto">
              <a:xfrm>
                <a:off x="1341" y="384"/>
                <a:ext cx="325" cy="403"/>
                <a:chOff x="1341" y="384"/>
                <a:chExt cx="325" cy="403"/>
              </a:xfrm>
            </p:grpSpPr>
            <p:sp>
              <p:nvSpPr>
                <p:cNvPr id="18083" name="Rectangle 675"/>
                <p:cNvSpPr>
                  <a:spLocks noChangeArrowheads="1"/>
                </p:cNvSpPr>
                <p:nvPr/>
              </p:nvSpPr>
              <p:spPr bwMode="auto">
                <a:xfrm>
                  <a:off x="1384" y="384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>
                      <a:cs typeface="Arial" charset="0"/>
                    </a:rPr>
                    <a:t>1</a:t>
                  </a:r>
                  <a:endParaRPr lang="en-US" sz="24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196" name="Rectangle 788"/>
                <p:cNvSpPr>
                  <a:spLocks noChangeArrowheads="1"/>
                </p:cNvSpPr>
                <p:nvPr/>
              </p:nvSpPr>
              <p:spPr bwMode="auto">
                <a:xfrm>
                  <a:off x="1341" y="384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8" name="Group 791"/>
              <p:cNvGrpSpPr>
                <a:grpSpLocks/>
              </p:cNvGrpSpPr>
              <p:nvPr/>
            </p:nvGrpSpPr>
            <p:grpSpPr bwMode="auto">
              <a:xfrm>
                <a:off x="1666" y="384"/>
                <a:ext cx="291" cy="403"/>
                <a:chOff x="1666" y="384"/>
                <a:chExt cx="291" cy="403"/>
              </a:xfrm>
            </p:grpSpPr>
            <p:sp>
              <p:nvSpPr>
                <p:cNvPr id="18084" name="Rectangle 676"/>
                <p:cNvSpPr>
                  <a:spLocks noChangeArrowheads="1"/>
                </p:cNvSpPr>
                <p:nvPr/>
              </p:nvSpPr>
              <p:spPr bwMode="auto">
                <a:xfrm>
                  <a:off x="1709" y="384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>
                      <a:cs typeface="Arial" charset="0"/>
                    </a:rPr>
                    <a:t>2</a:t>
                  </a:r>
                  <a:endParaRPr lang="en-US" sz="24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198" name="Rectangle 790"/>
                <p:cNvSpPr>
                  <a:spLocks noChangeArrowheads="1"/>
                </p:cNvSpPr>
                <p:nvPr/>
              </p:nvSpPr>
              <p:spPr bwMode="auto">
                <a:xfrm>
                  <a:off x="1666" y="384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9" name="Group 793"/>
              <p:cNvGrpSpPr>
                <a:grpSpLocks/>
              </p:cNvGrpSpPr>
              <p:nvPr/>
            </p:nvGrpSpPr>
            <p:grpSpPr bwMode="auto">
              <a:xfrm>
                <a:off x="1957" y="384"/>
                <a:ext cx="325" cy="403"/>
                <a:chOff x="1957" y="384"/>
                <a:chExt cx="325" cy="403"/>
              </a:xfrm>
            </p:grpSpPr>
            <p:sp>
              <p:nvSpPr>
                <p:cNvPr id="18085" name="Rectangle 677"/>
                <p:cNvSpPr>
                  <a:spLocks noChangeArrowheads="1"/>
                </p:cNvSpPr>
                <p:nvPr/>
              </p:nvSpPr>
              <p:spPr bwMode="auto">
                <a:xfrm>
                  <a:off x="2000" y="384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>
                      <a:cs typeface="Arial" charset="0"/>
                    </a:rPr>
                    <a:t>3</a:t>
                  </a:r>
                  <a:endParaRPr lang="en-US" sz="24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00" name="Rectangle 792"/>
                <p:cNvSpPr>
                  <a:spLocks noChangeArrowheads="1"/>
                </p:cNvSpPr>
                <p:nvPr/>
              </p:nvSpPr>
              <p:spPr bwMode="auto">
                <a:xfrm>
                  <a:off x="1957" y="384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0" name="Group 795"/>
              <p:cNvGrpSpPr>
                <a:grpSpLocks/>
              </p:cNvGrpSpPr>
              <p:nvPr/>
            </p:nvGrpSpPr>
            <p:grpSpPr bwMode="auto">
              <a:xfrm>
                <a:off x="2282" y="384"/>
                <a:ext cx="291" cy="403"/>
                <a:chOff x="2282" y="384"/>
                <a:chExt cx="291" cy="403"/>
              </a:xfrm>
            </p:grpSpPr>
            <p:sp>
              <p:nvSpPr>
                <p:cNvPr id="18086" name="Rectangle 678"/>
                <p:cNvSpPr>
                  <a:spLocks noChangeArrowheads="1"/>
                </p:cNvSpPr>
                <p:nvPr/>
              </p:nvSpPr>
              <p:spPr bwMode="auto">
                <a:xfrm>
                  <a:off x="2325" y="384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>
                      <a:cs typeface="Arial" charset="0"/>
                    </a:rPr>
                    <a:t>4</a:t>
                  </a:r>
                  <a:endParaRPr lang="en-US" sz="24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02" name="Rectangle 794"/>
                <p:cNvSpPr>
                  <a:spLocks noChangeArrowheads="1"/>
                </p:cNvSpPr>
                <p:nvPr/>
              </p:nvSpPr>
              <p:spPr bwMode="auto">
                <a:xfrm>
                  <a:off x="2282" y="384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1" name="Group 797"/>
              <p:cNvGrpSpPr>
                <a:grpSpLocks/>
              </p:cNvGrpSpPr>
              <p:nvPr/>
            </p:nvGrpSpPr>
            <p:grpSpPr bwMode="auto">
              <a:xfrm>
                <a:off x="2573" y="384"/>
                <a:ext cx="291" cy="403"/>
                <a:chOff x="2573" y="384"/>
                <a:chExt cx="291" cy="403"/>
              </a:xfrm>
            </p:grpSpPr>
            <p:sp>
              <p:nvSpPr>
                <p:cNvPr id="18087" name="Rectangle 679"/>
                <p:cNvSpPr>
                  <a:spLocks noChangeArrowheads="1"/>
                </p:cNvSpPr>
                <p:nvPr/>
              </p:nvSpPr>
              <p:spPr bwMode="auto">
                <a:xfrm>
                  <a:off x="2616" y="384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>
                      <a:cs typeface="Arial" charset="0"/>
                    </a:rPr>
                    <a:t>5</a:t>
                  </a:r>
                  <a:endParaRPr lang="en-US" sz="24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04" name="Rectangle 796"/>
                <p:cNvSpPr>
                  <a:spLocks noChangeArrowheads="1"/>
                </p:cNvSpPr>
                <p:nvPr/>
              </p:nvSpPr>
              <p:spPr bwMode="auto">
                <a:xfrm>
                  <a:off x="2573" y="384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2" name="Group 799"/>
              <p:cNvGrpSpPr>
                <a:grpSpLocks/>
              </p:cNvGrpSpPr>
              <p:nvPr/>
            </p:nvGrpSpPr>
            <p:grpSpPr bwMode="auto">
              <a:xfrm>
                <a:off x="2864" y="384"/>
                <a:ext cx="291" cy="403"/>
                <a:chOff x="2864" y="384"/>
                <a:chExt cx="291" cy="403"/>
              </a:xfrm>
            </p:grpSpPr>
            <p:sp>
              <p:nvSpPr>
                <p:cNvPr id="18088" name="Rectangle 680"/>
                <p:cNvSpPr>
                  <a:spLocks noChangeArrowheads="1"/>
                </p:cNvSpPr>
                <p:nvPr/>
              </p:nvSpPr>
              <p:spPr bwMode="auto">
                <a:xfrm>
                  <a:off x="2907" y="384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>
                      <a:cs typeface="Arial" charset="0"/>
                    </a:rPr>
                    <a:t>6</a:t>
                  </a:r>
                  <a:endParaRPr lang="en-US" sz="24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06" name="Rectangle 798"/>
                <p:cNvSpPr>
                  <a:spLocks noChangeArrowheads="1"/>
                </p:cNvSpPr>
                <p:nvPr/>
              </p:nvSpPr>
              <p:spPr bwMode="auto">
                <a:xfrm>
                  <a:off x="2864" y="384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3" name="Group 801"/>
              <p:cNvGrpSpPr>
                <a:grpSpLocks/>
              </p:cNvGrpSpPr>
              <p:nvPr/>
            </p:nvGrpSpPr>
            <p:grpSpPr bwMode="auto">
              <a:xfrm>
                <a:off x="3155" y="384"/>
                <a:ext cx="291" cy="403"/>
                <a:chOff x="3155" y="384"/>
                <a:chExt cx="291" cy="403"/>
              </a:xfrm>
            </p:grpSpPr>
            <p:sp>
              <p:nvSpPr>
                <p:cNvPr id="18089" name="Rectangle 681"/>
                <p:cNvSpPr>
                  <a:spLocks noChangeArrowheads="1"/>
                </p:cNvSpPr>
                <p:nvPr/>
              </p:nvSpPr>
              <p:spPr bwMode="auto">
                <a:xfrm>
                  <a:off x="3198" y="384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…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08" name="Rectangle 800"/>
                <p:cNvSpPr>
                  <a:spLocks noChangeArrowheads="1"/>
                </p:cNvSpPr>
                <p:nvPr/>
              </p:nvSpPr>
              <p:spPr bwMode="auto">
                <a:xfrm>
                  <a:off x="3155" y="384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4" name="Group 803"/>
              <p:cNvGrpSpPr>
                <a:grpSpLocks/>
              </p:cNvGrpSpPr>
              <p:nvPr/>
            </p:nvGrpSpPr>
            <p:grpSpPr bwMode="auto">
              <a:xfrm>
                <a:off x="3446" y="384"/>
                <a:ext cx="361" cy="403"/>
                <a:chOff x="3446" y="384"/>
                <a:chExt cx="361" cy="403"/>
              </a:xfrm>
            </p:grpSpPr>
            <p:sp>
              <p:nvSpPr>
                <p:cNvPr id="18090" name="Rectangle 682"/>
                <p:cNvSpPr>
                  <a:spLocks noChangeArrowheads="1"/>
                </p:cNvSpPr>
                <p:nvPr/>
              </p:nvSpPr>
              <p:spPr bwMode="auto">
                <a:xfrm>
                  <a:off x="3489" y="384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>
                      <a:cs typeface="Arial" charset="0"/>
                    </a:rPr>
                    <a:t>N</a:t>
                  </a:r>
                  <a:endParaRPr lang="en-US" sz="24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10" name="Rectangle 802"/>
                <p:cNvSpPr>
                  <a:spLocks noChangeArrowheads="1"/>
                </p:cNvSpPr>
                <p:nvPr/>
              </p:nvSpPr>
              <p:spPr bwMode="auto">
                <a:xfrm>
                  <a:off x="3446" y="384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5" name="Group 805"/>
              <p:cNvGrpSpPr>
                <a:grpSpLocks/>
              </p:cNvGrpSpPr>
              <p:nvPr/>
            </p:nvGrpSpPr>
            <p:grpSpPr bwMode="auto">
              <a:xfrm>
                <a:off x="0" y="787"/>
                <a:ext cx="1341" cy="403"/>
                <a:chOff x="0" y="787"/>
                <a:chExt cx="1341" cy="403"/>
              </a:xfrm>
            </p:grpSpPr>
            <p:sp>
              <p:nvSpPr>
                <p:cNvPr id="18091" name="Rectangle 683"/>
                <p:cNvSpPr>
                  <a:spLocks noChangeArrowheads="1"/>
                </p:cNvSpPr>
                <p:nvPr/>
              </p:nvSpPr>
              <p:spPr bwMode="auto">
                <a:xfrm>
                  <a:off x="43" y="787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 b="1">
                      <a:solidFill>
                        <a:srgbClr val="660067"/>
                      </a:solidFill>
                      <a:cs typeface="Arial" charset="0"/>
                    </a:rPr>
                    <a:t>Engineering and Planning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800">
                    <a:latin typeface="Times New Roman" pitchFamily="18" charset="0"/>
                  </a:endParaRPr>
                </a:p>
              </p:txBody>
            </p:sp>
            <p:sp>
              <p:nvSpPr>
                <p:cNvPr id="18212" name="Rectangle 804"/>
                <p:cNvSpPr>
                  <a:spLocks noChangeArrowheads="1"/>
                </p:cNvSpPr>
                <p:nvPr/>
              </p:nvSpPr>
              <p:spPr bwMode="auto">
                <a:xfrm>
                  <a:off x="0" y="787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6" name="Group 807"/>
              <p:cNvGrpSpPr>
                <a:grpSpLocks/>
              </p:cNvGrpSpPr>
              <p:nvPr/>
            </p:nvGrpSpPr>
            <p:grpSpPr bwMode="auto">
              <a:xfrm>
                <a:off x="1341" y="787"/>
                <a:ext cx="325" cy="403"/>
                <a:chOff x="1341" y="787"/>
                <a:chExt cx="325" cy="403"/>
              </a:xfrm>
            </p:grpSpPr>
            <p:sp>
              <p:nvSpPr>
                <p:cNvPr id="18092" name="Rectangle 684"/>
                <p:cNvSpPr>
                  <a:spLocks noChangeArrowheads="1"/>
                </p:cNvSpPr>
                <p:nvPr/>
              </p:nvSpPr>
              <p:spPr bwMode="auto">
                <a:xfrm>
                  <a:off x="1384" y="787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400">
                      <a:cs typeface="Arial" charset="0"/>
                    </a:rPr>
                    <a:t>E</a:t>
                  </a:r>
                  <a:endParaRPr lang="en-US" sz="24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14" name="Rectangle 806"/>
                <p:cNvSpPr>
                  <a:spLocks noChangeArrowheads="1"/>
                </p:cNvSpPr>
                <p:nvPr/>
              </p:nvSpPr>
              <p:spPr bwMode="auto">
                <a:xfrm>
                  <a:off x="1341" y="787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" name="Group 809"/>
              <p:cNvGrpSpPr>
                <a:grpSpLocks/>
              </p:cNvGrpSpPr>
              <p:nvPr/>
            </p:nvGrpSpPr>
            <p:grpSpPr bwMode="auto">
              <a:xfrm>
                <a:off x="1666" y="787"/>
                <a:ext cx="291" cy="403"/>
                <a:chOff x="1666" y="787"/>
                <a:chExt cx="291" cy="403"/>
              </a:xfrm>
            </p:grpSpPr>
            <p:sp>
              <p:nvSpPr>
                <p:cNvPr id="18093" name="Rectangle 685"/>
                <p:cNvSpPr>
                  <a:spLocks noChangeArrowheads="1"/>
                </p:cNvSpPr>
                <p:nvPr/>
              </p:nvSpPr>
              <p:spPr bwMode="auto">
                <a:xfrm>
                  <a:off x="1709" y="787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16" name="Rectangle 808"/>
                <p:cNvSpPr>
                  <a:spLocks noChangeArrowheads="1"/>
                </p:cNvSpPr>
                <p:nvPr/>
              </p:nvSpPr>
              <p:spPr bwMode="auto">
                <a:xfrm>
                  <a:off x="1666" y="787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" name="Group 811"/>
              <p:cNvGrpSpPr>
                <a:grpSpLocks/>
              </p:cNvGrpSpPr>
              <p:nvPr/>
            </p:nvGrpSpPr>
            <p:grpSpPr bwMode="auto">
              <a:xfrm>
                <a:off x="1957" y="787"/>
                <a:ext cx="325" cy="403"/>
                <a:chOff x="1957" y="787"/>
                <a:chExt cx="325" cy="403"/>
              </a:xfrm>
            </p:grpSpPr>
            <p:sp>
              <p:nvSpPr>
                <p:cNvPr id="18094" name="Rectangle 686"/>
                <p:cNvSpPr>
                  <a:spLocks noChangeArrowheads="1"/>
                </p:cNvSpPr>
                <p:nvPr/>
              </p:nvSpPr>
              <p:spPr bwMode="auto">
                <a:xfrm>
                  <a:off x="2000" y="787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18" name="Rectangle 810"/>
                <p:cNvSpPr>
                  <a:spLocks noChangeArrowheads="1"/>
                </p:cNvSpPr>
                <p:nvPr/>
              </p:nvSpPr>
              <p:spPr bwMode="auto">
                <a:xfrm>
                  <a:off x="1957" y="787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9" name="Group 813"/>
              <p:cNvGrpSpPr>
                <a:grpSpLocks/>
              </p:cNvGrpSpPr>
              <p:nvPr/>
            </p:nvGrpSpPr>
            <p:grpSpPr bwMode="auto">
              <a:xfrm>
                <a:off x="2282" y="787"/>
                <a:ext cx="291" cy="403"/>
                <a:chOff x="2282" y="787"/>
                <a:chExt cx="291" cy="403"/>
              </a:xfrm>
            </p:grpSpPr>
            <p:sp>
              <p:nvSpPr>
                <p:cNvPr id="18095" name="Rectangle 687"/>
                <p:cNvSpPr>
                  <a:spLocks noChangeArrowheads="1"/>
                </p:cNvSpPr>
                <p:nvPr/>
              </p:nvSpPr>
              <p:spPr bwMode="auto">
                <a:xfrm>
                  <a:off x="2325" y="787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20" name="Rectangle 812"/>
                <p:cNvSpPr>
                  <a:spLocks noChangeArrowheads="1"/>
                </p:cNvSpPr>
                <p:nvPr/>
              </p:nvSpPr>
              <p:spPr bwMode="auto">
                <a:xfrm>
                  <a:off x="2282" y="787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0" name="Group 815"/>
              <p:cNvGrpSpPr>
                <a:grpSpLocks/>
              </p:cNvGrpSpPr>
              <p:nvPr/>
            </p:nvGrpSpPr>
            <p:grpSpPr bwMode="auto">
              <a:xfrm>
                <a:off x="2573" y="787"/>
                <a:ext cx="291" cy="403"/>
                <a:chOff x="2573" y="787"/>
                <a:chExt cx="291" cy="403"/>
              </a:xfrm>
            </p:grpSpPr>
            <p:sp>
              <p:nvSpPr>
                <p:cNvPr id="18096" name="Rectangle 688"/>
                <p:cNvSpPr>
                  <a:spLocks noChangeArrowheads="1"/>
                </p:cNvSpPr>
                <p:nvPr/>
              </p:nvSpPr>
              <p:spPr bwMode="auto">
                <a:xfrm>
                  <a:off x="2616" y="787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22" name="Rectangle 814"/>
                <p:cNvSpPr>
                  <a:spLocks noChangeArrowheads="1"/>
                </p:cNvSpPr>
                <p:nvPr/>
              </p:nvSpPr>
              <p:spPr bwMode="auto">
                <a:xfrm>
                  <a:off x="2573" y="787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1" name="Group 817"/>
              <p:cNvGrpSpPr>
                <a:grpSpLocks/>
              </p:cNvGrpSpPr>
              <p:nvPr/>
            </p:nvGrpSpPr>
            <p:grpSpPr bwMode="auto">
              <a:xfrm>
                <a:off x="2864" y="787"/>
                <a:ext cx="291" cy="403"/>
                <a:chOff x="2864" y="787"/>
                <a:chExt cx="291" cy="403"/>
              </a:xfrm>
            </p:grpSpPr>
            <p:sp>
              <p:nvSpPr>
                <p:cNvPr id="18097" name="Rectangle 689"/>
                <p:cNvSpPr>
                  <a:spLocks noChangeArrowheads="1"/>
                </p:cNvSpPr>
                <p:nvPr/>
              </p:nvSpPr>
              <p:spPr bwMode="auto">
                <a:xfrm>
                  <a:off x="2907" y="787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24" name="Rectangle 816"/>
                <p:cNvSpPr>
                  <a:spLocks noChangeArrowheads="1"/>
                </p:cNvSpPr>
                <p:nvPr/>
              </p:nvSpPr>
              <p:spPr bwMode="auto">
                <a:xfrm>
                  <a:off x="2864" y="787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2" name="Group 819"/>
              <p:cNvGrpSpPr>
                <a:grpSpLocks/>
              </p:cNvGrpSpPr>
              <p:nvPr/>
            </p:nvGrpSpPr>
            <p:grpSpPr bwMode="auto">
              <a:xfrm>
                <a:off x="3155" y="787"/>
                <a:ext cx="291" cy="403"/>
                <a:chOff x="3155" y="787"/>
                <a:chExt cx="291" cy="403"/>
              </a:xfrm>
            </p:grpSpPr>
            <p:sp>
              <p:nvSpPr>
                <p:cNvPr id="18098" name="Rectangle 690"/>
                <p:cNvSpPr>
                  <a:spLocks noChangeArrowheads="1"/>
                </p:cNvSpPr>
                <p:nvPr/>
              </p:nvSpPr>
              <p:spPr bwMode="auto">
                <a:xfrm>
                  <a:off x="3198" y="787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26" name="Rectangle 818"/>
                <p:cNvSpPr>
                  <a:spLocks noChangeArrowheads="1"/>
                </p:cNvSpPr>
                <p:nvPr/>
              </p:nvSpPr>
              <p:spPr bwMode="auto">
                <a:xfrm>
                  <a:off x="3155" y="787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3" name="Group 821"/>
              <p:cNvGrpSpPr>
                <a:grpSpLocks/>
              </p:cNvGrpSpPr>
              <p:nvPr/>
            </p:nvGrpSpPr>
            <p:grpSpPr bwMode="auto">
              <a:xfrm>
                <a:off x="3446" y="787"/>
                <a:ext cx="361" cy="403"/>
                <a:chOff x="3446" y="787"/>
                <a:chExt cx="361" cy="403"/>
              </a:xfrm>
            </p:grpSpPr>
            <p:sp>
              <p:nvSpPr>
                <p:cNvPr id="18099" name="Rectangle 691"/>
                <p:cNvSpPr>
                  <a:spLocks noChangeArrowheads="1"/>
                </p:cNvSpPr>
                <p:nvPr/>
              </p:nvSpPr>
              <p:spPr bwMode="auto">
                <a:xfrm>
                  <a:off x="3489" y="787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28" name="Rectangle 820"/>
                <p:cNvSpPr>
                  <a:spLocks noChangeArrowheads="1"/>
                </p:cNvSpPr>
                <p:nvPr/>
              </p:nvSpPr>
              <p:spPr bwMode="auto">
                <a:xfrm>
                  <a:off x="3446" y="787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4" name="Group 823"/>
              <p:cNvGrpSpPr>
                <a:grpSpLocks/>
              </p:cNvGrpSpPr>
              <p:nvPr/>
            </p:nvGrpSpPr>
            <p:grpSpPr bwMode="auto">
              <a:xfrm>
                <a:off x="0" y="1190"/>
                <a:ext cx="1341" cy="403"/>
                <a:chOff x="0" y="1190"/>
                <a:chExt cx="1341" cy="403"/>
              </a:xfrm>
            </p:grpSpPr>
            <p:sp>
              <p:nvSpPr>
                <p:cNvPr id="18100" name="Rectangle 692"/>
                <p:cNvSpPr>
                  <a:spLocks noChangeArrowheads="1"/>
                </p:cNvSpPr>
                <p:nvPr/>
              </p:nvSpPr>
              <p:spPr bwMode="auto">
                <a:xfrm>
                  <a:off x="43" y="1190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 b="1">
                      <a:solidFill>
                        <a:srgbClr val="660067"/>
                      </a:solidFill>
                      <a:cs typeface="Arial" charset="0"/>
                    </a:rPr>
                    <a:t>Building and Construction</a:t>
                  </a:r>
                  <a:endParaRPr lang="en-US" sz="1600" b="1">
                    <a:latin typeface="Times New Roman" pitchFamily="18" charset="0"/>
                  </a:endParaRPr>
                </a:p>
              </p:txBody>
            </p:sp>
            <p:sp>
              <p:nvSpPr>
                <p:cNvPr id="18230" name="Rectangle 822"/>
                <p:cNvSpPr>
                  <a:spLocks noChangeArrowheads="1"/>
                </p:cNvSpPr>
                <p:nvPr/>
              </p:nvSpPr>
              <p:spPr bwMode="auto">
                <a:xfrm>
                  <a:off x="0" y="1190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5" name="Group 825"/>
              <p:cNvGrpSpPr>
                <a:grpSpLocks/>
              </p:cNvGrpSpPr>
              <p:nvPr/>
            </p:nvGrpSpPr>
            <p:grpSpPr bwMode="auto">
              <a:xfrm>
                <a:off x="1341" y="1190"/>
                <a:ext cx="325" cy="403"/>
                <a:chOff x="1341" y="1190"/>
                <a:chExt cx="325" cy="403"/>
              </a:xfrm>
            </p:grpSpPr>
            <p:sp>
              <p:nvSpPr>
                <p:cNvPr id="18101" name="Rectangle 693"/>
                <p:cNvSpPr>
                  <a:spLocks noChangeArrowheads="1"/>
                </p:cNvSpPr>
                <p:nvPr/>
              </p:nvSpPr>
              <p:spPr bwMode="auto">
                <a:xfrm>
                  <a:off x="1384" y="1190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F</a:t>
                  </a:r>
                  <a:r>
                    <a:rPr lang="en-US" sz="2000" baseline="-30000">
                      <a:cs typeface="Arial" charset="0"/>
                    </a:rPr>
                    <a:t>1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32" name="Rectangle 824"/>
                <p:cNvSpPr>
                  <a:spLocks noChangeArrowheads="1"/>
                </p:cNvSpPr>
                <p:nvPr/>
              </p:nvSpPr>
              <p:spPr bwMode="auto">
                <a:xfrm>
                  <a:off x="1341" y="1190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6" name="Group 827"/>
              <p:cNvGrpSpPr>
                <a:grpSpLocks/>
              </p:cNvGrpSpPr>
              <p:nvPr/>
            </p:nvGrpSpPr>
            <p:grpSpPr bwMode="auto">
              <a:xfrm>
                <a:off x="1666" y="1190"/>
                <a:ext cx="291" cy="403"/>
                <a:chOff x="1666" y="1190"/>
                <a:chExt cx="291" cy="403"/>
              </a:xfrm>
            </p:grpSpPr>
            <p:sp>
              <p:nvSpPr>
                <p:cNvPr id="18102" name="Rectangle 694"/>
                <p:cNvSpPr>
                  <a:spLocks noChangeArrowheads="1"/>
                </p:cNvSpPr>
                <p:nvPr/>
              </p:nvSpPr>
              <p:spPr bwMode="auto">
                <a:xfrm>
                  <a:off x="1709" y="1190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F</a:t>
                  </a:r>
                  <a:r>
                    <a:rPr lang="en-US" sz="2000" baseline="-30000">
                      <a:cs typeface="Arial" charset="0"/>
                    </a:rPr>
                    <a:t>2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34" name="Rectangle 826"/>
                <p:cNvSpPr>
                  <a:spLocks noChangeArrowheads="1"/>
                </p:cNvSpPr>
                <p:nvPr/>
              </p:nvSpPr>
              <p:spPr bwMode="auto">
                <a:xfrm>
                  <a:off x="1666" y="1190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7" name="Group 829"/>
              <p:cNvGrpSpPr>
                <a:grpSpLocks/>
              </p:cNvGrpSpPr>
              <p:nvPr/>
            </p:nvGrpSpPr>
            <p:grpSpPr bwMode="auto">
              <a:xfrm>
                <a:off x="1957" y="1190"/>
                <a:ext cx="325" cy="403"/>
                <a:chOff x="1957" y="1190"/>
                <a:chExt cx="325" cy="403"/>
              </a:xfrm>
            </p:grpSpPr>
            <p:sp>
              <p:nvSpPr>
                <p:cNvPr id="18103" name="Rectangle 695"/>
                <p:cNvSpPr>
                  <a:spLocks noChangeArrowheads="1"/>
                </p:cNvSpPr>
                <p:nvPr/>
              </p:nvSpPr>
              <p:spPr bwMode="auto">
                <a:xfrm>
                  <a:off x="2000" y="1190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F</a:t>
                  </a:r>
                  <a:r>
                    <a:rPr lang="en-US" sz="2000" baseline="-30000">
                      <a:cs typeface="Arial" charset="0"/>
                    </a:rPr>
                    <a:t>3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36" name="Rectangle 828"/>
                <p:cNvSpPr>
                  <a:spLocks noChangeArrowheads="1"/>
                </p:cNvSpPr>
                <p:nvPr/>
              </p:nvSpPr>
              <p:spPr bwMode="auto">
                <a:xfrm>
                  <a:off x="1957" y="1190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8" name="Group 831"/>
              <p:cNvGrpSpPr>
                <a:grpSpLocks/>
              </p:cNvGrpSpPr>
              <p:nvPr/>
            </p:nvGrpSpPr>
            <p:grpSpPr bwMode="auto">
              <a:xfrm>
                <a:off x="2282" y="1190"/>
                <a:ext cx="291" cy="403"/>
                <a:chOff x="2282" y="1190"/>
                <a:chExt cx="291" cy="403"/>
              </a:xfrm>
            </p:grpSpPr>
            <p:sp>
              <p:nvSpPr>
                <p:cNvPr id="18104" name="Rectangle 696"/>
                <p:cNvSpPr>
                  <a:spLocks noChangeArrowheads="1"/>
                </p:cNvSpPr>
                <p:nvPr/>
              </p:nvSpPr>
              <p:spPr bwMode="auto">
                <a:xfrm>
                  <a:off x="2325" y="1190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F</a:t>
                  </a:r>
                  <a:r>
                    <a:rPr lang="en-US" sz="2000" baseline="-30000">
                      <a:cs typeface="Arial" charset="0"/>
                    </a:rPr>
                    <a:t>4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38" name="Rectangle 830"/>
                <p:cNvSpPr>
                  <a:spLocks noChangeArrowheads="1"/>
                </p:cNvSpPr>
                <p:nvPr/>
              </p:nvSpPr>
              <p:spPr bwMode="auto">
                <a:xfrm>
                  <a:off x="2282" y="1190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29" name="Group 833"/>
              <p:cNvGrpSpPr>
                <a:grpSpLocks/>
              </p:cNvGrpSpPr>
              <p:nvPr/>
            </p:nvGrpSpPr>
            <p:grpSpPr bwMode="auto">
              <a:xfrm>
                <a:off x="2573" y="1190"/>
                <a:ext cx="291" cy="403"/>
                <a:chOff x="2573" y="1190"/>
                <a:chExt cx="291" cy="403"/>
              </a:xfrm>
            </p:grpSpPr>
            <p:sp>
              <p:nvSpPr>
                <p:cNvPr id="18105" name="Rectangle 697"/>
                <p:cNvSpPr>
                  <a:spLocks noChangeArrowheads="1"/>
                </p:cNvSpPr>
                <p:nvPr/>
              </p:nvSpPr>
              <p:spPr bwMode="auto">
                <a:xfrm>
                  <a:off x="2616" y="1190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F</a:t>
                  </a:r>
                  <a:r>
                    <a:rPr lang="en-US" sz="2000" baseline="-30000">
                      <a:cs typeface="Arial" charset="0"/>
                    </a:rPr>
                    <a:t>5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40" name="Rectangle 832"/>
                <p:cNvSpPr>
                  <a:spLocks noChangeArrowheads="1"/>
                </p:cNvSpPr>
                <p:nvPr/>
              </p:nvSpPr>
              <p:spPr bwMode="auto">
                <a:xfrm>
                  <a:off x="2573" y="1190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0" name="Group 835"/>
              <p:cNvGrpSpPr>
                <a:grpSpLocks/>
              </p:cNvGrpSpPr>
              <p:nvPr/>
            </p:nvGrpSpPr>
            <p:grpSpPr bwMode="auto">
              <a:xfrm>
                <a:off x="2864" y="1190"/>
                <a:ext cx="291" cy="403"/>
                <a:chOff x="2864" y="1190"/>
                <a:chExt cx="291" cy="403"/>
              </a:xfrm>
            </p:grpSpPr>
            <p:sp>
              <p:nvSpPr>
                <p:cNvPr id="18106" name="Rectangle 698"/>
                <p:cNvSpPr>
                  <a:spLocks noChangeArrowheads="1"/>
                </p:cNvSpPr>
                <p:nvPr/>
              </p:nvSpPr>
              <p:spPr bwMode="auto">
                <a:xfrm>
                  <a:off x="2907" y="1190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42" name="Rectangle 834"/>
                <p:cNvSpPr>
                  <a:spLocks noChangeArrowheads="1"/>
                </p:cNvSpPr>
                <p:nvPr/>
              </p:nvSpPr>
              <p:spPr bwMode="auto">
                <a:xfrm>
                  <a:off x="2864" y="1190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31" name="Group 837"/>
              <p:cNvGrpSpPr>
                <a:grpSpLocks/>
              </p:cNvGrpSpPr>
              <p:nvPr/>
            </p:nvGrpSpPr>
            <p:grpSpPr bwMode="auto">
              <a:xfrm>
                <a:off x="3155" y="1190"/>
                <a:ext cx="291" cy="403"/>
                <a:chOff x="3155" y="1190"/>
                <a:chExt cx="291" cy="403"/>
              </a:xfrm>
            </p:grpSpPr>
            <p:sp>
              <p:nvSpPr>
                <p:cNvPr id="18107" name="Rectangle 699"/>
                <p:cNvSpPr>
                  <a:spLocks noChangeArrowheads="1"/>
                </p:cNvSpPr>
                <p:nvPr/>
              </p:nvSpPr>
              <p:spPr bwMode="auto">
                <a:xfrm>
                  <a:off x="3198" y="1190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44" name="Rectangle 836"/>
                <p:cNvSpPr>
                  <a:spLocks noChangeArrowheads="1"/>
                </p:cNvSpPr>
                <p:nvPr/>
              </p:nvSpPr>
              <p:spPr bwMode="auto">
                <a:xfrm>
                  <a:off x="3155" y="1190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01" name="Group 839"/>
              <p:cNvGrpSpPr>
                <a:grpSpLocks/>
              </p:cNvGrpSpPr>
              <p:nvPr/>
            </p:nvGrpSpPr>
            <p:grpSpPr bwMode="auto">
              <a:xfrm>
                <a:off x="3446" y="1190"/>
                <a:ext cx="361" cy="403"/>
                <a:chOff x="3446" y="1190"/>
                <a:chExt cx="361" cy="403"/>
              </a:xfrm>
            </p:grpSpPr>
            <p:sp>
              <p:nvSpPr>
                <p:cNvPr id="18108" name="Rectangle 700"/>
                <p:cNvSpPr>
                  <a:spLocks noChangeArrowheads="1"/>
                </p:cNvSpPr>
                <p:nvPr/>
              </p:nvSpPr>
              <p:spPr bwMode="auto">
                <a:xfrm>
                  <a:off x="3489" y="1190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46" name="Rectangle 838"/>
                <p:cNvSpPr>
                  <a:spLocks noChangeArrowheads="1"/>
                </p:cNvSpPr>
                <p:nvPr/>
              </p:nvSpPr>
              <p:spPr bwMode="auto">
                <a:xfrm>
                  <a:off x="3446" y="1190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03" name="Group 841"/>
              <p:cNvGrpSpPr>
                <a:grpSpLocks/>
              </p:cNvGrpSpPr>
              <p:nvPr/>
            </p:nvGrpSpPr>
            <p:grpSpPr bwMode="auto">
              <a:xfrm>
                <a:off x="0" y="1593"/>
                <a:ext cx="1341" cy="403"/>
                <a:chOff x="0" y="1593"/>
                <a:chExt cx="1341" cy="403"/>
              </a:xfrm>
            </p:grpSpPr>
            <p:sp>
              <p:nvSpPr>
                <p:cNvPr id="18109" name="Rectangle 701"/>
                <p:cNvSpPr>
                  <a:spLocks noChangeArrowheads="1"/>
                </p:cNvSpPr>
                <p:nvPr/>
              </p:nvSpPr>
              <p:spPr bwMode="auto">
                <a:xfrm>
                  <a:off x="43" y="1593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Maintenance</a:t>
                  </a:r>
                  <a:endParaRPr lang="en-US" sz="2000" b="1">
                    <a:cs typeface="Times New Roman" pitchFamily="18" charset="0"/>
                  </a:endParaRPr>
                </a:p>
                <a:p>
                  <a:pPr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18248" name="Rectangle 840"/>
                <p:cNvSpPr>
                  <a:spLocks noChangeArrowheads="1"/>
                </p:cNvSpPr>
                <p:nvPr/>
              </p:nvSpPr>
              <p:spPr bwMode="auto">
                <a:xfrm>
                  <a:off x="0" y="1593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05" name="Group 843"/>
              <p:cNvGrpSpPr>
                <a:grpSpLocks/>
              </p:cNvGrpSpPr>
              <p:nvPr/>
            </p:nvGrpSpPr>
            <p:grpSpPr bwMode="auto">
              <a:xfrm>
                <a:off x="1341" y="1593"/>
                <a:ext cx="325" cy="403"/>
                <a:chOff x="1341" y="1593"/>
                <a:chExt cx="325" cy="403"/>
              </a:xfrm>
            </p:grpSpPr>
            <p:sp>
              <p:nvSpPr>
                <p:cNvPr id="18110" name="Rectangle 702"/>
                <p:cNvSpPr>
                  <a:spLocks noChangeArrowheads="1"/>
                </p:cNvSpPr>
                <p:nvPr/>
              </p:nvSpPr>
              <p:spPr bwMode="auto">
                <a:xfrm>
                  <a:off x="1384" y="1593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50" name="Rectangle 842"/>
                <p:cNvSpPr>
                  <a:spLocks noChangeArrowheads="1"/>
                </p:cNvSpPr>
                <p:nvPr/>
              </p:nvSpPr>
              <p:spPr bwMode="auto">
                <a:xfrm>
                  <a:off x="1341" y="1593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07" name="Group 845"/>
              <p:cNvGrpSpPr>
                <a:grpSpLocks/>
              </p:cNvGrpSpPr>
              <p:nvPr/>
            </p:nvGrpSpPr>
            <p:grpSpPr bwMode="auto">
              <a:xfrm>
                <a:off x="1666" y="1593"/>
                <a:ext cx="291" cy="403"/>
                <a:chOff x="1666" y="1593"/>
                <a:chExt cx="291" cy="403"/>
              </a:xfrm>
            </p:grpSpPr>
            <p:sp>
              <p:nvSpPr>
                <p:cNvPr id="18111" name="Rectangle 703"/>
                <p:cNvSpPr>
                  <a:spLocks noChangeArrowheads="1"/>
                </p:cNvSpPr>
                <p:nvPr/>
              </p:nvSpPr>
              <p:spPr bwMode="auto">
                <a:xfrm>
                  <a:off x="1709" y="1593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52" name="Rectangle 844"/>
                <p:cNvSpPr>
                  <a:spLocks noChangeArrowheads="1"/>
                </p:cNvSpPr>
                <p:nvPr/>
              </p:nvSpPr>
              <p:spPr bwMode="auto">
                <a:xfrm>
                  <a:off x="1666" y="1593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09" name="Group 847"/>
              <p:cNvGrpSpPr>
                <a:grpSpLocks/>
              </p:cNvGrpSpPr>
              <p:nvPr/>
            </p:nvGrpSpPr>
            <p:grpSpPr bwMode="auto">
              <a:xfrm>
                <a:off x="1957" y="1593"/>
                <a:ext cx="325" cy="403"/>
                <a:chOff x="1957" y="1593"/>
                <a:chExt cx="325" cy="403"/>
              </a:xfrm>
            </p:grpSpPr>
            <p:sp>
              <p:nvSpPr>
                <p:cNvPr id="18112" name="Rectangle 704"/>
                <p:cNvSpPr>
                  <a:spLocks noChangeArrowheads="1"/>
                </p:cNvSpPr>
                <p:nvPr/>
              </p:nvSpPr>
              <p:spPr bwMode="auto">
                <a:xfrm>
                  <a:off x="2000" y="1593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54" name="Rectangle 846"/>
                <p:cNvSpPr>
                  <a:spLocks noChangeArrowheads="1"/>
                </p:cNvSpPr>
                <p:nvPr/>
              </p:nvSpPr>
              <p:spPr bwMode="auto">
                <a:xfrm>
                  <a:off x="1957" y="1593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0" name="Group 849"/>
              <p:cNvGrpSpPr>
                <a:grpSpLocks/>
              </p:cNvGrpSpPr>
              <p:nvPr/>
            </p:nvGrpSpPr>
            <p:grpSpPr bwMode="auto">
              <a:xfrm>
                <a:off x="2282" y="1593"/>
                <a:ext cx="291" cy="403"/>
                <a:chOff x="2282" y="1593"/>
                <a:chExt cx="291" cy="403"/>
              </a:xfrm>
            </p:grpSpPr>
            <p:sp>
              <p:nvSpPr>
                <p:cNvPr id="18113" name="Rectangle 705"/>
                <p:cNvSpPr>
                  <a:spLocks noChangeArrowheads="1"/>
                </p:cNvSpPr>
                <p:nvPr/>
              </p:nvSpPr>
              <p:spPr bwMode="auto">
                <a:xfrm>
                  <a:off x="2325" y="1593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56" name="Rectangle 848"/>
                <p:cNvSpPr>
                  <a:spLocks noChangeArrowheads="1"/>
                </p:cNvSpPr>
                <p:nvPr/>
              </p:nvSpPr>
              <p:spPr bwMode="auto">
                <a:xfrm>
                  <a:off x="2282" y="1593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2" name="Group 851"/>
              <p:cNvGrpSpPr>
                <a:grpSpLocks/>
              </p:cNvGrpSpPr>
              <p:nvPr/>
            </p:nvGrpSpPr>
            <p:grpSpPr bwMode="auto">
              <a:xfrm>
                <a:off x="2573" y="1593"/>
                <a:ext cx="291" cy="403"/>
                <a:chOff x="2573" y="1593"/>
                <a:chExt cx="291" cy="403"/>
              </a:xfrm>
            </p:grpSpPr>
            <p:sp>
              <p:nvSpPr>
                <p:cNvPr id="18114" name="Rectangle 706"/>
                <p:cNvSpPr>
                  <a:spLocks noChangeArrowheads="1"/>
                </p:cNvSpPr>
                <p:nvPr/>
              </p:nvSpPr>
              <p:spPr bwMode="auto">
                <a:xfrm>
                  <a:off x="2616" y="1593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58" name="Rectangle 850"/>
                <p:cNvSpPr>
                  <a:spLocks noChangeArrowheads="1"/>
                </p:cNvSpPr>
                <p:nvPr/>
              </p:nvSpPr>
              <p:spPr bwMode="auto">
                <a:xfrm>
                  <a:off x="2573" y="1593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3" name="Group 853"/>
              <p:cNvGrpSpPr>
                <a:grpSpLocks/>
              </p:cNvGrpSpPr>
              <p:nvPr/>
            </p:nvGrpSpPr>
            <p:grpSpPr bwMode="auto">
              <a:xfrm>
                <a:off x="2864" y="1593"/>
                <a:ext cx="291" cy="403"/>
                <a:chOff x="2864" y="1593"/>
                <a:chExt cx="291" cy="403"/>
              </a:xfrm>
            </p:grpSpPr>
            <p:sp>
              <p:nvSpPr>
                <p:cNvPr id="18115" name="Rectangle 707"/>
                <p:cNvSpPr>
                  <a:spLocks noChangeArrowheads="1"/>
                </p:cNvSpPr>
                <p:nvPr/>
              </p:nvSpPr>
              <p:spPr bwMode="auto">
                <a:xfrm>
                  <a:off x="2907" y="1593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M</a:t>
                  </a:r>
                  <a:r>
                    <a:rPr lang="en-US" sz="2000" baseline="-30000">
                      <a:cs typeface="Arial" charset="0"/>
                    </a:rPr>
                    <a:t>6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60" name="Rectangle 852"/>
                <p:cNvSpPr>
                  <a:spLocks noChangeArrowheads="1"/>
                </p:cNvSpPr>
                <p:nvPr/>
              </p:nvSpPr>
              <p:spPr bwMode="auto">
                <a:xfrm>
                  <a:off x="2864" y="1593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4" name="Group 855"/>
              <p:cNvGrpSpPr>
                <a:grpSpLocks/>
              </p:cNvGrpSpPr>
              <p:nvPr/>
            </p:nvGrpSpPr>
            <p:grpSpPr bwMode="auto">
              <a:xfrm>
                <a:off x="3155" y="1593"/>
                <a:ext cx="291" cy="403"/>
                <a:chOff x="3155" y="1593"/>
                <a:chExt cx="291" cy="403"/>
              </a:xfrm>
            </p:grpSpPr>
            <p:sp>
              <p:nvSpPr>
                <p:cNvPr id="18116" name="Rectangle 708"/>
                <p:cNvSpPr>
                  <a:spLocks noChangeArrowheads="1"/>
                </p:cNvSpPr>
                <p:nvPr/>
              </p:nvSpPr>
              <p:spPr bwMode="auto">
                <a:xfrm>
                  <a:off x="3198" y="1593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…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62" name="Rectangle 854"/>
                <p:cNvSpPr>
                  <a:spLocks noChangeArrowheads="1"/>
                </p:cNvSpPr>
                <p:nvPr/>
              </p:nvSpPr>
              <p:spPr bwMode="auto">
                <a:xfrm>
                  <a:off x="3155" y="1593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5" name="Group 857"/>
              <p:cNvGrpSpPr>
                <a:grpSpLocks/>
              </p:cNvGrpSpPr>
              <p:nvPr/>
            </p:nvGrpSpPr>
            <p:grpSpPr bwMode="auto">
              <a:xfrm>
                <a:off x="3446" y="1593"/>
                <a:ext cx="361" cy="403"/>
                <a:chOff x="3446" y="1593"/>
                <a:chExt cx="361" cy="403"/>
              </a:xfrm>
            </p:grpSpPr>
            <p:sp>
              <p:nvSpPr>
                <p:cNvPr id="18117" name="Rectangle 709"/>
                <p:cNvSpPr>
                  <a:spLocks noChangeArrowheads="1"/>
                </p:cNvSpPr>
                <p:nvPr/>
              </p:nvSpPr>
              <p:spPr bwMode="auto">
                <a:xfrm>
                  <a:off x="3489" y="1593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M</a:t>
                  </a:r>
                  <a:r>
                    <a:rPr lang="en-US" sz="2000" baseline="-30000">
                      <a:cs typeface="Arial" charset="0"/>
                    </a:rPr>
                    <a:t>N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64" name="Rectangle 856"/>
                <p:cNvSpPr>
                  <a:spLocks noChangeArrowheads="1"/>
                </p:cNvSpPr>
                <p:nvPr/>
              </p:nvSpPr>
              <p:spPr bwMode="auto">
                <a:xfrm>
                  <a:off x="3446" y="1593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6" name="Group 859"/>
              <p:cNvGrpSpPr>
                <a:grpSpLocks/>
              </p:cNvGrpSpPr>
              <p:nvPr/>
            </p:nvGrpSpPr>
            <p:grpSpPr bwMode="auto">
              <a:xfrm>
                <a:off x="0" y="1996"/>
                <a:ext cx="1341" cy="403"/>
                <a:chOff x="0" y="1996"/>
                <a:chExt cx="1341" cy="403"/>
              </a:xfrm>
            </p:grpSpPr>
            <p:sp>
              <p:nvSpPr>
                <p:cNvPr id="18118" name="Rectangle 710"/>
                <p:cNvSpPr>
                  <a:spLocks noChangeArrowheads="1"/>
                </p:cNvSpPr>
                <p:nvPr/>
              </p:nvSpPr>
              <p:spPr bwMode="auto">
                <a:xfrm>
                  <a:off x="43" y="1996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Loss in Agriculture</a:t>
                  </a:r>
                  <a:endParaRPr lang="en-US" sz="2000" b="1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66" name="Rectangle 858"/>
                <p:cNvSpPr>
                  <a:spLocks noChangeArrowheads="1"/>
                </p:cNvSpPr>
                <p:nvPr/>
              </p:nvSpPr>
              <p:spPr bwMode="auto">
                <a:xfrm>
                  <a:off x="0" y="1996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7" name="Group 861"/>
              <p:cNvGrpSpPr>
                <a:grpSpLocks/>
              </p:cNvGrpSpPr>
              <p:nvPr/>
            </p:nvGrpSpPr>
            <p:grpSpPr bwMode="auto">
              <a:xfrm>
                <a:off x="1341" y="1996"/>
                <a:ext cx="325" cy="403"/>
                <a:chOff x="1341" y="1996"/>
                <a:chExt cx="325" cy="403"/>
              </a:xfrm>
            </p:grpSpPr>
            <p:sp>
              <p:nvSpPr>
                <p:cNvPr id="18119" name="Rectangle 711"/>
                <p:cNvSpPr>
                  <a:spLocks noChangeArrowheads="1"/>
                </p:cNvSpPr>
                <p:nvPr/>
              </p:nvSpPr>
              <p:spPr bwMode="auto">
                <a:xfrm>
                  <a:off x="1384" y="1996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1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68" name="Rectangle 860"/>
                <p:cNvSpPr>
                  <a:spLocks noChangeArrowheads="1"/>
                </p:cNvSpPr>
                <p:nvPr/>
              </p:nvSpPr>
              <p:spPr bwMode="auto">
                <a:xfrm>
                  <a:off x="1341" y="1996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8" name="Group 863"/>
              <p:cNvGrpSpPr>
                <a:grpSpLocks/>
              </p:cNvGrpSpPr>
              <p:nvPr/>
            </p:nvGrpSpPr>
            <p:grpSpPr bwMode="auto">
              <a:xfrm>
                <a:off x="1666" y="1996"/>
                <a:ext cx="291" cy="403"/>
                <a:chOff x="1666" y="1996"/>
                <a:chExt cx="291" cy="403"/>
              </a:xfrm>
            </p:grpSpPr>
            <p:sp>
              <p:nvSpPr>
                <p:cNvPr id="18120" name="Rectangle 712"/>
                <p:cNvSpPr>
                  <a:spLocks noChangeArrowheads="1"/>
                </p:cNvSpPr>
                <p:nvPr/>
              </p:nvSpPr>
              <p:spPr bwMode="auto">
                <a:xfrm>
                  <a:off x="1709" y="1996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2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70" name="Rectangle 862"/>
                <p:cNvSpPr>
                  <a:spLocks noChangeArrowheads="1"/>
                </p:cNvSpPr>
                <p:nvPr/>
              </p:nvSpPr>
              <p:spPr bwMode="auto">
                <a:xfrm>
                  <a:off x="1666" y="1996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19" name="Group 865"/>
              <p:cNvGrpSpPr>
                <a:grpSpLocks/>
              </p:cNvGrpSpPr>
              <p:nvPr/>
            </p:nvGrpSpPr>
            <p:grpSpPr bwMode="auto">
              <a:xfrm>
                <a:off x="1957" y="1996"/>
                <a:ext cx="325" cy="403"/>
                <a:chOff x="1957" y="1996"/>
                <a:chExt cx="325" cy="403"/>
              </a:xfrm>
            </p:grpSpPr>
            <p:sp>
              <p:nvSpPr>
                <p:cNvPr id="18121" name="Rectangle 713"/>
                <p:cNvSpPr>
                  <a:spLocks noChangeArrowheads="1"/>
                </p:cNvSpPr>
                <p:nvPr/>
              </p:nvSpPr>
              <p:spPr bwMode="auto">
                <a:xfrm>
                  <a:off x="2000" y="1996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3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72" name="Rectangle 864"/>
                <p:cNvSpPr>
                  <a:spLocks noChangeArrowheads="1"/>
                </p:cNvSpPr>
                <p:nvPr/>
              </p:nvSpPr>
              <p:spPr bwMode="auto">
                <a:xfrm>
                  <a:off x="1957" y="1996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0" name="Group 867"/>
              <p:cNvGrpSpPr>
                <a:grpSpLocks/>
              </p:cNvGrpSpPr>
              <p:nvPr/>
            </p:nvGrpSpPr>
            <p:grpSpPr bwMode="auto">
              <a:xfrm>
                <a:off x="2282" y="1996"/>
                <a:ext cx="291" cy="403"/>
                <a:chOff x="2282" y="1996"/>
                <a:chExt cx="291" cy="403"/>
              </a:xfrm>
            </p:grpSpPr>
            <p:sp>
              <p:nvSpPr>
                <p:cNvPr id="18122" name="Rectangle 714"/>
                <p:cNvSpPr>
                  <a:spLocks noChangeArrowheads="1"/>
                </p:cNvSpPr>
                <p:nvPr/>
              </p:nvSpPr>
              <p:spPr bwMode="auto">
                <a:xfrm>
                  <a:off x="2325" y="1996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4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74" name="Rectangle 866"/>
                <p:cNvSpPr>
                  <a:spLocks noChangeArrowheads="1"/>
                </p:cNvSpPr>
                <p:nvPr/>
              </p:nvSpPr>
              <p:spPr bwMode="auto">
                <a:xfrm>
                  <a:off x="2282" y="1996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1" name="Group 869"/>
              <p:cNvGrpSpPr>
                <a:grpSpLocks/>
              </p:cNvGrpSpPr>
              <p:nvPr/>
            </p:nvGrpSpPr>
            <p:grpSpPr bwMode="auto">
              <a:xfrm>
                <a:off x="2573" y="1996"/>
                <a:ext cx="291" cy="403"/>
                <a:chOff x="2573" y="1996"/>
                <a:chExt cx="291" cy="403"/>
              </a:xfrm>
            </p:grpSpPr>
            <p:sp>
              <p:nvSpPr>
                <p:cNvPr id="18123" name="Rectangle 715"/>
                <p:cNvSpPr>
                  <a:spLocks noChangeArrowheads="1"/>
                </p:cNvSpPr>
                <p:nvPr/>
              </p:nvSpPr>
              <p:spPr bwMode="auto">
                <a:xfrm>
                  <a:off x="2616" y="1996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5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76" name="Rectangle 868"/>
                <p:cNvSpPr>
                  <a:spLocks noChangeArrowheads="1"/>
                </p:cNvSpPr>
                <p:nvPr/>
              </p:nvSpPr>
              <p:spPr bwMode="auto">
                <a:xfrm>
                  <a:off x="2573" y="1996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2" name="Group 871"/>
              <p:cNvGrpSpPr>
                <a:grpSpLocks/>
              </p:cNvGrpSpPr>
              <p:nvPr/>
            </p:nvGrpSpPr>
            <p:grpSpPr bwMode="auto">
              <a:xfrm>
                <a:off x="2864" y="1996"/>
                <a:ext cx="291" cy="403"/>
                <a:chOff x="2864" y="1996"/>
                <a:chExt cx="291" cy="403"/>
              </a:xfrm>
            </p:grpSpPr>
            <p:sp>
              <p:nvSpPr>
                <p:cNvPr id="18124" name="Rectangle 716"/>
                <p:cNvSpPr>
                  <a:spLocks noChangeArrowheads="1"/>
                </p:cNvSpPr>
                <p:nvPr/>
              </p:nvSpPr>
              <p:spPr bwMode="auto">
                <a:xfrm>
                  <a:off x="2907" y="1996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6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78" name="Rectangle 870"/>
                <p:cNvSpPr>
                  <a:spLocks noChangeArrowheads="1"/>
                </p:cNvSpPr>
                <p:nvPr/>
              </p:nvSpPr>
              <p:spPr bwMode="auto">
                <a:xfrm>
                  <a:off x="2864" y="1996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3" name="Group 873"/>
              <p:cNvGrpSpPr>
                <a:grpSpLocks/>
              </p:cNvGrpSpPr>
              <p:nvPr/>
            </p:nvGrpSpPr>
            <p:grpSpPr bwMode="auto">
              <a:xfrm>
                <a:off x="3155" y="1996"/>
                <a:ext cx="291" cy="403"/>
                <a:chOff x="3155" y="1996"/>
                <a:chExt cx="291" cy="403"/>
              </a:xfrm>
            </p:grpSpPr>
            <p:sp>
              <p:nvSpPr>
                <p:cNvPr id="18125" name="Rectangle 717"/>
                <p:cNvSpPr>
                  <a:spLocks noChangeArrowheads="1"/>
                </p:cNvSpPr>
                <p:nvPr/>
              </p:nvSpPr>
              <p:spPr bwMode="auto">
                <a:xfrm>
                  <a:off x="3198" y="1996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…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80" name="Rectangle 872"/>
                <p:cNvSpPr>
                  <a:spLocks noChangeArrowheads="1"/>
                </p:cNvSpPr>
                <p:nvPr/>
              </p:nvSpPr>
              <p:spPr bwMode="auto">
                <a:xfrm>
                  <a:off x="3155" y="1996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4" name="Group 875"/>
              <p:cNvGrpSpPr>
                <a:grpSpLocks/>
              </p:cNvGrpSpPr>
              <p:nvPr/>
            </p:nvGrpSpPr>
            <p:grpSpPr bwMode="auto">
              <a:xfrm>
                <a:off x="3446" y="1996"/>
                <a:ext cx="361" cy="403"/>
                <a:chOff x="3446" y="1996"/>
                <a:chExt cx="361" cy="403"/>
              </a:xfrm>
            </p:grpSpPr>
            <p:sp>
              <p:nvSpPr>
                <p:cNvPr id="18126" name="Rectangle 718"/>
                <p:cNvSpPr>
                  <a:spLocks noChangeArrowheads="1"/>
                </p:cNvSpPr>
                <p:nvPr/>
              </p:nvSpPr>
              <p:spPr bwMode="auto">
                <a:xfrm>
                  <a:off x="3489" y="1996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N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82" name="Rectangle 874"/>
                <p:cNvSpPr>
                  <a:spLocks noChangeArrowheads="1"/>
                </p:cNvSpPr>
                <p:nvPr/>
              </p:nvSpPr>
              <p:spPr bwMode="auto">
                <a:xfrm>
                  <a:off x="3446" y="1996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5" name="Group 877"/>
              <p:cNvGrpSpPr>
                <a:grpSpLocks/>
              </p:cNvGrpSpPr>
              <p:nvPr/>
            </p:nvGrpSpPr>
            <p:grpSpPr bwMode="auto">
              <a:xfrm>
                <a:off x="0" y="2399"/>
                <a:ext cx="1341" cy="403"/>
                <a:chOff x="0" y="2399"/>
                <a:chExt cx="1341" cy="403"/>
              </a:xfrm>
            </p:grpSpPr>
            <p:sp>
              <p:nvSpPr>
                <p:cNvPr id="18127" name="Rectangle 719"/>
                <p:cNvSpPr>
                  <a:spLocks noChangeArrowheads="1"/>
                </p:cNvSpPr>
                <p:nvPr/>
              </p:nvSpPr>
              <p:spPr bwMode="auto">
                <a:xfrm>
                  <a:off x="43" y="2399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Loss in Recreation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84" name="Rectangle 876"/>
                <p:cNvSpPr>
                  <a:spLocks noChangeArrowheads="1"/>
                </p:cNvSpPr>
                <p:nvPr/>
              </p:nvSpPr>
              <p:spPr bwMode="auto">
                <a:xfrm>
                  <a:off x="0" y="2399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6" name="Group 879"/>
              <p:cNvGrpSpPr>
                <a:grpSpLocks/>
              </p:cNvGrpSpPr>
              <p:nvPr/>
            </p:nvGrpSpPr>
            <p:grpSpPr bwMode="auto">
              <a:xfrm>
                <a:off x="1341" y="2399"/>
                <a:ext cx="325" cy="403"/>
                <a:chOff x="1341" y="2399"/>
                <a:chExt cx="325" cy="403"/>
              </a:xfrm>
            </p:grpSpPr>
            <p:sp>
              <p:nvSpPr>
                <p:cNvPr id="18128" name="Rectangle 720"/>
                <p:cNvSpPr>
                  <a:spLocks noChangeArrowheads="1"/>
                </p:cNvSpPr>
                <p:nvPr/>
              </p:nvSpPr>
              <p:spPr bwMode="auto">
                <a:xfrm>
                  <a:off x="1384" y="2399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1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86" name="Rectangle 878"/>
                <p:cNvSpPr>
                  <a:spLocks noChangeArrowheads="1"/>
                </p:cNvSpPr>
                <p:nvPr/>
              </p:nvSpPr>
              <p:spPr bwMode="auto">
                <a:xfrm>
                  <a:off x="1341" y="2399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7" name="Group 881"/>
              <p:cNvGrpSpPr>
                <a:grpSpLocks/>
              </p:cNvGrpSpPr>
              <p:nvPr/>
            </p:nvGrpSpPr>
            <p:grpSpPr bwMode="auto">
              <a:xfrm>
                <a:off x="1666" y="2399"/>
                <a:ext cx="291" cy="403"/>
                <a:chOff x="1666" y="2399"/>
                <a:chExt cx="291" cy="403"/>
              </a:xfrm>
            </p:grpSpPr>
            <p:sp>
              <p:nvSpPr>
                <p:cNvPr id="18129" name="Rectangle 721"/>
                <p:cNvSpPr>
                  <a:spLocks noChangeArrowheads="1"/>
                </p:cNvSpPr>
                <p:nvPr/>
              </p:nvSpPr>
              <p:spPr bwMode="auto">
                <a:xfrm>
                  <a:off x="1709" y="239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2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88" name="Rectangle 880"/>
                <p:cNvSpPr>
                  <a:spLocks noChangeArrowheads="1"/>
                </p:cNvSpPr>
                <p:nvPr/>
              </p:nvSpPr>
              <p:spPr bwMode="auto">
                <a:xfrm>
                  <a:off x="1666" y="239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8" name="Group 883"/>
              <p:cNvGrpSpPr>
                <a:grpSpLocks/>
              </p:cNvGrpSpPr>
              <p:nvPr/>
            </p:nvGrpSpPr>
            <p:grpSpPr bwMode="auto">
              <a:xfrm>
                <a:off x="1957" y="2399"/>
                <a:ext cx="325" cy="403"/>
                <a:chOff x="1957" y="2399"/>
                <a:chExt cx="325" cy="403"/>
              </a:xfrm>
            </p:grpSpPr>
            <p:sp>
              <p:nvSpPr>
                <p:cNvPr id="18130" name="Rectangle 722"/>
                <p:cNvSpPr>
                  <a:spLocks noChangeArrowheads="1"/>
                </p:cNvSpPr>
                <p:nvPr/>
              </p:nvSpPr>
              <p:spPr bwMode="auto">
                <a:xfrm>
                  <a:off x="2000" y="2399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3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90" name="Rectangle 882"/>
                <p:cNvSpPr>
                  <a:spLocks noChangeArrowheads="1"/>
                </p:cNvSpPr>
                <p:nvPr/>
              </p:nvSpPr>
              <p:spPr bwMode="auto">
                <a:xfrm>
                  <a:off x="1957" y="2399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29" name="Group 885"/>
              <p:cNvGrpSpPr>
                <a:grpSpLocks/>
              </p:cNvGrpSpPr>
              <p:nvPr/>
            </p:nvGrpSpPr>
            <p:grpSpPr bwMode="auto">
              <a:xfrm>
                <a:off x="2282" y="2399"/>
                <a:ext cx="291" cy="403"/>
                <a:chOff x="2282" y="2399"/>
                <a:chExt cx="291" cy="403"/>
              </a:xfrm>
            </p:grpSpPr>
            <p:sp>
              <p:nvSpPr>
                <p:cNvPr id="18131" name="Rectangle 723"/>
                <p:cNvSpPr>
                  <a:spLocks noChangeArrowheads="1"/>
                </p:cNvSpPr>
                <p:nvPr/>
              </p:nvSpPr>
              <p:spPr bwMode="auto">
                <a:xfrm>
                  <a:off x="2325" y="239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4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92" name="Rectangle 884"/>
                <p:cNvSpPr>
                  <a:spLocks noChangeArrowheads="1"/>
                </p:cNvSpPr>
                <p:nvPr/>
              </p:nvSpPr>
              <p:spPr bwMode="auto">
                <a:xfrm>
                  <a:off x="2282" y="239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30" name="Group 887"/>
              <p:cNvGrpSpPr>
                <a:grpSpLocks/>
              </p:cNvGrpSpPr>
              <p:nvPr/>
            </p:nvGrpSpPr>
            <p:grpSpPr bwMode="auto">
              <a:xfrm>
                <a:off x="2573" y="2399"/>
                <a:ext cx="291" cy="403"/>
                <a:chOff x="2573" y="2399"/>
                <a:chExt cx="291" cy="403"/>
              </a:xfrm>
            </p:grpSpPr>
            <p:sp>
              <p:nvSpPr>
                <p:cNvPr id="18132" name="Rectangle 724"/>
                <p:cNvSpPr>
                  <a:spLocks noChangeArrowheads="1"/>
                </p:cNvSpPr>
                <p:nvPr/>
              </p:nvSpPr>
              <p:spPr bwMode="auto">
                <a:xfrm>
                  <a:off x="2616" y="239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5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94" name="Rectangle 886"/>
                <p:cNvSpPr>
                  <a:spLocks noChangeArrowheads="1"/>
                </p:cNvSpPr>
                <p:nvPr/>
              </p:nvSpPr>
              <p:spPr bwMode="auto">
                <a:xfrm>
                  <a:off x="2573" y="239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431" name="Group 889"/>
              <p:cNvGrpSpPr>
                <a:grpSpLocks/>
              </p:cNvGrpSpPr>
              <p:nvPr/>
            </p:nvGrpSpPr>
            <p:grpSpPr bwMode="auto">
              <a:xfrm>
                <a:off x="2864" y="2399"/>
                <a:ext cx="291" cy="403"/>
                <a:chOff x="2864" y="2399"/>
                <a:chExt cx="291" cy="403"/>
              </a:xfrm>
            </p:grpSpPr>
            <p:sp>
              <p:nvSpPr>
                <p:cNvPr id="18133" name="Rectangle 725"/>
                <p:cNvSpPr>
                  <a:spLocks noChangeArrowheads="1"/>
                </p:cNvSpPr>
                <p:nvPr/>
              </p:nvSpPr>
              <p:spPr bwMode="auto">
                <a:xfrm>
                  <a:off x="2907" y="239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6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96" name="Rectangle 888"/>
                <p:cNvSpPr>
                  <a:spLocks noChangeArrowheads="1"/>
                </p:cNvSpPr>
                <p:nvPr/>
              </p:nvSpPr>
              <p:spPr bwMode="auto">
                <a:xfrm>
                  <a:off x="2864" y="239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08" name="Group 891"/>
              <p:cNvGrpSpPr>
                <a:grpSpLocks/>
              </p:cNvGrpSpPr>
              <p:nvPr/>
            </p:nvGrpSpPr>
            <p:grpSpPr bwMode="auto">
              <a:xfrm>
                <a:off x="3155" y="2399"/>
                <a:ext cx="291" cy="403"/>
                <a:chOff x="3155" y="2399"/>
                <a:chExt cx="291" cy="403"/>
              </a:xfrm>
            </p:grpSpPr>
            <p:sp>
              <p:nvSpPr>
                <p:cNvPr id="18134" name="Rectangle 726"/>
                <p:cNvSpPr>
                  <a:spLocks noChangeArrowheads="1"/>
                </p:cNvSpPr>
                <p:nvPr/>
              </p:nvSpPr>
              <p:spPr bwMode="auto">
                <a:xfrm>
                  <a:off x="3198" y="239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…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298" name="Rectangle 890"/>
                <p:cNvSpPr>
                  <a:spLocks noChangeArrowheads="1"/>
                </p:cNvSpPr>
                <p:nvPr/>
              </p:nvSpPr>
              <p:spPr bwMode="auto">
                <a:xfrm>
                  <a:off x="3155" y="239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09" name="Group 893"/>
              <p:cNvGrpSpPr>
                <a:grpSpLocks/>
              </p:cNvGrpSpPr>
              <p:nvPr/>
            </p:nvGrpSpPr>
            <p:grpSpPr bwMode="auto">
              <a:xfrm>
                <a:off x="3446" y="2399"/>
                <a:ext cx="361" cy="403"/>
                <a:chOff x="3446" y="2399"/>
                <a:chExt cx="361" cy="403"/>
              </a:xfrm>
            </p:grpSpPr>
            <p:sp>
              <p:nvSpPr>
                <p:cNvPr id="18135" name="Rectangle 727"/>
                <p:cNvSpPr>
                  <a:spLocks noChangeArrowheads="1"/>
                </p:cNvSpPr>
                <p:nvPr/>
              </p:nvSpPr>
              <p:spPr bwMode="auto">
                <a:xfrm>
                  <a:off x="3489" y="2399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N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00" name="Rectangle 892"/>
                <p:cNvSpPr>
                  <a:spLocks noChangeArrowheads="1"/>
                </p:cNvSpPr>
                <p:nvPr/>
              </p:nvSpPr>
              <p:spPr bwMode="auto">
                <a:xfrm>
                  <a:off x="3446" y="2399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1" name="Group 895"/>
              <p:cNvGrpSpPr>
                <a:grpSpLocks/>
              </p:cNvGrpSpPr>
              <p:nvPr/>
            </p:nvGrpSpPr>
            <p:grpSpPr bwMode="auto">
              <a:xfrm>
                <a:off x="0" y="2802"/>
                <a:ext cx="1341" cy="403"/>
                <a:chOff x="0" y="2802"/>
                <a:chExt cx="1341" cy="403"/>
              </a:xfrm>
            </p:grpSpPr>
            <p:sp>
              <p:nvSpPr>
                <p:cNvPr id="18136" name="Rectangle 728"/>
                <p:cNvSpPr>
                  <a:spLocks noChangeArrowheads="1"/>
                </p:cNvSpPr>
                <p:nvPr/>
              </p:nvSpPr>
              <p:spPr bwMode="auto">
                <a:xfrm>
                  <a:off x="43" y="2802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Total Costs</a:t>
                  </a:r>
                  <a:endParaRPr lang="en-US" sz="2000" b="1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02" name="Rectangle 894"/>
                <p:cNvSpPr>
                  <a:spLocks noChangeArrowheads="1"/>
                </p:cNvSpPr>
                <p:nvPr/>
              </p:nvSpPr>
              <p:spPr bwMode="auto">
                <a:xfrm>
                  <a:off x="0" y="2802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2" name="Group 897"/>
              <p:cNvGrpSpPr>
                <a:grpSpLocks/>
              </p:cNvGrpSpPr>
              <p:nvPr/>
            </p:nvGrpSpPr>
            <p:grpSpPr bwMode="auto">
              <a:xfrm>
                <a:off x="1341" y="2802"/>
                <a:ext cx="325" cy="403"/>
                <a:chOff x="1341" y="2802"/>
                <a:chExt cx="325" cy="403"/>
              </a:xfrm>
            </p:grpSpPr>
            <p:sp>
              <p:nvSpPr>
                <p:cNvPr id="18137" name="Rectangle 729"/>
                <p:cNvSpPr>
                  <a:spLocks noChangeArrowheads="1"/>
                </p:cNvSpPr>
                <p:nvPr/>
              </p:nvSpPr>
              <p:spPr bwMode="auto">
                <a:xfrm>
                  <a:off x="1384" y="2802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C</a:t>
                  </a:r>
                  <a:r>
                    <a:rPr lang="en-US" sz="2000" baseline="-30000">
                      <a:cs typeface="Arial" charset="0"/>
                    </a:rPr>
                    <a:t>1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04" name="Rectangle 896"/>
                <p:cNvSpPr>
                  <a:spLocks noChangeArrowheads="1"/>
                </p:cNvSpPr>
                <p:nvPr/>
              </p:nvSpPr>
              <p:spPr bwMode="auto">
                <a:xfrm>
                  <a:off x="1341" y="2802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3" name="Group 899"/>
              <p:cNvGrpSpPr>
                <a:grpSpLocks/>
              </p:cNvGrpSpPr>
              <p:nvPr/>
            </p:nvGrpSpPr>
            <p:grpSpPr bwMode="auto">
              <a:xfrm>
                <a:off x="1666" y="2802"/>
                <a:ext cx="291" cy="403"/>
                <a:chOff x="1666" y="2802"/>
                <a:chExt cx="291" cy="403"/>
              </a:xfrm>
            </p:grpSpPr>
            <p:sp>
              <p:nvSpPr>
                <p:cNvPr id="18138" name="Rectangle 730"/>
                <p:cNvSpPr>
                  <a:spLocks noChangeArrowheads="1"/>
                </p:cNvSpPr>
                <p:nvPr/>
              </p:nvSpPr>
              <p:spPr bwMode="auto">
                <a:xfrm>
                  <a:off x="1709" y="280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C</a:t>
                  </a:r>
                  <a:r>
                    <a:rPr lang="en-US" sz="2000" baseline="-30000">
                      <a:cs typeface="Arial" charset="0"/>
                    </a:rPr>
                    <a:t>2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06" name="Rectangle 898"/>
                <p:cNvSpPr>
                  <a:spLocks noChangeArrowheads="1"/>
                </p:cNvSpPr>
                <p:nvPr/>
              </p:nvSpPr>
              <p:spPr bwMode="auto">
                <a:xfrm>
                  <a:off x="1666" y="280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4" name="Group 901"/>
              <p:cNvGrpSpPr>
                <a:grpSpLocks/>
              </p:cNvGrpSpPr>
              <p:nvPr/>
            </p:nvGrpSpPr>
            <p:grpSpPr bwMode="auto">
              <a:xfrm>
                <a:off x="1957" y="2802"/>
                <a:ext cx="325" cy="403"/>
                <a:chOff x="1957" y="2802"/>
                <a:chExt cx="325" cy="403"/>
              </a:xfrm>
            </p:grpSpPr>
            <p:sp>
              <p:nvSpPr>
                <p:cNvPr id="18139" name="Rectangle 731"/>
                <p:cNvSpPr>
                  <a:spLocks noChangeArrowheads="1"/>
                </p:cNvSpPr>
                <p:nvPr/>
              </p:nvSpPr>
              <p:spPr bwMode="auto">
                <a:xfrm>
                  <a:off x="2000" y="2802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C</a:t>
                  </a:r>
                  <a:r>
                    <a:rPr lang="en-US" sz="2000" baseline="-30000">
                      <a:cs typeface="Arial" charset="0"/>
                    </a:rPr>
                    <a:t>3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18308" name="Rectangle 900"/>
                <p:cNvSpPr>
                  <a:spLocks noChangeArrowheads="1"/>
                </p:cNvSpPr>
                <p:nvPr/>
              </p:nvSpPr>
              <p:spPr bwMode="auto">
                <a:xfrm>
                  <a:off x="1957" y="2802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5" name="Group 903"/>
              <p:cNvGrpSpPr>
                <a:grpSpLocks/>
              </p:cNvGrpSpPr>
              <p:nvPr/>
            </p:nvGrpSpPr>
            <p:grpSpPr bwMode="auto">
              <a:xfrm>
                <a:off x="2282" y="2802"/>
                <a:ext cx="291" cy="403"/>
                <a:chOff x="2282" y="2802"/>
                <a:chExt cx="291" cy="403"/>
              </a:xfrm>
            </p:grpSpPr>
            <p:sp>
              <p:nvSpPr>
                <p:cNvPr id="18140" name="Rectangle 732"/>
                <p:cNvSpPr>
                  <a:spLocks noChangeArrowheads="1"/>
                </p:cNvSpPr>
                <p:nvPr/>
              </p:nvSpPr>
              <p:spPr bwMode="auto">
                <a:xfrm>
                  <a:off x="2325" y="280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C</a:t>
                  </a:r>
                  <a:r>
                    <a:rPr lang="en-US" sz="2000" baseline="-30000">
                      <a:cs typeface="Arial" charset="0"/>
                    </a:rPr>
                    <a:t>4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10" name="Rectangle 902"/>
                <p:cNvSpPr>
                  <a:spLocks noChangeArrowheads="1"/>
                </p:cNvSpPr>
                <p:nvPr/>
              </p:nvSpPr>
              <p:spPr bwMode="auto">
                <a:xfrm>
                  <a:off x="2282" y="280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6" name="Group 905"/>
              <p:cNvGrpSpPr>
                <a:grpSpLocks/>
              </p:cNvGrpSpPr>
              <p:nvPr/>
            </p:nvGrpSpPr>
            <p:grpSpPr bwMode="auto">
              <a:xfrm>
                <a:off x="2573" y="2802"/>
                <a:ext cx="291" cy="403"/>
                <a:chOff x="2573" y="2802"/>
                <a:chExt cx="291" cy="403"/>
              </a:xfrm>
            </p:grpSpPr>
            <p:sp>
              <p:nvSpPr>
                <p:cNvPr id="18141" name="Rectangle 733"/>
                <p:cNvSpPr>
                  <a:spLocks noChangeArrowheads="1"/>
                </p:cNvSpPr>
                <p:nvPr/>
              </p:nvSpPr>
              <p:spPr bwMode="auto">
                <a:xfrm>
                  <a:off x="2616" y="280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C</a:t>
                  </a:r>
                  <a:r>
                    <a:rPr lang="en-US" sz="2000" baseline="-30000">
                      <a:cs typeface="Arial" charset="0"/>
                    </a:rPr>
                    <a:t>5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12" name="Rectangle 904"/>
                <p:cNvSpPr>
                  <a:spLocks noChangeArrowheads="1"/>
                </p:cNvSpPr>
                <p:nvPr/>
              </p:nvSpPr>
              <p:spPr bwMode="auto">
                <a:xfrm>
                  <a:off x="2573" y="280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7" name="Group 907"/>
              <p:cNvGrpSpPr>
                <a:grpSpLocks/>
              </p:cNvGrpSpPr>
              <p:nvPr/>
            </p:nvGrpSpPr>
            <p:grpSpPr bwMode="auto">
              <a:xfrm>
                <a:off x="2864" y="2802"/>
                <a:ext cx="291" cy="403"/>
                <a:chOff x="2864" y="2802"/>
                <a:chExt cx="291" cy="403"/>
              </a:xfrm>
            </p:grpSpPr>
            <p:sp>
              <p:nvSpPr>
                <p:cNvPr id="18142" name="Rectangle 734"/>
                <p:cNvSpPr>
                  <a:spLocks noChangeArrowheads="1"/>
                </p:cNvSpPr>
                <p:nvPr/>
              </p:nvSpPr>
              <p:spPr bwMode="auto">
                <a:xfrm>
                  <a:off x="2907" y="280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C</a:t>
                  </a:r>
                  <a:r>
                    <a:rPr lang="en-US" sz="2000" baseline="-30000">
                      <a:cs typeface="Arial" charset="0"/>
                    </a:rPr>
                    <a:t>6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14" name="Rectangle 906"/>
                <p:cNvSpPr>
                  <a:spLocks noChangeArrowheads="1"/>
                </p:cNvSpPr>
                <p:nvPr/>
              </p:nvSpPr>
              <p:spPr bwMode="auto">
                <a:xfrm>
                  <a:off x="2864" y="280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8" name="Group 909"/>
              <p:cNvGrpSpPr>
                <a:grpSpLocks/>
              </p:cNvGrpSpPr>
              <p:nvPr/>
            </p:nvGrpSpPr>
            <p:grpSpPr bwMode="auto">
              <a:xfrm>
                <a:off x="3155" y="2802"/>
                <a:ext cx="291" cy="403"/>
                <a:chOff x="3155" y="2802"/>
                <a:chExt cx="291" cy="403"/>
              </a:xfrm>
            </p:grpSpPr>
            <p:sp>
              <p:nvSpPr>
                <p:cNvPr id="18143" name="Rectangle 735"/>
                <p:cNvSpPr>
                  <a:spLocks noChangeArrowheads="1"/>
                </p:cNvSpPr>
                <p:nvPr/>
              </p:nvSpPr>
              <p:spPr bwMode="auto">
                <a:xfrm>
                  <a:off x="3198" y="280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…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16" name="Rectangle 908"/>
                <p:cNvSpPr>
                  <a:spLocks noChangeArrowheads="1"/>
                </p:cNvSpPr>
                <p:nvPr/>
              </p:nvSpPr>
              <p:spPr bwMode="auto">
                <a:xfrm>
                  <a:off x="3155" y="280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19" name="Group 911"/>
              <p:cNvGrpSpPr>
                <a:grpSpLocks/>
              </p:cNvGrpSpPr>
              <p:nvPr/>
            </p:nvGrpSpPr>
            <p:grpSpPr bwMode="auto">
              <a:xfrm>
                <a:off x="3446" y="2802"/>
                <a:ext cx="361" cy="403"/>
                <a:chOff x="3446" y="2802"/>
                <a:chExt cx="361" cy="403"/>
              </a:xfrm>
            </p:grpSpPr>
            <p:sp>
              <p:nvSpPr>
                <p:cNvPr id="18144" name="Rectangle 736"/>
                <p:cNvSpPr>
                  <a:spLocks noChangeArrowheads="1"/>
                </p:cNvSpPr>
                <p:nvPr/>
              </p:nvSpPr>
              <p:spPr bwMode="auto">
                <a:xfrm>
                  <a:off x="3489" y="2802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C</a:t>
                  </a:r>
                  <a:r>
                    <a:rPr lang="en-US" sz="2000" baseline="-30000">
                      <a:cs typeface="Arial" charset="0"/>
                    </a:rPr>
                    <a:t>N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18" name="Rectangle 910"/>
                <p:cNvSpPr>
                  <a:spLocks noChangeArrowheads="1"/>
                </p:cNvSpPr>
                <p:nvPr/>
              </p:nvSpPr>
              <p:spPr bwMode="auto">
                <a:xfrm>
                  <a:off x="3446" y="2802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0" name="Group 913"/>
              <p:cNvGrpSpPr>
                <a:grpSpLocks/>
              </p:cNvGrpSpPr>
              <p:nvPr/>
            </p:nvGrpSpPr>
            <p:grpSpPr bwMode="auto">
              <a:xfrm>
                <a:off x="0" y="3205"/>
                <a:ext cx="1341" cy="384"/>
                <a:chOff x="0" y="3205"/>
                <a:chExt cx="1341" cy="384"/>
              </a:xfrm>
            </p:grpSpPr>
            <p:sp>
              <p:nvSpPr>
                <p:cNvPr id="18145" name="Rectangle 737"/>
                <p:cNvSpPr>
                  <a:spLocks noChangeArrowheads="1"/>
                </p:cNvSpPr>
                <p:nvPr/>
              </p:nvSpPr>
              <p:spPr bwMode="auto">
                <a:xfrm>
                  <a:off x="43" y="3205"/>
                  <a:ext cx="125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20" name="Rectangle 912"/>
                <p:cNvSpPr>
                  <a:spLocks noChangeArrowheads="1"/>
                </p:cNvSpPr>
                <p:nvPr/>
              </p:nvSpPr>
              <p:spPr bwMode="auto">
                <a:xfrm>
                  <a:off x="0" y="3205"/>
                  <a:ext cx="134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1" name="Group 915"/>
              <p:cNvGrpSpPr>
                <a:grpSpLocks/>
              </p:cNvGrpSpPr>
              <p:nvPr/>
            </p:nvGrpSpPr>
            <p:grpSpPr bwMode="auto">
              <a:xfrm>
                <a:off x="1341" y="3205"/>
                <a:ext cx="325" cy="384"/>
                <a:chOff x="1341" y="3205"/>
                <a:chExt cx="325" cy="384"/>
              </a:xfrm>
            </p:grpSpPr>
            <p:sp>
              <p:nvSpPr>
                <p:cNvPr id="18146" name="Rectangle 738"/>
                <p:cNvSpPr>
                  <a:spLocks noChangeArrowheads="1"/>
                </p:cNvSpPr>
                <p:nvPr/>
              </p:nvSpPr>
              <p:spPr bwMode="auto">
                <a:xfrm>
                  <a:off x="1384" y="3205"/>
                  <a:ext cx="239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22" name="Rectangle 914"/>
                <p:cNvSpPr>
                  <a:spLocks noChangeArrowheads="1"/>
                </p:cNvSpPr>
                <p:nvPr/>
              </p:nvSpPr>
              <p:spPr bwMode="auto">
                <a:xfrm>
                  <a:off x="1341" y="3205"/>
                  <a:ext cx="32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2" name="Group 917"/>
              <p:cNvGrpSpPr>
                <a:grpSpLocks/>
              </p:cNvGrpSpPr>
              <p:nvPr/>
            </p:nvGrpSpPr>
            <p:grpSpPr bwMode="auto">
              <a:xfrm>
                <a:off x="1666" y="3205"/>
                <a:ext cx="291" cy="384"/>
                <a:chOff x="1666" y="3205"/>
                <a:chExt cx="291" cy="384"/>
              </a:xfrm>
            </p:grpSpPr>
            <p:sp>
              <p:nvSpPr>
                <p:cNvPr id="18147" name="Rectangle 739"/>
                <p:cNvSpPr>
                  <a:spLocks noChangeArrowheads="1"/>
                </p:cNvSpPr>
                <p:nvPr/>
              </p:nvSpPr>
              <p:spPr bwMode="auto">
                <a:xfrm>
                  <a:off x="1709" y="3205"/>
                  <a:ext cx="20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24" name="Rectangle 916"/>
                <p:cNvSpPr>
                  <a:spLocks noChangeArrowheads="1"/>
                </p:cNvSpPr>
                <p:nvPr/>
              </p:nvSpPr>
              <p:spPr bwMode="auto">
                <a:xfrm>
                  <a:off x="1666" y="3205"/>
                  <a:ext cx="29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3" name="Group 919"/>
              <p:cNvGrpSpPr>
                <a:grpSpLocks/>
              </p:cNvGrpSpPr>
              <p:nvPr/>
            </p:nvGrpSpPr>
            <p:grpSpPr bwMode="auto">
              <a:xfrm>
                <a:off x="1957" y="3205"/>
                <a:ext cx="325" cy="384"/>
                <a:chOff x="1957" y="3205"/>
                <a:chExt cx="325" cy="384"/>
              </a:xfrm>
            </p:grpSpPr>
            <p:sp>
              <p:nvSpPr>
                <p:cNvPr id="18148" name="Rectangle 740"/>
                <p:cNvSpPr>
                  <a:spLocks noChangeArrowheads="1"/>
                </p:cNvSpPr>
                <p:nvPr/>
              </p:nvSpPr>
              <p:spPr bwMode="auto">
                <a:xfrm>
                  <a:off x="2000" y="3205"/>
                  <a:ext cx="239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26" name="Rectangle 918"/>
                <p:cNvSpPr>
                  <a:spLocks noChangeArrowheads="1"/>
                </p:cNvSpPr>
                <p:nvPr/>
              </p:nvSpPr>
              <p:spPr bwMode="auto">
                <a:xfrm>
                  <a:off x="1957" y="3205"/>
                  <a:ext cx="325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4" name="Group 921"/>
              <p:cNvGrpSpPr>
                <a:grpSpLocks/>
              </p:cNvGrpSpPr>
              <p:nvPr/>
            </p:nvGrpSpPr>
            <p:grpSpPr bwMode="auto">
              <a:xfrm>
                <a:off x="2282" y="3205"/>
                <a:ext cx="291" cy="384"/>
                <a:chOff x="2282" y="3205"/>
                <a:chExt cx="291" cy="384"/>
              </a:xfrm>
            </p:grpSpPr>
            <p:sp>
              <p:nvSpPr>
                <p:cNvPr id="18149" name="Rectangle 741"/>
                <p:cNvSpPr>
                  <a:spLocks noChangeArrowheads="1"/>
                </p:cNvSpPr>
                <p:nvPr/>
              </p:nvSpPr>
              <p:spPr bwMode="auto">
                <a:xfrm>
                  <a:off x="2325" y="3205"/>
                  <a:ext cx="20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28" name="Rectangle 920"/>
                <p:cNvSpPr>
                  <a:spLocks noChangeArrowheads="1"/>
                </p:cNvSpPr>
                <p:nvPr/>
              </p:nvSpPr>
              <p:spPr bwMode="auto">
                <a:xfrm>
                  <a:off x="2282" y="3205"/>
                  <a:ext cx="29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5" name="Group 923"/>
              <p:cNvGrpSpPr>
                <a:grpSpLocks/>
              </p:cNvGrpSpPr>
              <p:nvPr/>
            </p:nvGrpSpPr>
            <p:grpSpPr bwMode="auto">
              <a:xfrm>
                <a:off x="2573" y="3205"/>
                <a:ext cx="291" cy="384"/>
                <a:chOff x="2573" y="3205"/>
                <a:chExt cx="291" cy="384"/>
              </a:xfrm>
            </p:grpSpPr>
            <p:sp>
              <p:nvSpPr>
                <p:cNvPr id="18150" name="Rectangle 742"/>
                <p:cNvSpPr>
                  <a:spLocks noChangeArrowheads="1"/>
                </p:cNvSpPr>
                <p:nvPr/>
              </p:nvSpPr>
              <p:spPr bwMode="auto">
                <a:xfrm>
                  <a:off x="2616" y="3205"/>
                  <a:ext cx="20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30" name="Rectangle 922"/>
                <p:cNvSpPr>
                  <a:spLocks noChangeArrowheads="1"/>
                </p:cNvSpPr>
                <p:nvPr/>
              </p:nvSpPr>
              <p:spPr bwMode="auto">
                <a:xfrm>
                  <a:off x="2573" y="3205"/>
                  <a:ext cx="29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6" name="Group 925"/>
              <p:cNvGrpSpPr>
                <a:grpSpLocks/>
              </p:cNvGrpSpPr>
              <p:nvPr/>
            </p:nvGrpSpPr>
            <p:grpSpPr bwMode="auto">
              <a:xfrm>
                <a:off x="2864" y="3205"/>
                <a:ext cx="291" cy="384"/>
                <a:chOff x="2864" y="3205"/>
                <a:chExt cx="291" cy="384"/>
              </a:xfrm>
            </p:grpSpPr>
            <p:sp>
              <p:nvSpPr>
                <p:cNvPr id="18151" name="Rectangle 743"/>
                <p:cNvSpPr>
                  <a:spLocks noChangeArrowheads="1"/>
                </p:cNvSpPr>
                <p:nvPr/>
              </p:nvSpPr>
              <p:spPr bwMode="auto">
                <a:xfrm>
                  <a:off x="2907" y="3205"/>
                  <a:ext cx="20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32" name="Rectangle 924"/>
                <p:cNvSpPr>
                  <a:spLocks noChangeArrowheads="1"/>
                </p:cNvSpPr>
                <p:nvPr/>
              </p:nvSpPr>
              <p:spPr bwMode="auto">
                <a:xfrm>
                  <a:off x="2864" y="3205"/>
                  <a:ext cx="29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7" name="Group 927"/>
              <p:cNvGrpSpPr>
                <a:grpSpLocks/>
              </p:cNvGrpSpPr>
              <p:nvPr/>
            </p:nvGrpSpPr>
            <p:grpSpPr bwMode="auto">
              <a:xfrm>
                <a:off x="3155" y="3205"/>
                <a:ext cx="291" cy="384"/>
                <a:chOff x="3155" y="3205"/>
                <a:chExt cx="291" cy="384"/>
              </a:xfrm>
            </p:grpSpPr>
            <p:sp>
              <p:nvSpPr>
                <p:cNvPr id="18152" name="Rectangle 744"/>
                <p:cNvSpPr>
                  <a:spLocks noChangeArrowheads="1"/>
                </p:cNvSpPr>
                <p:nvPr/>
              </p:nvSpPr>
              <p:spPr bwMode="auto">
                <a:xfrm>
                  <a:off x="3198" y="3205"/>
                  <a:ext cx="20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34" name="Rectangle 926"/>
                <p:cNvSpPr>
                  <a:spLocks noChangeArrowheads="1"/>
                </p:cNvSpPr>
                <p:nvPr/>
              </p:nvSpPr>
              <p:spPr bwMode="auto">
                <a:xfrm>
                  <a:off x="3155" y="3205"/>
                  <a:ext cx="29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8" name="Group 929"/>
              <p:cNvGrpSpPr>
                <a:grpSpLocks/>
              </p:cNvGrpSpPr>
              <p:nvPr/>
            </p:nvGrpSpPr>
            <p:grpSpPr bwMode="auto">
              <a:xfrm>
                <a:off x="3446" y="3205"/>
                <a:ext cx="361" cy="384"/>
                <a:chOff x="3446" y="3205"/>
                <a:chExt cx="361" cy="384"/>
              </a:xfrm>
            </p:grpSpPr>
            <p:sp>
              <p:nvSpPr>
                <p:cNvPr id="18153" name="Rectangle 745"/>
                <p:cNvSpPr>
                  <a:spLocks noChangeArrowheads="1"/>
                </p:cNvSpPr>
                <p:nvPr/>
              </p:nvSpPr>
              <p:spPr bwMode="auto">
                <a:xfrm>
                  <a:off x="3489" y="3205"/>
                  <a:ext cx="275" cy="38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36" name="Rectangle 928"/>
                <p:cNvSpPr>
                  <a:spLocks noChangeArrowheads="1"/>
                </p:cNvSpPr>
                <p:nvPr/>
              </p:nvSpPr>
              <p:spPr bwMode="auto">
                <a:xfrm>
                  <a:off x="3446" y="3205"/>
                  <a:ext cx="361" cy="384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29" name="Group 931"/>
              <p:cNvGrpSpPr>
                <a:grpSpLocks/>
              </p:cNvGrpSpPr>
              <p:nvPr/>
            </p:nvGrpSpPr>
            <p:grpSpPr bwMode="auto">
              <a:xfrm>
                <a:off x="0" y="3589"/>
                <a:ext cx="1341" cy="403"/>
                <a:chOff x="0" y="3589"/>
                <a:chExt cx="1341" cy="403"/>
              </a:xfrm>
            </p:grpSpPr>
            <p:sp>
              <p:nvSpPr>
                <p:cNvPr id="18154" name="Rectangle 746"/>
                <p:cNvSpPr>
                  <a:spLocks noChangeArrowheads="1"/>
                </p:cNvSpPr>
                <p:nvPr/>
              </p:nvSpPr>
              <p:spPr bwMode="auto">
                <a:xfrm>
                  <a:off x="43" y="3589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Benefits</a:t>
                  </a:r>
                  <a:endParaRPr lang="en-US" sz="2000" b="1">
                    <a:cs typeface="Times New Roman" pitchFamily="18" charset="0"/>
                  </a:endParaRPr>
                </a:p>
                <a:p>
                  <a:pPr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18338" name="Rectangle 930"/>
                <p:cNvSpPr>
                  <a:spLocks noChangeArrowheads="1"/>
                </p:cNvSpPr>
                <p:nvPr/>
              </p:nvSpPr>
              <p:spPr bwMode="auto">
                <a:xfrm>
                  <a:off x="0" y="3589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0" name="Group 933"/>
              <p:cNvGrpSpPr>
                <a:grpSpLocks/>
              </p:cNvGrpSpPr>
              <p:nvPr/>
            </p:nvGrpSpPr>
            <p:grpSpPr bwMode="auto">
              <a:xfrm>
                <a:off x="1341" y="3589"/>
                <a:ext cx="325" cy="403"/>
                <a:chOff x="1341" y="3589"/>
                <a:chExt cx="325" cy="403"/>
              </a:xfrm>
            </p:grpSpPr>
            <p:sp>
              <p:nvSpPr>
                <p:cNvPr id="18155" name="Rectangle 747"/>
                <p:cNvSpPr>
                  <a:spLocks noChangeArrowheads="1"/>
                </p:cNvSpPr>
                <p:nvPr/>
              </p:nvSpPr>
              <p:spPr bwMode="auto">
                <a:xfrm>
                  <a:off x="1384" y="3589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40" name="Rectangle 932"/>
                <p:cNvSpPr>
                  <a:spLocks noChangeArrowheads="1"/>
                </p:cNvSpPr>
                <p:nvPr/>
              </p:nvSpPr>
              <p:spPr bwMode="auto">
                <a:xfrm>
                  <a:off x="1341" y="3589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1" name="Group 935"/>
              <p:cNvGrpSpPr>
                <a:grpSpLocks/>
              </p:cNvGrpSpPr>
              <p:nvPr/>
            </p:nvGrpSpPr>
            <p:grpSpPr bwMode="auto">
              <a:xfrm>
                <a:off x="1666" y="3589"/>
                <a:ext cx="291" cy="403"/>
                <a:chOff x="1666" y="3589"/>
                <a:chExt cx="291" cy="403"/>
              </a:xfrm>
            </p:grpSpPr>
            <p:sp>
              <p:nvSpPr>
                <p:cNvPr id="18156" name="Rectangle 748"/>
                <p:cNvSpPr>
                  <a:spLocks noChangeArrowheads="1"/>
                </p:cNvSpPr>
                <p:nvPr/>
              </p:nvSpPr>
              <p:spPr bwMode="auto">
                <a:xfrm>
                  <a:off x="1709" y="358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42" name="Rectangle 934"/>
                <p:cNvSpPr>
                  <a:spLocks noChangeArrowheads="1"/>
                </p:cNvSpPr>
                <p:nvPr/>
              </p:nvSpPr>
              <p:spPr bwMode="auto">
                <a:xfrm>
                  <a:off x="1666" y="358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2" name="Group 937"/>
              <p:cNvGrpSpPr>
                <a:grpSpLocks/>
              </p:cNvGrpSpPr>
              <p:nvPr/>
            </p:nvGrpSpPr>
            <p:grpSpPr bwMode="auto">
              <a:xfrm>
                <a:off x="1957" y="3589"/>
                <a:ext cx="325" cy="403"/>
                <a:chOff x="1957" y="3589"/>
                <a:chExt cx="325" cy="403"/>
              </a:xfrm>
            </p:grpSpPr>
            <p:sp>
              <p:nvSpPr>
                <p:cNvPr id="18157" name="Rectangle 749"/>
                <p:cNvSpPr>
                  <a:spLocks noChangeArrowheads="1"/>
                </p:cNvSpPr>
                <p:nvPr/>
              </p:nvSpPr>
              <p:spPr bwMode="auto">
                <a:xfrm>
                  <a:off x="2000" y="3589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44" name="Rectangle 936"/>
                <p:cNvSpPr>
                  <a:spLocks noChangeArrowheads="1"/>
                </p:cNvSpPr>
                <p:nvPr/>
              </p:nvSpPr>
              <p:spPr bwMode="auto">
                <a:xfrm>
                  <a:off x="1957" y="3589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3" name="Group 939"/>
              <p:cNvGrpSpPr>
                <a:grpSpLocks/>
              </p:cNvGrpSpPr>
              <p:nvPr/>
            </p:nvGrpSpPr>
            <p:grpSpPr bwMode="auto">
              <a:xfrm>
                <a:off x="2282" y="3589"/>
                <a:ext cx="291" cy="403"/>
                <a:chOff x="2282" y="3589"/>
                <a:chExt cx="291" cy="403"/>
              </a:xfrm>
            </p:grpSpPr>
            <p:sp>
              <p:nvSpPr>
                <p:cNvPr id="18158" name="Rectangle 750"/>
                <p:cNvSpPr>
                  <a:spLocks noChangeArrowheads="1"/>
                </p:cNvSpPr>
                <p:nvPr/>
              </p:nvSpPr>
              <p:spPr bwMode="auto">
                <a:xfrm>
                  <a:off x="2325" y="358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46" name="Rectangle 938"/>
                <p:cNvSpPr>
                  <a:spLocks noChangeArrowheads="1"/>
                </p:cNvSpPr>
                <p:nvPr/>
              </p:nvSpPr>
              <p:spPr bwMode="auto">
                <a:xfrm>
                  <a:off x="2282" y="358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4" name="Group 941"/>
              <p:cNvGrpSpPr>
                <a:grpSpLocks/>
              </p:cNvGrpSpPr>
              <p:nvPr/>
            </p:nvGrpSpPr>
            <p:grpSpPr bwMode="auto">
              <a:xfrm>
                <a:off x="2573" y="3589"/>
                <a:ext cx="291" cy="403"/>
                <a:chOff x="2573" y="3589"/>
                <a:chExt cx="291" cy="403"/>
              </a:xfrm>
            </p:grpSpPr>
            <p:sp>
              <p:nvSpPr>
                <p:cNvPr id="18159" name="Rectangle 751"/>
                <p:cNvSpPr>
                  <a:spLocks noChangeArrowheads="1"/>
                </p:cNvSpPr>
                <p:nvPr/>
              </p:nvSpPr>
              <p:spPr bwMode="auto">
                <a:xfrm>
                  <a:off x="2616" y="358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48" name="Rectangle 940"/>
                <p:cNvSpPr>
                  <a:spLocks noChangeArrowheads="1"/>
                </p:cNvSpPr>
                <p:nvPr/>
              </p:nvSpPr>
              <p:spPr bwMode="auto">
                <a:xfrm>
                  <a:off x="2573" y="358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5" name="Group 943"/>
              <p:cNvGrpSpPr>
                <a:grpSpLocks/>
              </p:cNvGrpSpPr>
              <p:nvPr/>
            </p:nvGrpSpPr>
            <p:grpSpPr bwMode="auto">
              <a:xfrm>
                <a:off x="2864" y="3589"/>
                <a:ext cx="291" cy="403"/>
                <a:chOff x="2864" y="3589"/>
                <a:chExt cx="291" cy="403"/>
              </a:xfrm>
            </p:grpSpPr>
            <p:sp>
              <p:nvSpPr>
                <p:cNvPr id="18160" name="Rectangle 752"/>
                <p:cNvSpPr>
                  <a:spLocks noChangeArrowheads="1"/>
                </p:cNvSpPr>
                <p:nvPr/>
              </p:nvSpPr>
              <p:spPr bwMode="auto">
                <a:xfrm>
                  <a:off x="2907" y="358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50" name="Rectangle 942"/>
                <p:cNvSpPr>
                  <a:spLocks noChangeArrowheads="1"/>
                </p:cNvSpPr>
                <p:nvPr/>
              </p:nvSpPr>
              <p:spPr bwMode="auto">
                <a:xfrm>
                  <a:off x="2864" y="358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6" name="Group 945"/>
              <p:cNvGrpSpPr>
                <a:grpSpLocks/>
              </p:cNvGrpSpPr>
              <p:nvPr/>
            </p:nvGrpSpPr>
            <p:grpSpPr bwMode="auto">
              <a:xfrm>
                <a:off x="3155" y="3589"/>
                <a:ext cx="291" cy="403"/>
                <a:chOff x="3155" y="3589"/>
                <a:chExt cx="291" cy="403"/>
              </a:xfrm>
            </p:grpSpPr>
            <p:sp>
              <p:nvSpPr>
                <p:cNvPr id="18161" name="Rectangle 753"/>
                <p:cNvSpPr>
                  <a:spLocks noChangeArrowheads="1"/>
                </p:cNvSpPr>
                <p:nvPr/>
              </p:nvSpPr>
              <p:spPr bwMode="auto">
                <a:xfrm>
                  <a:off x="3198" y="3589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52" name="Rectangle 944"/>
                <p:cNvSpPr>
                  <a:spLocks noChangeArrowheads="1"/>
                </p:cNvSpPr>
                <p:nvPr/>
              </p:nvSpPr>
              <p:spPr bwMode="auto">
                <a:xfrm>
                  <a:off x="3155" y="3589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7" name="Group 947"/>
              <p:cNvGrpSpPr>
                <a:grpSpLocks/>
              </p:cNvGrpSpPr>
              <p:nvPr/>
            </p:nvGrpSpPr>
            <p:grpSpPr bwMode="auto">
              <a:xfrm>
                <a:off x="3446" y="3589"/>
                <a:ext cx="361" cy="403"/>
                <a:chOff x="3446" y="3589"/>
                <a:chExt cx="361" cy="403"/>
              </a:xfrm>
            </p:grpSpPr>
            <p:sp>
              <p:nvSpPr>
                <p:cNvPr id="18162" name="Rectangle 754"/>
                <p:cNvSpPr>
                  <a:spLocks noChangeArrowheads="1"/>
                </p:cNvSpPr>
                <p:nvPr/>
              </p:nvSpPr>
              <p:spPr bwMode="auto">
                <a:xfrm>
                  <a:off x="3489" y="3589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54" name="Rectangle 946"/>
                <p:cNvSpPr>
                  <a:spLocks noChangeArrowheads="1"/>
                </p:cNvSpPr>
                <p:nvPr/>
              </p:nvSpPr>
              <p:spPr bwMode="auto">
                <a:xfrm>
                  <a:off x="3446" y="3589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8" name="Group 949"/>
              <p:cNvGrpSpPr>
                <a:grpSpLocks/>
              </p:cNvGrpSpPr>
              <p:nvPr/>
            </p:nvGrpSpPr>
            <p:grpSpPr bwMode="auto">
              <a:xfrm>
                <a:off x="0" y="3992"/>
                <a:ext cx="1341" cy="403"/>
                <a:chOff x="0" y="3992"/>
                <a:chExt cx="1341" cy="403"/>
              </a:xfrm>
            </p:grpSpPr>
            <p:sp>
              <p:nvSpPr>
                <p:cNvPr id="18163" name="Rectangle 755"/>
                <p:cNvSpPr>
                  <a:spLocks noChangeArrowheads="1"/>
                </p:cNvSpPr>
                <p:nvPr/>
              </p:nvSpPr>
              <p:spPr bwMode="auto">
                <a:xfrm>
                  <a:off x="43" y="3992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Increased Agriculture</a:t>
                  </a:r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18356" name="Rectangle 948"/>
                <p:cNvSpPr>
                  <a:spLocks noChangeArrowheads="1"/>
                </p:cNvSpPr>
                <p:nvPr/>
              </p:nvSpPr>
              <p:spPr bwMode="auto">
                <a:xfrm>
                  <a:off x="0" y="3992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7439" name="Group 951"/>
              <p:cNvGrpSpPr>
                <a:grpSpLocks/>
              </p:cNvGrpSpPr>
              <p:nvPr/>
            </p:nvGrpSpPr>
            <p:grpSpPr bwMode="auto">
              <a:xfrm>
                <a:off x="1341" y="3992"/>
                <a:ext cx="325" cy="403"/>
                <a:chOff x="1341" y="3992"/>
                <a:chExt cx="325" cy="403"/>
              </a:xfrm>
            </p:grpSpPr>
            <p:sp>
              <p:nvSpPr>
                <p:cNvPr id="18164" name="Rectangle 756"/>
                <p:cNvSpPr>
                  <a:spLocks noChangeArrowheads="1"/>
                </p:cNvSpPr>
                <p:nvPr/>
              </p:nvSpPr>
              <p:spPr bwMode="auto">
                <a:xfrm>
                  <a:off x="1384" y="3992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58" name="Rectangle 950"/>
                <p:cNvSpPr>
                  <a:spLocks noChangeArrowheads="1"/>
                </p:cNvSpPr>
                <p:nvPr/>
              </p:nvSpPr>
              <p:spPr bwMode="auto">
                <a:xfrm>
                  <a:off x="1341" y="3992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191" name="Group 953"/>
              <p:cNvGrpSpPr>
                <a:grpSpLocks/>
              </p:cNvGrpSpPr>
              <p:nvPr/>
            </p:nvGrpSpPr>
            <p:grpSpPr bwMode="auto">
              <a:xfrm>
                <a:off x="1666" y="3992"/>
                <a:ext cx="291" cy="403"/>
                <a:chOff x="1666" y="3992"/>
                <a:chExt cx="291" cy="403"/>
              </a:xfrm>
            </p:grpSpPr>
            <p:sp>
              <p:nvSpPr>
                <p:cNvPr id="18165" name="Rectangle 757"/>
                <p:cNvSpPr>
                  <a:spLocks noChangeArrowheads="1"/>
                </p:cNvSpPr>
                <p:nvPr/>
              </p:nvSpPr>
              <p:spPr bwMode="auto">
                <a:xfrm>
                  <a:off x="1709" y="399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60" name="Rectangle 952"/>
                <p:cNvSpPr>
                  <a:spLocks noChangeArrowheads="1"/>
                </p:cNvSpPr>
                <p:nvPr/>
              </p:nvSpPr>
              <p:spPr bwMode="auto">
                <a:xfrm>
                  <a:off x="1666" y="399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193" name="Group 955"/>
              <p:cNvGrpSpPr>
                <a:grpSpLocks/>
              </p:cNvGrpSpPr>
              <p:nvPr/>
            </p:nvGrpSpPr>
            <p:grpSpPr bwMode="auto">
              <a:xfrm>
                <a:off x="1957" y="3992"/>
                <a:ext cx="325" cy="403"/>
                <a:chOff x="1957" y="3992"/>
                <a:chExt cx="325" cy="403"/>
              </a:xfrm>
            </p:grpSpPr>
            <p:sp>
              <p:nvSpPr>
                <p:cNvPr id="18166" name="Rectangle 758"/>
                <p:cNvSpPr>
                  <a:spLocks noChangeArrowheads="1"/>
                </p:cNvSpPr>
                <p:nvPr/>
              </p:nvSpPr>
              <p:spPr bwMode="auto">
                <a:xfrm>
                  <a:off x="2000" y="3992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62" name="Rectangle 954"/>
                <p:cNvSpPr>
                  <a:spLocks noChangeArrowheads="1"/>
                </p:cNvSpPr>
                <p:nvPr/>
              </p:nvSpPr>
              <p:spPr bwMode="auto">
                <a:xfrm>
                  <a:off x="1957" y="3992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195" name="Group 957"/>
              <p:cNvGrpSpPr>
                <a:grpSpLocks/>
              </p:cNvGrpSpPr>
              <p:nvPr/>
            </p:nvGrpSpPr>
            <p:grpSpPr bwMode="auto">
              <a:xfrm>
                <a:off x="2282" y="3992"/>
                <a:ext cx="291" cy="403"/>
                <a:chOff x="2282" y="3992"/>
                <a:chExt cx="291" cy="403"/>
              </a:xfrm>
            </p:grpSpPr>
            <p:sp>
              <p:nvSpPr>
                <p:cNvPr id="18167" name="Rectangle 759"/>
                <p:cNvSpPr>
                  <a:spLocks noChangeArrowheads="1"/>
                </p:cNvSpPr>
                <p:nvPr/>
              </p:nvSpPr>
              <p:spPr bwMode="auto">
                <a:xfrm>
                  <a:off x="2325" y="399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64" name="Rectangle 956"/>
                <p:cNvSpPr>
                  <a:spLocks noChangeArrowheads="1"/>
                </p:cNvSpPr>
                <p:nvPr/>
              </p:nvSpPr>
              <p:spPr bwMode="auto">
                <a:xfrm>
                  <a:off x="2282" y="399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197" name="Group 959"/>
              <p:cNvGrpSpPr>
                <a:grpSpLocks/>
              </p:cNvGrpSpPr>
              <p:nvPr/>
            </p:nvGrpSpPr>
            <p:grpSpPr bwMode="auto">
              <a:xfrm>
                <a:off x="2573" y="3992"/>
                <a:ext cx="291" cy="403"/>
                <a:chOff x="2573" y="3992"/>
                <a:chExt cx="291" cy="403"/>
              </a:xfrm>
            </p:grpSpPr>
            <p:sp>
              <p:nvSpPr>
                <p:cNvPr id="18168" name="Rectangle 760"/>
                <p:cNvSpPr>
                  <a:spLocks noChangeArrowheads="1"/>
                </p:cNvSpPr>
                <p:nvPr/>
              </p:nvSpPr>
              <p:spPr bwMode="auto">
                <a:xfrm>
                  <a:off x="2616" y="399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66" name="Rectangle 958"/>
                <p:cNvSpPr>
                  <a:spLocks noChangeArrowheads="1"/>
                </p:cNvSpPr>
                <p:nvPr/>
              </p:nvSpPr>
              <p:spPr bwMode="auto">
                <a:xfrm>
                  <a:off x="2573" y="399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199" name="Group 961"/>
              <p:cNvGrpSpPr>
                <a:grpSpLocks/>
              </p:cNvGrpSpPr>
              <p:nvPr/>
            </p:nvGrpSpPr>
            <p:grpSpPr bwMode="auto">
              <a:xfrm>
                <a:off x="2864" y="3992"/>
                <a:ext cx="291" cy="403"/>
                <a:chOff x="2864" y="3992"/>
                <a:chExt cx="291" cy="403"/>
              </a:xfrm>
            </p:grpSpPr>
            <p:sp>
              <p:nvSpPr>
                <p:cNvPr id="18169" name="Rectangle 761"/>
                <p:cNvSpPr>
                  <a:spLocks noChangeArrowheads="1"/>
                </p:cNvSpPr>
                <p:nvPr/>
              </p:nvSpPr>
              <p:spPr bwMode="auto">
                <a:xfrm>
                  <a:off x="2907" y="399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6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68" name="Rectangle 960"/>
                <p:cNvSpPr>
                  <a:spLocks noChangeArrowheads="1"/>
                </p:cNvSpPr>
                <p:nvPr/>
              </p:nvSpPr>
              <p:spPr bwMode="auto">
                <a:xfrm>
                  <a:off x="2864" y="399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01" name="Group 963"/>
              <p:cNvGrpSpPr>
                <a:grpSpLocks/>
              </p:cNvGrpSpPr>
              <p:nvPr/>
            </p:nvGrpSpPr>
            <p:grpSpPr bwMode="auto">
              <a:xfrm>
                <a:off x="3155" y="3992"/>
                <a:ext cx="291" cy="403"/>
                <a:chOff x="3155" y="3992"/>
                <a:chExt cx="291" cy="403"/>
              </a:xfrm>
            </p:grpSpPr>
            <p:sp>
              <p:nvSpPr>
                <p:cNvPr id="18170" name="Rectangle 762"/>
                <p:cNvSpPr>
                  <a:spLocks noChangeArrowheads="1"/>
                </p:cNvSpPr>
                <p:nvPr/>
              </p:nvSpPr>
              <p:spPr bwMode="auto">
                <a:xfrm>
                  <a:off x="3198" y="3992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…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70" name="Rectangle 962"/>
                <p:cNvSpPr>
                  <a:spLocks noChangeArrowheads="1"/>
                </p:cNvSpPr>
                <p:nvPr/>
              </p:nvSpPr>
              <p:spPr bwMode="auto">
                <a:xfrm>
                  <a:off x="3155" y="3992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03" name="Group 965"/>
              <p:cNvGrpSpPr>
                <a:grpSpLocks/>
              </p:cNvGrpSpPr>
              <p:nvPr/>
            </p:nvGrpSpPr>
            <p:grpSpPr bwMode="auto">
              <a:xfrm>
                <a:off x="3446" y="3992"/>
                <a:ext cx="361" cy="403"/>
                <a:chOff x="3446" y="3992"/>
                <a:chExt cx="361" cy="403"/>
              </a:xfrm>
            </p:grpSpPr>
            <p:sp>
              <p:nvSpPr>
                <p:cNvPr id="18171" name="Rectangle 763"/>
                <p:cNvSpPr>
                  <a:spLocks noChangeArrowheads="1"/>
                </p:cNvSpPr>
                <p:nvPr/>
              </p:nvSpPr>
              <p:spPr bwMode="auto">
                <a:xfrm>
                  <a:off x="3489" y="3992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A</a:t>
                  </a:r>
                  <a:r>
                    <a:rPr lang="en-US" sz="2000" baseline="-30000">
                      <a:cs typeface="Arial" charset="0"/>
                    </a:rPr>
                    <a:t>N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72" name="Rectangle 964"/>
                <p:cNvSpPr>
                  <a:spLocks noChangeArrowheads="1"/>
                </p:cNvSpPr>
                <p:nvPr/>
              </p:nvSpPr>
              <p:spPr bwMode="auto">
                <a:xfrm>
                  <a:off x="3446" y="3992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05" name="Group 967"/>
              <p:cNvGrpSpPr>
                <a:grpSpLocks/>
              </p:cNvGrpSpPr>
              <p:nvPr/>
            </p:nvGrpSpPr>
            <p:grpSpPr bwMode="auto">
              <a:xfrm>
                <a:off x="0" y="4395"/>
                <a:ext cx="1341" cy="403"/>
                <a:chOff x="0" y="4395"/>
                <a:chExt cx="1341" cy="403"/>
              </a:xfrm>
            </p:grpSpPr>
            <p:sp>
              <p:nvSpPr>
                <p:cNvPr id="18172" name="Rectangle 764"/>
                <p:cNvSpPr>
                  <a:spLocks noChangeArrowheads="1"/>
                </p:cNvSpPr>
                <p:nvPr/>
              </p:nvSpPr>
              <p:spPr bwMode="auto">
                <a:xfrm>
                  <a:off x="43" y="4395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Increased Recreation</a:t>
                  </a:r>
                  <a:endParaRPr lang="en-US" sz="2000">
                    <a:solidFill>
                      <a:srgbClr val="660067"/>
                    </a:solidFill>
                    <a:cs typeface="Times New Roman" pitchFamily="18" charset="0"/>
                  </a:endParaRPr>
                </a:p>
                <a:p>
                  <a:pPr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18374" name="Rectangle 966"/>
                <p:cNvSpPr>
                  <a:spLocks noChangeArrowheads="1"/>
                </p:cNvSpPr>
                <p:nvPr/>
              </p:nvSpPr>
              <p:spPr bwMode="auto">
                <a:xfrm>
                  <a:off x="0" y="4395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07" name="Group 969"/>
              <p:cNvGrpSpPr>
                <a:grpSpLocks/>
              </p:cNvGrpSpPr>
              <p:nvPr/>
            </p:nvGrpSpPr>
            <p:grpSpPr bwMode="auto">
              <a:xfrm>
                <a:off x="1341" y="4395"/>
                <a:ext cx="325" cy="403"/>
                <a:chOff x="1341" y="4395"/>
                <a:chExt cx="325" cy="403"/>
              </a:xfrm>
            </p:grpSpPr>
            <p:sp>
              <p:nvSpPr>
                <p:cNvPr id="18173" name="Rectangle 765"/>
                <p:cNvSpPr>
                  <a:spLocks noChangeArrowheads="1"/>
                </p:cNvSpPr>
                <p:nvPr/>
              </p:nvSpPr>
              <p:spPr bwMode="auto">
                <a:xfrm>
                  <a:off x="1384" y="4395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76" name="Rectangle 968"/>
                <p:cNvSpPr>
                  <a:spLocks noChangeArrowheads="1"/>
                </p:cNvSpPr>
                <p:nvPr/>
              </p:nvSpPr>
              <p:spPr bwMode="auto">
                <a:xfrm>
                  <a:off x="1341" y="4395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09" name="Group 971"/>
              <p:cNvGrpSpPr>
                <a:grpSpLocks/>
              </p:cNvGrpSpPr>
              <p:nvPr/>
            </p:nvGrpSpPr>
            <p:grpSpPr bwMode="auto">
              <a:xfrm>
                <a:off x="1666" y="4395"/>
                <a:ext cx="291" cy="403"/>
                <a:chOff x="1666" y="4395"/>
                <a:chExt cx="291" cy="403"/>
              </a:xfrm>
            </p:grpSpPr>
            <p:sp>
              <p:nvSpPr>
                <p:cNvPr id="18174" name="Rectangle 766"/>
                <p:cNvSpPr>
                  <a:spLocks noChangeArrowheads="1"/>
                </p:cNvSpPr>
                <p:nvPr/>
              </p:nvSpPr>
              <p:spPr bwMode="auto">
                <a:xfrm>
                  <a:off x="1709" y="4395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78" name="Rectangle 970"/>
                <p:cNvSpPr>
                  <a:spLocks noChangeArrowheads="1"/>
                </p:cNvSpPr>
                <p:nvPr/>
              </p:nvSpPr>
              <p:spPr bwMode="auto">
                <a:xfrm>
                  <a:off x="1666" y="4395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11" name="Group 973"/>
              <p:cNvGrpSpPr>
                <a:grpSpLocks/>
              </p:cNvGrpSpPr>
              <p:nvPr/>
            </p:nvGrpSpPr>
            <p:grpSpPr bwMode="auto">
              <a:xfrm>
                <a:off x="1957" y="4395"/>
                <a:ext cx="325" cy="403"/>
                <a:chOff x="1957" y="4395"/>
                <a:chExt cx="325" cy="403"/>
              </a:xfrm>
            </p:grpSpPr>
            <p:sp>
              <p:nvSpPr>
                <p:cNvPr id="18175" name="Rectangle 767"/>
                <p:cNvSpPr>
                  <a:spLocks noChangeArrowheads="1"/>
                </p:cNvSpPr>
                <p:nvPr/>
              </p:nvSpPr>
              <p:spPr bwMode="auto">
                <a:xfrm>
                  <a:off x="2000" y="4395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80" name="Rectangle 972"/>
                <p:cNvSpPr>
                  <a:spLocks noChangeArrowheads="1"/>
                </p:cNvSpPr>
                <p:nvPr/>
              </p:nvSpPr>
              <p:spPr bwMode="auto">
                <a:xfrm>
                  <a:off x="1957" y="4395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13" name="Group 975"/>
              <p:cNvGrpSpPr>
                <a:grpSpLocks/>
              </p:cNvGrpSpPr>
              <p:nvPr/>
            </p:nvGrpSpPr>
            <p:grpSpPr bwMode="auto">
              <a:xfrm>
                <a:off x="2282" y="4395"/>
                <a:ext cx="291" cy="403"/>
                <a:chOff x="2282" y="4395"/>
                <a:chExt cx="291" cy="403"/>
              </a:xfrm>
            </p:grpSpPr>
            <p:sp>
              <p:nvSpPr>
                <p:cNvPr id="18176" name="Rectangle 768"/>
                <p:cNvSpPr>
                  <a:spLocks noChangeArrowheads="1"/>
                </p:cNvSpPr>
                <p:nvPr/>
              </p:nvSpPr>
              <p:spPr bwMode="auto">
                <a:xfrm>
                  <a:off x="2325" y="4395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82" name="Rectangle 974"/>
                <p:cNvSpPr>
                  <a:spLocks noChangeArrowheads="1"/>
                </p:cNvSpPr>
                <p:nvPr/>
              </p:nvSpPr>
              <p:spPr bwMode="auto">
                <a:xfrm>
                  <a:off x="2282" y="4395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15" name="Group 977"/>
              <p:cNvGrpSpPr>
                <a:grpSpLocks/>
              </p:cNvGrpSpPr>
              <p:nvPr/>
            </p:nvGrpSpPr>
            <p:grpSpPr bwMode="auto">
              <a:xfrm>
                <a:off x="2573" y="4395"/>
                <a:ext cx="291" cy="403"/>
                <a:chOff x="2573" y="4395"/>
                <a:chExt cx="291" cy="403"/>
              </a:xfrm>
            </p:grpSpPr>
            <p:sp>
              <p:nvSpPr>
                <p:cNvPr id="18177" name="Rectangle 769"/>
                <p:cNvSpPr>
                  <a:spLocks noChangeArrowheads="1"/>
                </p:cNvSpPr>
                <p:nvPr/>
              </p:nvSpPr>
              <p:spPr bwMode="auto">
                <a:xfrm>
                  <a:off x="2616" y="4395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84" name="Rectangle 976"/>
                <p:cNvSpPr>
                  <a:spLocks noChangeArrowheads="1"/>
                </p:cNvSpPr>
                <p:nvPr/>
              </p:nvSpPr>
              <p:spPr bwMode="auto">
                <a:xfrm>
                  <a:off x="2573" y="4395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17" name="Group 979"/>
              <p:cNvGrpSpPr>
                <a:grpSpLocks/>
              </p:cNvGrpSpPr>
              <p:nvPr/>
            </p:nvGrpSpPr>
            <p:grpSpPr bwMode="auto">
              <a:xfrm>
                <a:off x="2864" y="4395"/>
                <a:ext cx="291" cy="403"/>
                <a:chOff x="2864" y="4395"/>
                <a:chExt cx="291" cy="403"/>
              </a:xfrm>
            </p:grpSpPr>
            <p:sp>
              <p:nvSpPr>
                <p:cNvPr id="18178" name="Rectangle 770"/>
                <p:cNvSpPr>
                  <a:spLocks noChangeArrowheads="1"/>
                </p:cNvSpPr>
                <p:nvPr/>
              </p:nvSpPr>
              <p:spPr bwMode="auto">
                <a:xfrm>
                  <a:off x="2907" y="4395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8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6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86" name="Rectangle 978"/>
                <p:cNvSpPr>
                  <a:spLocks noChangeArrowheads="1"/>
                </p:cNvSpPr>
                <p:nvPr/>
              </p:nvSpPr>
              <p:spPr bwMode="auto">
                <a:xfrm>
                  <a:off x="2864" y="4395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19" name="Group 981"/>
              <p:cNvGrpSpPr>
                <a:grpSpLocks/>
              </p:cNvGrpSpPr>
              <p:nvPr/>
            </p:nvGrpSpPr>
            <p:grpSpPr bwMode="auto">
              <a:xfrm>
                <a:off x="3155" y="4395"/>
                <a:ext cx="291" cy="403"/>
                <a:chOff x="3155" y="4395"/>
                <a:chExt cx="291" cy="403"/>
              </a:xfrm>
            </p:grpSpPr>
            <p:sp>
              <p:nvSpPr>
                <p:cNvPr id="18179" name="Rectangle 771"/>
                <p:cNvSpPr>
                  <a:spLocks noChangeArrowheads="1"/>
                </p:cNvSpPr>
                <p:nvPr/>
              </p:nvSpPr>
              <p:spPr bwMode="auto">
                <a:xfrm>
                  <a:off x="3198" y="4395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…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88" name="Rectangle 980"/>
                <p:cNvSpPr>
                  <a:spLocks noChangeArrowheads="1"/>
                </p:cNvSpPr>
                <p:nvPr/>
              </p:nvSpPr>
              <p:spPr bwMode="auto">
                <a:xfrm>
                  <a:off x="3155" y="4395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21" name="Group 983"/>
              <p:cNvGrpSpPr>
                <a:grpSpLocks/>
              </p:cNvGrpSpPr>
              <p:nvPr/>
            </p:nvGrpSpPr>
            <p:grpSpPr bwMode="auto">
              <a:xfrm>
                <a:off x="3446" y="4395"/>
                <a:ext cx="361" cy="403"/>
                <a:chOff x="3446" y="4395"/>
                <a:chExt cx="361" cy="403"/>
              </a:xfrm>
            </p:grpSpPr>
            <p:sp>
              <p:nvSpPr>
                <p:cNvPr id="18180" name="Rectangle 772"/>
                <p:cNvSpPr>
                  <a:spLocks noChangeArrowheads="1"/>
                </p:cNvSpPr>
                <p:nvPr/>
              </p:nvSpPr>
              <p:spPr bwMode="auto">
                <a:xfrm>
                  <a:off x="3489" y="4395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R</a:t>
                  </a:r>
                  <a:r>
                    <a:rPr lang="en-US" sz="2000" baseline="-30000">
                      <a:cs typeface="Arial" charset="0"/>
                    </a:rPr>
                    <a:t>N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18390" name="Rectangle 982"/>
                <p:cNvSpPr>
                  <a:spLocks noChangeArrowheads="1"/>
                </p:cNvSpPr>
                <p:nvPr/>
              </p:nvSpPr>
              <p:spPr bwMode="auto">
                <a:xfrm>
                  <a:off x="3446" y="4395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23" name="Group 985"/>
              <p:cNvGrpSpPr>
                <a:grpSpLocks/>
              </p:cNvGrpSpPr>
              <p:nvPr/>
            </p:nvGrpSpPr>
            <p:grpSpPr bwMode="auto">
              <a:xfrm>
                <a:off x="0" y="4798"/>
                <a:ext cx="1341" cy="403"/>
                <a:chOff x="0" y="4798"/>
                <a:chExt cx="1341" cy="403"/>
              </a:xfrm>
            </p:grpSpPr>
            <p:sp>
              <p:nvSpPr>
                <p:cNvPr id="18181" name="Rectangle 773"/>
                <p:cNvSpPr>
                  <a:spLocks noChangeArrowheads="1"/>
                </p:cNvSpPr>
                <p:nvPr/>
              </p:nvSpPr>
              <p:spPr bwMode="auto">
                <a:xfrm>
                  <a:off x="43" y="4798"/>
                  <a:ext cx="125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 b="1">
                      <a:solidFill>
                        <a:srgbClr val="660067"/>
                      </a:solidFill>
                      <a:cs typeface="Arial" charset="0"/>
                    </a:rPr>
                    <a:t>Total Benefits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2000">
                    <a:latin typeface="Times New Roman" pitchFamily="18" charset="0"/>
                  </a:endParaRPr>
                </a:p>
              </p:txBody>
            </p:sp>
            <p:sp>
              <p:nvSpPr>
                <p:cNvPr id="18392" name="Rectangle 984"/>
                <p:cNvSpPr>
                  <a:spLocks noChangeArrowheads="1"/>
                </p:cNvSpPr>
                <p:nvPr/>
              </p:nvSpPr>
              <p:spPr bwMode="auto">
                <a:xfrm>
                  <a:off x="0" y="4798"/>
                  <a:ext cx="134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25" name="Group 987"/>
              <p:cNvGrpSpPr>
                <a:grpSpLocks/>
              </p:cNvGrpSpPr>
              <p:nvPr/>
            </p:nvGrpSpPr>
            <p:grpSpPr bwMode="auto">
              <a:xfrm>
                <a:off x="1341" y="4798"/>
                <a:ext cx="325" cy="403"/>
                <a:chOff x="1341" y="4798"/>
                <a:chExt cx="325" cy="403"/>
              </a:xfrm>
            </p:grpSpPr>
            <p:sp>
              <p:nvSpPr>
                <p:cNvPr id="18182" name="Rectangle 774"/>
                <p:cNvSpPr>
                  <a:spLocks noChangeArrowheads="1"/>
                </p:cNvSpPr>
                <p:nvPr/>
              </p:nvSpPr>
              <p:spPr bwMode="auto">
                <a:xfrm>
                  <a:off x="1384" y="4798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94" name="Rectangle 986"/>
                <p:cNvSpPr>
                  <a:spLocks noChangeArrowheads="1"/>
                </p:cNvSpPr>
                <p:nvPr/>
              </p:nvSpPr>
              <p:spPr bwMode="auto">
                <a:xfrm>
                  <a:off x="1341" y="4798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27" name="Group 989"/>
              <p:cNvGrpSpPr>
                <a:grpSpLocks/>
              </p:cNvGrpSpPr>
              <p:nvPr/>
            </p:nvGrpSpPr>
            <p:grpSpPr bwMode="auto">
              <a:xfrm>
                <a:off x="1666" y="4798"/>
                <a:ext cx="291" cy="403"/>
                <a:chOff x="1666" y="4798"/>
                <a:chExt cx="291" cy="403"/>
              </a:xfrm>
            </p:grpSpPr>
            <p:sp>
              <p:nvSpPr>
                <p:cNvPr id="18183" name="Rectangle 775"/>
                <p:cNvSpPr>
                  <a:spLocks noChangeArrowheads="1"/>
                </p:cNvSpPr>
                <p:nvPr/>
              </p:nvSpPr>
              <p:spPr bwMode="auto">
                <a:xfrm>
                  <a:off x="1709" y="4798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96" name="Rectangle 988"/>
                <p:cNvSpPr>
                  <a:spLocks noChangeArrowheads="1"/>
                </p:cNvSpPr>
                <p:nvPr/>
              </p:nvSpPr>
              <p:spPr bwMode="auto">
                <a:xfrm>
                  <a:off x="1666" y="4798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29" name="Group 991"/>
              <p:cNvGrpSpPr>
                <a:grpSpLocks/>
              </p:cNvGrpSpPr>
              <p:nvPr/>
            </p:nvGrpSpPr>
            <p:grpSpPr bwMode="auto">
              <a:xfrm>
                <a:off x="1957" y="4798"/>
                <a:ext cx="325" cy="403"/>
                <a:chOff x="1957" y="4798"/>
                <a:chExt cx="325" cy="403"/>
              </a:xfrm>
            </p:grpSpPr>
            <p:sp>
              <p:nvSpPr>
                <p:cNvPr id="18184" name="Rectangle 776"/>
                <p:cNvSpPr>
                  <a:spLocks noChangeArrowheads="1"/>
                </p:cNvSpPr>
                <p:nvPr/>
              </p:nvSpPr>
              <p:spPr bwMode="auto">
                <a:xfrm>
                  <a:off x="2000" y="4798"/>
                  <a:ext cx="239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398" name="Rectangle 990"/>
                <p:cNvSpPr>
                  <a:spLocks noChangeArrowheads="1"/>
                </p:cNvSpPr>
                <p:nvPr/>
              </p:nvSpPr>
              <p:spPr bwMode="auto">
                <a:xfrm>
                  <a:off x="1957" y="4798"/>
                  <a:ext cx="325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31" name="Group 993"/>
              <p:cNvGrpSpPr>
                <a:grpSpLocks/>
              </p:cNvGrpSpPr>
              <p:nvPr/>
            </p:nvGrpSpPr>
            <p:grpSpPr bwMode="auto">
              <a:xfrm>
                <a:off x="2282" y="4798"/>
                <a:ext cx="291" cy="403"/>
                <a:chOff x="2282" y="4798"/>
                <a:chExt cx="291" cy="403"/>
              </a:xfrm>
            </p:grpSpPr>
            <p:sp>
              <p:nvSpPr>
                <p:cNvPr id="18185" name="Rectangle 777"/>
                <p:cNvSpPr>
                  <a:spLocks noChangeArrowheads="1"/>
                </p:cNvSpPr>
                <p:nvPr/>
              </p:nvSpPr>
              <p:spPr bwMode="auto">
                <a:xfrm>
                  <a:off x="2325" y="4798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400" name="Rectangle 992"/>
                <p:cNvSpPr>
                  <a:spLocks noChangeArrowheads="1"/>
                </p:cNvSpPr>
                <p:nvPr/>
              </p:nvSpPr>
              <p:spPr bwMode="auto">
                <a:xfrm>
                  <a:off x="2282" y="4798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33" name="Group 995"/>
              <p:cNvGrpSpPr>
                <a:grpSpLocks/>
              </p:cNvGrpSpPr>
              <p:nvPr/>
            </p:nvGrpSpPr>
            <p:grpSpPr bwMode="auto">
              <a:xfrm>
                <a:off x="2573" y="4798"/>
                <a:ext cx="291" cy="403"/>
                <a:chOff x="2573" y="4798"/>
                <a:chExt cx="291" cy="403"/>
              </a:xfrm>
            </p:grpSpPr>
            <p:sp>
              <p:nvSpPr>
                <p:cNvPr id="18186" name="Rectangle 778"/>
                <p:cNvSpPr>
                  <a:spLocks noChangeArrowheads="1"/>
                </p:cNvSpPr>
                <p:nvPr/>
              </p:nvSpPr>
              <p:spPr bwMode="auto">
                <a:xfrm>
                  <a:off x="2616" y="4798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latin typeface="Times New Roman" pitchFamily="18" charset="0"/>
                      <a:cs typeface="Times New Roman" pitchFamily="18" charset="0"/>
                    </a:rPr>
                    <a:t> </a:t>
                  </a: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402" name="Rectangle 994"/>
                <p:cNvSpPr>
                  <a:spLocks noChangeArrowheads="1"/>
                </p:cNvSpPr>
                <p:nvPr/>
              </p:nvSpPr>
              <p:spPr bwMode="auto">
                <a:xfrm>
                  <a:off x="2573" y="4798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35" name="Group 997"/>
              <p:cNvGrpSpPr>
                <a:grpSpLocks/>
              </p:cNvGrpSpPr>
              <p:nvPr/>
            </p:nvGrpSpPr>
            <p:grpSpPr bwMode="auto">
              <a:xfrm>
                <a:off x="2864" y="4798"/>
                <a:ext cx="291" cy="403"/>
                <a:chOff x="2864" y="4798"/>
                <a:chExt cx="291" cy="403"/>
              </a:xfrm>
            </p:grpSpPr>
            <p:sp>
              <p:nvSpPr>
                <p:cNvPr id="18187" name="Rectangle 779"/>
                <p:cNvSpPr>
                  <a:spLocks noChangeArrowheads="1"/>
                </p:cNvSpPr>
                <p:nvPr/>
              </p:nvSpPr>
              <p:spPr bwMode="auto">
                <a:xfrm>
                  <a:off x="2907" y="4798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B</a:t>
                  </a:r>
                  <a:r>
                    <a:rPr lang="en-US" sz="2000" baseline="-30000">
                      <a:cs typeface="Arial" charset="0"/>
                    </a:rPr>
                    <a:t>6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404" name="Rectangle 996"/>
                <p:cNvSpPr>
                  <a:spLocks noChangeArrowheads="1"/>
                </p:cNvSpPr>
                <p:nvPr/>
              </p:nvSpPr>
              <p:spPr bwMode="auto">
                <a:xfrm>
                  <a:off x="2864" y="4798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37" name="Group 999"/>
              <p:cNvGrpSpPr>
                <a:grpSpLocks/>
              </p:cNvGrpSpPr>
              <p:nvPr/>
            </p:nvGrpSpPr>
            <p:grpSpPr bwMode="auto">
              <a:xfrm>
                <a:off x="3155" y="4798"/>
                <a:ext cx="291" cy="403"/>
                <a:chOff x="3155" y="4798"/>
                <a:chExt cx="291" cy="403"/>
              </a:xfrm>
            </p:grpSpPr>
            <p:sp>
              <p:nvSpPr>
                <p:cNvPr id="18188" name="Rectangle 780"/>
                <p:cNvSpPr>
                  <a:spLocks noChangeArrowheads="1"/>
                </p:cNvSpPr>
                <p:nvPr/>
              </p:nvSpPr>
              <p:spPr bwMode="auto">
                <a:xfrm>
                  <a:off x="3198" y="4798"/>
                  <a:ext cx="20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1600">
                      <a:cs typeface="Arial" charset="0"/>
                    </a:rPr>
                    <a:t>…</a:t>
                  </a:r>
                  <a:endParaRPr lang="en-US" sz="16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406" name="Rectangle 998"/>
                <p:cNvSpPr>
                  <a:spLocks noChangeArrowheads="1"/>
                </p:cNvSpPr>
                <p:nvPr/>
              </p:nvSpPr>
              <p:spPr bwMode="auto">
                <a:xfrm>
                  <a:off x="3155" y="4798"/>
                  <a:ext cx="29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  <p:grpSp>
            <p:nvGrpSpPr>
              <p:cNvPr id="18239" name="Group 1001"/>
              <p:cNvGrpSpPr>
                <a:grpSpLocks/>
              </p:cNvGrpSpPr>
              <p:nvPr/>
            </p:nvGrpSpPr>
            <p:grpSpPr bwMode="auto">
              <a:xfrm>
                <a:off x="3446" y="4798"/>
                <a:ext cx="361" cy="403"/>
                <a:chOff x="3446" y="4798"/>
                <a:chExt cx="361" cy="403"/>
              </a:xfrm>
            </p:grpSpPr>
            <p:sp>
              <p:nvSpPr>
                <p:cNvPr id="18189" name="Rectangle 781"/>
                <p:cNvSpPr>
                  <a:spLocks noChangeArrowheads="1"/>
                </p:cNvSpPr>
                <p:nvPr/>
              </p:nvSpPr>
              <p:spPr bwMode="auto">
                <a:xfrm>
                  <a:off x="3489" y="4798"/>
                  <a:ext cx="275" cy="40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r>
                    <a:rPr lang="en-US" sz="2000">
                      <a:cs typeface="Arial" charset="0"/>
                    </a:rPr>
                    <a:t>B</a:t>
                  </a:r>
                  <a:r>
                    <a:rPr lang="en-US" sz="2000" baseline="-30000">
                      <a:cs typeface="Arial" charset="0"/>
                    </a:rPr>
                    <a:t>N</a:t>
                  </a:r>
                  <a:endParaRPr lang="en-US" sz="2000">
                    <a:cs typeface="Times New Roman" pitchFamily="18" charset="0"/>
                  </a:endParaRPr>
                </a:p>
                <a:p>
                  <a:pPr eaLnBrk="0" hangingPunct="0"/>
                  <a:endParaRPr lang="en-US" sz="1600">
                    <a:latin typeface="Times New Roman" pitchFamily="18" charset="0"/>
                  </a:endParaRPr>
                </a:p>
              </p:txBody>
            </p:sp>
            <p:sp>
              <p:nvSpPr>
                <p:cNvPr id="18408" name="Rectangle 1000"/>
                <p:cNvSpPr>
                  <a:spLocks noChangeArrowheads="1"/>
                </p:cNvSpPr>
                <p:nvPr/>
              </p:nvSpPr>
              <p:spPr bwMode="auto">
                <a:xfrm>
                  <a:off x="3446" y="4798"/>
                  <a:ext cx="361" cy="403"/>
                </a:xfrm>
                <a:prstGeom prst="rect">
                  <a:avLst/>
                </a:prstGeom>
                <a:noFill/>
                <a:ln w="7">
                  <a:solidFill>
                    <a:srgbClr val="A0A0A0"/>
                  </a:solidFill>
                  <a:miter lim="800000"/>
                  <a:headEnd/>
                  <a:tailEnd/>
                </a:ln>
                <a:effectLst/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  <p:sp>
          <p:nvSpPr>
            <p:cNvPr id="18411" name="Rectangle 1003"/>
            <p:cNvSpPr>
              <a:spLocks noChangeArrowheads="1"/>
            </p:cNvSpPr>
            <p:nvPr/>
          </p:nvSpPr>
          <p:spPr bwMode="auto">
            <a:xfrm>
              <a:off x="-3" y="-3"/>
              <a:ext cx="3813" cy="5207"/>
            </a:xfrm>
            <a:prstGeom prst="rect">
              <a:avLst/>
            </a:prstGeom>
            <a:noFill/>
            <a:ln w="11112">
              <a:solidFill>
                <a:srgbClr val="A0A0A0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Cost-Benefit Analysis of “</a:t>
            </a:r>
            <a:r>
              <a:rPr lang="en-US" dirty="0" smtClean="0"/>
              <a:t>Widening of an existing Highway”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Arial" charset="0"/>
              </a:rPr>
              <a:t>Estimate of demand for travel as a function of average cost per trip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Arial" charset="0"/>
              </a:rPr>
              <a:t>Cost per trip: fuel, depreciation, maintenance, and value of time</a:t>
            </a:r>
          </a:p>
          <a:p>
            <a:pPr>
              <a:lnSpc>
                <a:spcPct val="150000"/>
              </a:lnSpc>
            </a:pPr>
            <a:r>
              <a:rPr lang="en-US" sz="2800" dirty="0" smtClean="0">
                <a:latin typeface="Arial" charset="0"/>
              </a:rPr>
              <a:t>Expansion reduces the average cost per trip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Increases the number of trips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609600" y="-228600"/>
            <a:ext cx="7772400" cy="1143000"/>
          </a:xfrm>
        </p:spPr>
        <p:txBody>
          <a:bodyPr/>
          <a:lstStyle/>
          <a:p>
            <a:r>
              <a:rPr lang="en-US" sz="2400" dirty="0" smtClean="0"/>
              <a:t>The </a:t>
            </a:r>
            <a:r>
              <a:rPr lang="en-US" sz="2400" dirty="0"/>
              <a:t>Benefits of Widening a Highway</a:t>
            </a:r>
          </a:p>
        </p:txBody>
      </p:sp>
      <p:sp>
        <p:nvSpPr>
          <p:cNvPr id="5143" name="Freeform 23"/>
          <p:cNvSpPr>
            <a:spLocks/>
          </p:cNvSpPr>
          <p:nvPr/>
        </p:nvSpPr>
        <p:spPr bwMode="auto">
          <a:xfrm>
            <a:off x="2135188" y="2973388"/>
            <a:ext cx="2847975" cy="608012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0"/>
              </a:cxn>
              <a:cxn ang="0">
                <a:pos x="0" y="383"/>
              </a:cxn>
              <a:cxn ang="0">
                <a:pos x="1794" y="383"/>
              </a:cxn>
              <a:cxn ang="0">
                <a:pos x="1306" y="0"/>
              </a:cxn>
              <a:cxn ang="0">
                <a:pos x="0" y="0"/>
              </a:cxn>
            </a:cxnLst>
            <a:rect l="0" t="0" r="r" b="b"/>
            <a:pathLst>
              <a:path w="1794" h="383">
                <a:moveTo>
                  <a:pt x="0" y="0"/>
                </a:moveTo>
                <a:lnTo>
                  <a:pt x="0" y="0"/>
                </a:lnTo>
                <a:lnTo>
                  <a:pt x="0" y="383"/>
                </a:lnTo>
                <a:lnTo>
                  <a:pt x="1794" y="383"/>
                </a:lnTo>
                <a:lnTo>
                  <a:pt x="1306" y="0"/>
                </a:lnTo>
                <a:lnTo>
                  <a:pt x="0" y="0"/>
                </a:lnTo>
                <a:close/>
              </a:path>
            </a:pathLst>
          </a:custGeom>
          <a:blipFill dpi="0" rotWithShape="0">
            <a:blip r:embed="rId2" cstate="print"/>
            <a:srcRect/>
            <a:tile tx="0" ty="0" sx="100000" sy="100000" flip="none" algn="tl"/>
          </a:blip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4" name="Line 24"/>
          <p:cNvSpPr>
            <a:spLocks noChangeShapeType="1"/>
          </p:cNvSpPr>
          <p:nvPr/>
        </p:nvSpPr>
        <p:spPr bwMode="auto">
          <a:xfrm>
            <a:off x="2854325" y="1854200"/>
            <a:ext cx="3621088" cy="2928938"/>
          </a:xfrm>
          <a:prstGeom prst="line">
            <a:avLst/>
          </a:prstGeom>
          <a:noFill/>
          <a:ln w="82550">
            <a:solidFill>
              <a:srgbClr val="0066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5145" name="Rectangle 25"/>
          <p:cNvSpPr>
            <a:spLocks noChangeArrowheads="1"/>
          </p:cNvSpPr>
          <p:nvPr/>
        </p:nvSpPr>
        <p:spPr bwMode="auto">
          <a:xfrm rot="16200000">
            <a:off x="-419893" y="3193256"/>
            <a:ext cx="3544888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</a:rPr>
              <a:t>Average Cost per Trip </a:t>
            </a:r>
            <a:endParaRPr lang="en-US"/>
          </a:p>
        </p:txBody>
      </p:sp>
      <p:sp>
        <p:nvSpPr>
          <p:cNvPr id="5146" name="Rectangle 26"/>
          <p:cNvSpPr>
            <a:spLocks noChangeArrowheads="1"/>
          </p:cNvSpPr>
          <p:nvPr/>
        </p:nvSpPr>
        <p:spPr bwMode="auto">
          <a:xfrm>
            <a:off x="2605088" y="6165850"/>
            <a:ext cx="4395787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b="1">
                <a:solidFill>
                  <a:srgbClr val="660066"/>
                </a:solidFill>
              </a:rPr>
              <a:t>Number of Trips per Year </a:t>
            </a:r>
            <a:endParaRPr lang="en-US"/>
          </a:p>
        </p:txBody>
      </p:sp>
      <p:sp>
        <p:nvSpPr>
          <p:cNvPr id="5147" name="Rectangle 27"/>
          <p:cNvSpPr>
            <a:spLocks noChangeArrowheads="1"/>
          </p:cNvSpPr>
          <p:nvPr/>
        </p:nvSpPr>
        <p:spPr bwMode="auto">
          <a:xfrm>
            <a:off x="1941513" y="5654675"/>
            <a:ext cx="442912" cy="455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>
                <a:solidFill>
                  <a:srgbClr val="660066"/>
                </a:solidFill>
              </a:rPr>
              <a:t>0 </a:t>
            </a:r>
            <a:endParaRPr lang="en-US"/>
          </a:p>
        </p:txBody>
      </p:sp>
      <p:sp>
        <p:nvSpPr>
          <p:cNvPr id="5148" name="Rectangle 28"/>
          <p:cNvSpPr>
            <a:spLocks noChangeArrowheads="1"/>
          </p:cNvSpPr>
          <p:nvPr/>
        </p:nvSpPr>
        <p:spPr bwMode="auto">
          <a:xfrm>
            <a:off x="6545263" y="4575175"/>
            <a:ext cx="4619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D</a:t>
            </a:r>
            <a:r>
              <a:rPr lang="en-US" sz="2600" i="1" baseline="-25000">
                <a:solidFill>
                  <a:srgbClr val="000000"/>
                </a:solidFill>
              </a:rPr>
              <a:t>T</a:t>
            </a:r>
            <a:r>
              <a:rPr lang="en-US" sz="2600" i="1">
                <a:solidFill>
                  <a:srgbClr val="000000"/>
                </a:solidFill>
              </a:rPr>
              <a:t> </a:t>
            </a:r>
            <a:endParaRPr lang="en-US"/>
          </a:p>
        </p:txBody>
      </p:sp>
      <p:grpSp>
        <p:nvGrpSpPr>
          <p:cNvPr id="2" name="Group 32"/>
          <p:cNvGrpSpPr>
            <a:grpSpLocks/>
          </p:cNvGrpSpPr>
          <p:nvPr/>
        </p:nvGrpSpPr>
        <p:grpSpPr bwMode="auto">
          <a:xfrm>
            <a:off x="1679575" y="3455988"/>
            <a:ext cx="552450" cy="484187"/>
            <a:chOff x="1058" y="2177"/>
            <a:chExt cx="348" cy="305"/>
          </a:xfrm>
        </p:grpSpPr>
        <p:sp>
          <p:nvSpPr>
            <p:cNvPr id="5150" name="Rectangle 30"/>
            <p:cNvSpPr>
              <a:spLocks noChangeArrowheads="1"/>
            </p:cNvSpPr>
            <p:nvPr/>
          </p:nvSpPr>
          <p:spPr bwMode="auto">
            <a:xfrm>
              <a:off x="1058" y="2177"/>
              <a:ext cx="253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</a:rPr>
                <a:t>C</a:t>
              </a:r>
              <a:endParaRPr lang="en-US"/>
            </a:p>
          </p:txBody>
        </p:sp>
        <p:sp>
          <p:nvSpPr>
            <p:cNvPr id="5151" name="Rectangle 31"/>
            <p:cNvSpPr>
              <a:spLocks noChangeArrowheads="1"/>
            </p:cNvSpPr>
            <p:nvPr/>
          </p:nvSpPr>
          <p:spPr bwMode="auto">
            <a:xfrm>
              <a:off x="1206" y="2186"/>
              <a:ext cx="200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</a:rPr>
                <a:t>' </a:t>
              </a:r>
              <a:endParaRPr lang="en-US"/>
            </a:p>
          </p:txBody>
        </p:sp>
      </p:grpSp>
      <p:grpSp>
        <p:nvGrpSpPr>
          <p:cNvPr id="3" name="Group 35"/>
          <p:cNvGrpSpPr>
            <a:grpSpLocks/>
          </p:cNvGrpSpPr>
          <p:nvPr/>
        </p:nvGrpSpPr>
        <p:grpSpPr bwMode="auto">
          <a:xfrm>
            <a:off x="4803775" y="5640388"/>
            <a:ext cx="608013" cy="484187"/>
            <a:chOff x="3026" y="3553"/>
            <a:chExt cx="383" cy="305"/>
          </a:xfrm>
        </p:grpSpPr>
        <p:sp>
          <p:nvSpPr>
            <p:cNvPr id="5153" name="Rectangle 33"/>
            <p:cNvSpPr>
              <a:spLocks noChangeArrowheads="1"/>
            </p:cNvSpPr>
            <p:nvPr/>
          </p:nvSpPr>
          <p:spPr bwMode="auto">
            <a:xfrm>
              <a:off x="3026" y="3553"/>
              <a:ext cx="287" cy="3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 i="1">
                  <a:solidFill>
                    <a:srgbClr val="660066"/>
                  </a:solidFill>
                </a:rPr>
                <a:t>T </a:t>
              </a:r>
              <a:endParaRPr lang="en-US"/>
            </a:p>
          </p:txBody>
        </p:sp>
        <p:sp>
          <p:nvSpPr>
            <p:cNvPr id="5154" name="Rectangle 34"/>
            <p:cNvSpPr>
              <a:spLocks noChangeArrowheads="1"/>
            </p:cNvSpPr>
            <p:nvPr/>
          </p:nvSpPr>
          <p:spPr bwMode="auto">
            <a:xfrm>
              <a:off x="3209" y="3562"/>
              <a:ext cx="200" cy="2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2600">
                  <a:solidFill>
                    <a:srgbClr val="660066"/>
                  </a:solidFill>
                </a:rPr>
                <a:t>' </a:t>
              </a:r>
              <a:endParaRPr lang="en-US"/>
            </a:p>
          </p:txBody>
        </p:sp>
      </p:grpSp>
      <p:sp>
        <p:nvSpPr>
          <p:cNvPr id="5156" name="Rectangle 36"/>
          <p:cNvSpPr>
            <a:spLocks noChangeArrowheads="1"/>
          </p:cNvSpPr>
          <p:nvPr/>
        </p:nvSpPr>
        <p:spPr bwMode="auto">
          <a:xfrm>
            <a:off x="1749425" y="2806700"/>
            <a:ext cx="4968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</a:rPr>
              <a:t>C </a:t>
            </a:r>
            <a:endParaRPr lang="en-US"/>
          </a:p>
        </p:txBody>
      </p:sp>
      <p:sp>
        <p:nvSpPr>
          <p:cNvPr id="5157" name="Rectangle 37"/>
          <p:cNvSpPr>
            <a:spLocks noChangeArrowheads="1"/>
          </p:cNvSpPr>
          <p:nvPr/>
        </p:nvSpPr>
        <p:spPr bwMode="auto">
          <a:xfrm>
            <a:off x="4333875" y="2654300"/>
            <a:ext cx="4841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B </a:t>
            </a:r>
            <a:endParaRPr lang="en-US"/>
          </a:p>
        </p:txBody>
      </p:sp>
      <p:sp>
        <p:nvSpPr>
          <p:cNvPr id="5158" name="Rectangle 38"/>
          <p:cNvSpPr>
            <a:spLocks noChangeArrowheads="1"/>
          </p:cNvSpPr>
          <p:nvPr/>
        </p:nvSpPr>
        <p:spPr bwMode="auto">
          <a:xfrm>
            <a:off x="3876675" y="3608388"/>
            <a:ext cx="484188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A </a:t>
            </a:r>
            <a:endParaRPr lang="en-US"/>
          </a:p>
        </p:txBody>
      </p:sp>
      <p:sp>
        <p:nvSpPr>
          <p:cNvPr id="5159" name="Rectangle 39"/>
          <p:cNvSpPr>
            <a:spLocks noChangeArrowheads="1"/>
          </p:cNvSpPr>
          <p:nvPr/>
        </p:nvSpPr>
        <p:spPr bwMode="auto">
          <a:xfrm>
            <a:off x="5080000" y="3235325"/>
            <a:ext cx="496888" cy="48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000000"/>
                </a:solidFill>
              </a:rPr>
              <a:t>D </a:t>
            </a:r>
            <a:endParaRPr lang="en-US"/>
          </a:p>
        </p:txBody>
      </p:sp>
      <p:sp>
        <p:nvSpPr>
          <p:cNvPr id="5160" name="Rectangle 40"/>
          <p:cNvSpPr>
            <a:spLocks noChangeArrowheads="1"/>
          </p:cNvSpPr>
          <p:nvPr/>
        </p:nvSpPr>
        <p:spPr bwMode="auto">
          <a:xfrm>
            <a:off x="4084638" y="5640388"/>
            <a:ext cx="455612" cy="48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r>
              <a:rPr lang="en-US" sz="2600" i="1">
                <a:solidFill>
                  <a:srgbClr val="660066"/>
                </a:solidFill>
              </a:rPr>
              <a:t>T </a:t>
            </a:r>
            <a:endParaRPr lang="en-US"/>
          </a:p>
        </p:txBody>
      </p:sp>
      <p:grpSp>
        <p:nvGrpSpPr>
          <p:cNvPr id="4" name="Group 43"/>
          <p:cNvGrpSpPr>
            <a:grpSpLocks/>
          </p:cNvGrpSpPr>
          <p:nvPr/>
        </p:nvGrpSpPr>
        <p:grpSpPr bwMode="auto">
          <a:xfrm>
            <a:off x="2163763" y="2987675"/>
            <a:ext cx="2819400" cy="2514600"/>
            <a:chOff x="1363" y="1882"/>
            <a:chExt cx="1776" cy="1584"/>
          </a:xfrm>
        </p:grpSpPr>
        <p:sp>
          <p:nvSpPr>
            <p:cNvPr id="5161" name="Freeform 41"/>
            <p:cNvSpPr>
              <a:spLocks/>
            </p:cNvSpPr>
            <p:nvPr/>
          </p:nvSpPr>
          <p:spPr bwMode="auto">
            <a:xfrm>
              <a:off x="1363" y="1882"/>
              <a:ext cx="1288" cy="158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288" y="0"/>
                </a:cxn>
                <a:cxn ang="0">
                  <a:pos x="1288" y="1584"/>
                </a:cxn>
              </a:cxnLst>
              <a:rect l="0" t="0" r="r" b="b"/>
              <a:pathLst>
                <a:path w="1288" h="1584">
                  <a:moveTo>
                    <a:pt x="0" y="0"/>
                  </a:moveTo>
                  <a:lnTo>
                    <a:pt x="1288" y="0"/>
                  </a:lnTo>
                  <a:lnTo>
                    <a:pt x="1288" y="1584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162" name="Freeform 42"/>
            <p:cNvSpPr>
              <a:spLocks/>
            </p:cNvSpPr>
            <p:nvPr/>
          </p:nvSpPr>
          <p:spPr bwMode="auto">
            <a:xfrm>
              <a:off x="1363" y="2265"/>
              <a:ext cx="1776" cy="1201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1776" y="0"/>
                </a:cxn>
                <a:cxn ang="0">
                  <a:pos x="1776" y="1201"/>
                </a:cxn>
              </a:cxnLst>
              <a:rect l="0" t="0" r="r" b="b"/>
              <a:pathLst>
                <a:path w="1776" h="1201">
                  <a:moveTo>
                    <a:pt x="0" y="0"/>
                  </a:moveTo>
                  <a:lnTo>
                    <a:pt x="1776" y="0"/>
                  </a:lnTo>
                  <a:lnTo>
                    <a:pt x="1776" y="1201"/>
                  </a:lnTo>
                </a:path>
              </a:pathLst>
            </a:custGeom>
            <a:noFill/>
            <a:ln w="82550" cap="rnd">
              <a:solidFill>
                <a:srgbClr val="006600"/>
              </a:solidFill>
              <a:prstDash val="sysDot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164" name="Freeform 44"/>
          <p:cNvSpPr>
            <a:spLocks/>
          </p:cNvSpPr>
          <p:nvPr/>
        </p:nvSpPr>
        <p:spPr bwMode="auto">
          <a:xfrm>
            <a:off x="2163763" y="941388"/>
            <a:ext cx="5500687" cy="4560887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0" y="2873"/>
              </a:cxn>
              <a:cxn ang="0">
                <a:pos x="3465" y="2873"/>
              </a:cxn>
            </a:cxnLst>
            <a:rect l="0" t="0" r="r" b="b"/>
            <a:pathLst>
              <a:path w="3465" h="2873">
                <a:moveTo>
                  <a:pt x="0" y="0"/>
                </a:moveTo>
                <a:lnTo>
                  <a:pt x="0" y="2873"/>
                </a:lnTo>
                <a:lnTo>
                  <a:pt x="3465" y="2873"/>
                </a:lnTo>
              </a:path>
            </a:pathLst>
          </a:custGeom>
          <a:noFill/>
          <a:ln w="8255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Box 24"/>
          <p:cNvSpPr txBox="1"/>
          <p:nvPr/>
        </p:nvSpPr>
        <p:spPr>
          <a:xfrm>
            <a:off x="5943600" y="12954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CC`Ab</a:t>
            </a:r>
            <a:r>
              <a:rPr lang="en-US" dirty="0" smtClean="0"/>
              <a:t> = Cost Saving</a:t>
            </a:r>
          </a:p>
          <a:p>
            <a:r>
              <a:rPr lang="en-US" dirty="0" smtClean="0"/>
              <a:t>ABD = Consumer Surplus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1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1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1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5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43" grpId="0" animBg="1"/>
      <p:bldP spid="5144" grpId="0" animBg="1"/>
      <p:bldP spid="5148" grpId="0" build="p" autoUpdateAnimBg="0" advAuto="0"/>
      <p:bldP spid="5157" grpId="0" build="p" autoUpdateAnimBg="0" advAuto="0"/>
      <p:bldP spid="5158" grpId="0" build="p" autoUpdateAnimBg="0" advAuto="0"/>
      <p:bldP spid="5159" grpId="0" build="p" autoUpdateAnimBg="0" advAuto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Cost-Benefit Analysis of “</a:t>
            </a:r>
            <a:r>
              <a:rPr lang="en-US" dirty="0" smtClean="0"/>
              <a:t>Widening of an existing Highway”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pPr>
              <a:lnSpc>
                <a:spcPct val="150000"/>
              </a:lnSpc>
            </a:pPr>
            <a:r>
              <a:rPr lang="en-US" sz="2800" dirty="0" smtClean="0">
                <a:latin typeface="Arial" charset="0"/>
              </a:rPr>
              <a:t>Cost  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Labor and capital cost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Injuries etc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Losses from slowdown in traffic during construction 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Destruction of Wilderness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Pollution</a:t>
            </a:r>
          </a:p>
          <a:p>
            <a:pPr lvl="1"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Less and pollution, and congestion reduction elsewhere</a:t>
            </a:r>
            <a:endParaRPr lang="en-US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Arial" charset="0"/>
              </a:rPr>
              <a:t>How is Human Health Valued?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Problem for health programs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Benefits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Reduced mortality rate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Reduced level of injuries or illness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Avoiding accidental death – program offering road or work place safety</a:t>
            </a:r>
          </a:p>
          <a:p>
            <a:pPr lvl="1">
              <a:lnSpc>
                <a:spcPct val="150000"/>
              </a:lnSpc>
            </a:pPr>
            <a:r>
              <a:rPr lang="en-US" sz="2000" dirty="0" err="1" smtClean="0">
                <a:latin typeface="Arial" charset="0"/>
              </a:rPr>
              <a:t>E.g</a:t>
            </a:r>
            <a:r>
              <a:rPr lang="en-US" sz="2000" dirty="0" smtClean="0">
                <a:latin typeface="Arial" charset="0"/>
              </a:rPr>
              <a:t> redesigning a highway access point to reduce accidents</a:t>
            </a:r>
          </a:p>
          <a:p>
            <a:pPr lvl="2">
              <a:lnSpc>
                <a:spcPct val="150000"/>
              </a:lnSpc>
            </a:pPr>
            <a:r>
              <a:rPr lang="en-US" sz="1600" dirty="0" smtClean="0">
                <a:latin typeface="Arial" charset="0"/>
              </a:rPr>
              <a:t>Reduction in accidents due to improved access</a:t>
            </a:r>
          </a:p>
          <a:p>
            <a:pPr lvl="2">
              <a:lnSpc>
                <a:spcPct val="150000"/>
              </a:lnSpc>
              <a:buNone/>
            </a:pPr>
            <a:r>
              <a:rPr lang="en-US" sz="1600" dirty="0" smtClean="0">
                <a:latin typeface="Arial" charset="0"/>
              </a:rPr>
              <a:t>			</a:t>
            </a:r>
            <a:r>
              <a:rPr lang="en-US" sz="1600" dirty="0" err="1" smtClean="0">
                <a:latin typeface="Arial" charset="0"/>
              </a:rPr>
              <a:t>vs</a:t>
            </a:r>
            <a:endParaRPr lang="en-US" sz="1600" dirty="0" smtClean="0">
              <a:latin typeface="Arial" charset="0"/>
            </a:endParaRPr>
          </a:p>
          <a:p>
            <a:pPr lvl="2">
              <a:lnSpc>
                <a:spcPct val="150000"/>
              </a:lnSpc>
            </a:pPr>
            <a:r>
              <a:rPr lang="en-US" sz="1600" dirty="0" smtClean="0">
                <a:latin typeface="Arial" charset="0"/>
              </a:rPr>
              <a:t>Increased traffic flow due to improved access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But how to value life?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>
                <a:cs typeface="Arial" charset="0"/>
              </a:rPr>
              <a:t>How is Human Health Valued?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Discounted present value of future earnings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Old </a:t>
            </a:r>
            <a:r>
              <a:rPr lang="en-US" sz="2000" dirty="0" err="1" smtClean="0">
                <a:latin typeface="Arial" charset="0"/>
              </a:rPr>
              <a:t>vs</a:t>
            </a:r>
            <a:r>
              <a:rPr lang="en-US" sz="2000" dirty="0" smtClean="0">
                <a:latin typeface="Arial" charset="0"/>
              </a:rPr>
              <a:t> young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Rich </a:t>
            </a:r>
            <a:r>
              <a:rPr lang="en-US" sz="2000" dirty="0" err="1" smtClean="0">
                <a:latin typeface="Arial" charset="0"/>
              </a:rPr>
              <a:t>vs</a:t>
            </a:r>
            <a:r>
              <a:rPr lang="en-US" sz="2000" dirty="0" smtClean="0">
                <a:latin typeface="Arial" charset="0"/>
              </a:rPr>
              <a:t> poor</a:t>
            </a:r>
          </a:p>
          <a:p>
            <a:pPr>
              <a:lnSpc>
                <a:spcPct val="150000"/>
              </a:lnSpc>
            </a:pPr>
            <a:r>
              <a:rPr lang="en-US" sz="2400" dirty="0" smtClean="0">
                <a:latin typeface="Arial" charset="0"/>
              </a:rPr>
              <a:t>Treating as a public good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Free rider problem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Survey Questionnaire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Willingness to pay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Average Dollar Response as crude index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Sports Stadiums: Analysis of State and Local </a:t>
            </a:r>
            <a:r>
              <a:rPr lang="en-US" dirty="0" err="1" smtClean="0">
                <a:cs typeface="Arial" charset="0"/>
              </a:rPr>
              <a:t>Govt</a:t>
            </a:r>
            <a:r>
              <a:rPr lang="en-US" dirty="0" smtClean="0">
                <a:cs typeface="Arial" charset="0"/>
              </a:rPr>
              <a:t> Subsidies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Arial" charset="0"/>
              </a:rPr>
              <a:t>No national benefit because of attracting teams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>
                <a:latin typeface="Arial" charset="0"/>
              </a:rPr>
              <a:t>Only regional benefit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Arial" charset="0"/>
              </a:rPr>
              <a:t>Despite Burden on tax payers – might be willing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New entertainment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Pleasure of having a team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Issuance of tax-exempt bonds by local </a:t>
            </a:r>
            <a:r>
              <a:rPr lang="en-US" sz="2000" dirty="0" err="1" smtClean="0">
                <a:latin typeface="Arial" charset="0"/>
              </a:rPr>
              <a:t>govts</a:t>
            </a:r>
            <a:endParaRPr lang="en-US" sz="2000" dirty="0" smtClean="0">
              <a:latin typeface="Arial" charset="0"/>
            </a:endParaRP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Construction and job creation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Tourists will buy souvenirs and spend dollars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Enough Revenues will be generated so no more increase in tax may be required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57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cs typeface="Arial" charset="0"/>
              </a:rPr>
              <a:t>Sports Stadiums: Analysis of State and Local </a:t>
            </a:r>
            <a:r>
              <a:rPr lang="en-US" dirty="0" err="1" smtClean="0">
                <a:cs typeface="Arial" charset="0"/>
              </a:rPr>
              <a:t>Govt</a:t>
            </a:r>
            <a:r>
              <a:rPr lang="en-US" dirty="0" smtClean="0">
                <a:cs typeface="Arial" charset="0"/>
              </a:rPr>
              <a:t> Subsidies</a:t>
            </a:r>
            <a:endParaRPr lang="en-US" dirty="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2600" dirty="0" smtClean="0">
                <a:latin typeface="Arial" charset="0"/>
              </a:rPr>
              <a:t>No national benefit because of attracting team</a:t>
            </a:r>
          </a:p>
          <a:p>
            <a:pPr lvl="1">
              <a:lnSpc>
                <a:spcPct val="150000"/>
              </a:lnSpc>
            </a:pPr>
            <a:r>
              <a:rPr lang="en-US" sz="2200" dirty="0" smtClean="0">
                <a:latin typeface="Arial" charset="0"/>
              </a:rPr>
              <a:t>Only regional benefit</a:t>
            </a:r>
          </a:p>
          <a:p>
            <a:pPr>
              <a:lnSpc>
                <a:spcPct val="150000"/>
              </a:lnSpc>
            </a:pPr>
            <a:r>
              <a:rPr lang="en-US" sz="2600" dirty="0" smtClean="0">
                <a:latin typeface="Arial" charset="0"/>
              </a:rPr>
              <a:t>Burden on tax payers: 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No excessive local employment generation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External spectators are not in significant numbers</a:t>
            </a:r>
          </a:p>
          <a:p>
            <a:pPr lvl="1">
              <a:lnSpc>
                <a:spcPct val="150000"/>
              </a:lnSpc>
            </a:pPr>
            <a:r>
              <a:rPr lang="en-US" sz="2000" dirty="0" smtClean="0">
                <a:latin typeface="Arial" charset="0"/>
              </a:rPr>
              <a:t>Even teams don’t spend domestically</a:t>
            </a:r>
          </a:p>
          <a:p>
            <a:pPr lvl="1">
              <a:lnSpc>
                <a:spcPct val="150000"/>
              </a:lnSpc>
            </a:pPr>
            <a:endParaRPr lang="en-US" sz="2000" dirty="0" smtClean="0"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 autoUpdateAnimBg="0" advAuto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The Role of Cost-Benefit Analysis in Budgeting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 charset="0"/>
              </a:rPr>
              <a:t>Useful tool to policy makers attempting to quantify decision making.</a:t>
            </a:r>
          </a:p>
          <a:p>
            <a:r>
              <a:rPr lang="en-US" dirty="0">
                <a:latin typeface="Arial" charset="0"/>
              </a:rPr>
              <a:t>Some social benefits are difficult to quantify</a:t>
            </a:r>
            <a:r>
              <a:rPr lang="en-US" dirty="0" smtClean="0">
                <a:latin typeface="Arial" charset="0"/>
              </a:rPr>
              <a:t>.</a:t>
            </a:r>
          </a:p>
          <a:p>
            <a:pPr lvl="1"/>
            <a:r>
              <a:rPr lang="en-US" dirty="0" smtClean="0">
                <a:latin typeface="Arial" charset="0"/>
              </a:rPr>
              <a:t>Difference of opinion</a:t>
            </a:r>
            <a:endParaRPr lang="en-US" dirty="0">
              <a:latin typeface="Arial" charset="0"/>
            </a:endParaRPr>
          </a:p>
          <a:p>
            <a:r>
              <a:rPr lang="en-US" dirty="0">
                <a:latin typeface="Arial" charset="0"/>
              </a:rPr>
              <a:t>The distribution of benefits plays a role in the political output of which programs are funded.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build="p" autoUpdateAnimBg="0" advAuto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3424114</TotalTime>
  <Words>593</Words>
  <Application>Microsoft Office PowerPoint</Application>
  <PresentationFormat>On-screen Show (4:3)</PresentationFormat>
  <Paragraphs>212</Paragraphs>
  <Slides>15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Office Theme</vt:lpstr>
      <vt:lpstr>Public Finance  (MPA405)</vt:lpstr>
      <vt:lpstr>Lecture 14: Cost-Benefit Analysis and Government Investments</vt:lpstr>
      <vt:lpstr>Cost-Benefit Analysis of a Hypothetical Irrigation Project</vt:lpstr>
      <vt:lpstr>Cost-Benefit Analysis of a Hypothetical Irrigation Project</vt:lpstr>
      <vt:lpstr>Cost-Benefit Analysis of a Hypothetical Irrigation Project</vt:lpstr>
      <vt:lpstr>Cost-Benefit Analysis of a Hypothetical Irrigation Project</vt:lpstr>
      <vt:lpstr>Cost-Benefit Analysis of a Hypothetical Irrigation Project </vt:lpstr>
      <vt:lpstr>Cost-Benefit Analysis of “Widening of an existing Highway”</vt:lpstr>
      <vt:lpstr>The Benefits of Widening a Highway</vt:lpstr>
      <vt:lpstr>Cost-Benefit Analysis of “Widening of an existing Highway”</vt:lpstr>
      <vt:lpstr>How is Human Health Valued?</vt:lpstr>
      <vt:lpstr>How is Human Health Valued?</vt:lpstr>
      <vt:lpstr>Sports Stadiums: Analysis of State and Local Govt Subsidies</vt:lpstr>
      <vt:lpstr>Sports Stadiums: Analysis of State and Local Govt Subsidies</vt:lpstr>
      <vt:lpstr>The Role of Cost-Benefit Analysis in Budgeting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12: Cost-Benefit Analysis and Government Investments</dc:title>
  <dc:creator>Mughal</dc:creator>
  <cp:lastModifiedBy>NTS</cp:lastModifiedBy>
  <cp:revision>28</cp:revision>
  <dcterms:created xsi:type="dcterms:W3CDTF">2007-12-31T19:03:12Z</dcterms:created>
  <dcterms:modified xsi:type="dcterms:W3CDTF">2014-07-06T17:42:01Z</dcterms:modified>
</cp:coreProperties>
</file>