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0" r:id="rId3"/>
    <p:sldId id="287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Lecture 13: Cost-Benefit Analysis and Government Investments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Cost-Benefit Analysis</a:t>
            </a:r>
            <a:r>
              <a:rPr lang="en-US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Three main steps: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Enumerate </a:t>
            </a:r>
            <a:r>
              <a:rPr lang="en-US" sz="2000" dirty="0">
                <a:latin typeface="Arial" charset="0"/>
                <a:cs typeface="Arial" charset="0"/>
              </a:rPr>
              <a:t>all costs and benefits of a proposed project</a:t>
            </a:r>
            <a:endParaRPr lang="en-US" sz="2000" dirty="0">
              <a:cs typeface="Times New Roman" pitchFamily="18" charset="0"/>
            </a:endParaRPr>
          </a:p>
          <a:p>
            <a:pPr lvl="1"/>
            <a:endParaRPr lang="en-US" sz="2000" dirty="0" smtClean="0">
              <a:latin typeface="Arial" charset="0"/>
              <a:cs typeface="Arial" charset="0"/>
            </a:endParaRP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Evaluate </a:t>
            </a:r>
            <a:r>
              <a:rPr lang="en-US" sz="2000" dirty="0">
                <a:latin typeface="Arial" charset="0"/>
                <a:cs typeface="Arial" charset="0"/>
              </a:rPr>
              <a:t>all costs and benefits in dollar terms</a:t>
            </a:r>
            <a:endParaRPr lang="en-US" sz="2000" dirty="0">
              <a:cs typeface="Times New Roman" pitchFamily="18" charset="0"/>
            </a:endParaRPr>
          </a:p>
          <a:p>
            <a:pPr lvl="1"/>
            <a:endParaRPr lang="en-US" sz="2000" dirty="0" smtClean="0">
              <a:latin typeface="Arial" charset="0"/>
              <a:cs typeface="Arial" charset="0"/>
            </a:endParaRP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Discount </a:t>
            </a:r>
            <a:r>
              <a:rPr lang="en-US" sz="2000" dirty="0">
                <a:latin typeface="Arial" charset="0"/>
                <a:cs typeface="Arial" charset="0"/>
              </a:rPr>
              <a:t>future net </a:t>
            </a:r>
            <a:r>
              <a:rPr lang="en-US" sz="2000" dirty="0" smtClean="0">
                <a:latin typeface="Arial" charset="0"/>
                <a:cs typeface="Arial" charset="0"/>
              </a:rPr>
              <a:t>benefits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Discounting Payment Streams</a:t>
            </a:r>
          </a:p>
        </p:txBody>
      </p:sp>
      <p:pic>
        <p:nvPicPr>
          <p:cNvPr id="22538" name="Picture 10" descr="F:\Hyman PPT\equations\66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743200"/>
            <a:ext cx="3363913" cy="1065213"/>
          </a:xfrm>
          <a:prstGeom prst="rect">
            <a:avLst/>
          </a:prstGeom>
          <a:noFill/>
        </p:spPr>
      </p:pic>
      <p:pic>
        <p:nvPicPr>
          <p:cNvPr id="22539" name="Picture 11" descr="F:\Hyman PPT\equations\67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5350" y="4495800"/>
            <a:ext cx="4845050" cy="106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Illustrating the Effect of Interest Rate Changes on Present Value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</a:rPr>
              <a:t>Project 1 yields $90 in net benefits immediately.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</a:rPr>
              <a:t>Project 2 yields $100 two years from now.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</a:rPr>
              <a:t>Results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</a:rPr>
              <a:t>At 0% interest $100 two years from now is worth $100 so project 2 is better than project 1.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</a:rPr>
              <a:t>At 5% interest $100 two years from now is worth $90.7 so project 2 is better than project 1.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Arial" charset="0"/>
              </a:rPr>
              <a:t>At 10% interest $100 two years from now is worth $82.6 so project 1 is better than project 2.</a:t>
            </a: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Illustrating the Effect of Interest Rate Changes on Present Value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Lower discount rate tends to favor future returns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Higher discount rate favors current returns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Higher discount rate represents higher opportunity cost of Government Investment</a:t>
            </a:r>
            <a:endParaRPr lang="en-US" dirty="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Arial" charset="0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Choosing the Social Rate of Discount</a:t>
            </a:r>
            <a:r>
              <a:rPr lang="en-US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charset="0"/>
                <a:cs typeface="Arial" charset="0"/>
              </a:rPr>
              <a:t>Social Discount Rate represents the return  earned when resources are employed in alternate private use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No misallocation of resources</a:t>
            </a:r>
          </a:p>
          <a:p>
            <a:endParaRPr lang="en-US" sz="2800" dirty="0" smtClean="0">
              <a:latin typeface="Arial" charset="0"/>
              <a:cs typeface="Arial" charset="0"/>
            </a:endParaRPr>
          </a:p>
          <a:p>
            <a:r>
              <a:rPr lang="en-US" sz="2800" dirty="0" smtClean="0">
                <a:latin typeface="Arial" charset="0"/>
                <a:cs typeface="Arial" charset="0"/>
              </a:rPr>
              <a:t>If </a:t>
            </a:r>
            <a:r>
              <a:rPr lang="en-US" sz="2800" dirty="0">
                <a:latin typeface="Arial" charset="0"/>
                <a:cs typeface="Arial" charset="0"/>
              </a:rPr>
              <a:t>the private sector interest rate is </a:t>
            </a:r>
            <a:r>
              <a:rPr lang="en-US" sz="2800" i="1" dirty="0">
                <a:latin typeface="Arial" charset="0"/>
                <a:cs typeface="Arial" charset="0"/>
              </a:rPr>
              <a:t>r</a:t>
            </a:r>
            <a:r>
              <a:rPr lang="en-US" sz="2800" dirty="0">
                <a:latin typeface="Arial" charset="0"/>
                <a:cs typeface="Arial" charset="0"/>
              </a:rPr>
              <a:t> then the social rate of discount must be at least that because of the distortions in the market caused by government taxation. </a:t>
            </a:r>
            <a:endParaRPr lang="en-US" sz="2800" dirty="0">
              <a:cs typeface="Times New Roman" pitchFamily="18" charset="0"/>
            </a:endParaRPr>
          </a:p>
          <a:p>
            <a:endParaRPr lang="en-US" sz="2800" dirty="0">
              <a:cs typeface="Times New Roman" pitchFamily="18" charset="0"/>
            </a:endParaRPr>
          </a:p>
          <a:p>
            <a:r>
              <a:rPr lang="en-US" sz="2800" dirty="0">
                <a:latin typeface="Arial" charset="0"/>
                <a:cs typeface="Arial" charset="0"/>
              </a:rPr>
              <a:t>The rate must also account for the taxation on investment returns. </a:t>
            </a:r>
            <a:endParaRPr lang="en-US" sz="2800" dirty="0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sz="2400"/>
              <a:t>Figure 6.2 A Tax on Investment Income and the Social Opportunity Cost of Capital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 rot="-5400000">
            <a:off x="-1058069" y="2674144"/>
            <a:ext cx="2573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0067"/>
                </a:solidFill>
              </a:rPr>
              <a:t>Return (Percent)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514600" y="6096000"/>
            <a:ext cx="5330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0067"/>
                </a:solidFill>
              </a:rPr>
              <a:t>Funds Invested and Saved per Year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096000" y="2971800"/>
            <a:ext cx="2563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/>
              <a:t>D</a:t>
            </a:r>
            <a:r>
              <a:rPr lang="en-US" sz="2400"/>
              <a:t> = Gross Return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5208588" y="4800600"/>
            <a:ext cx="393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/>
              <a:t>D’</a:t>
            </a:r>
            <a:r>
              <a:rPr lang="en-US" sz="2400"/>
              <a:t> = Net Return After Taxes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741988" y="914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/>
              <a:t>S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4637088" y="18478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/>
              <a:t>E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760788" y="4191000"/>
            <a:ext cx="455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/>
              <a:t>E’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627188" y="2413000"/>
            <a:ext cx="3200400" cy="3530600"/>
            <a:chOff x="1025" y="1520"/>
            <a:chExt cx="2016" cy="2224"/>
          </a:xfrm>
        </p:grpSpPr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 flipH="1">
              <a:off x="1025" y="1520"/>
              <a:ext cx="2016" cy="0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Line 15"/>
            <p:cNvSpPr>
              <a:spLocks noChangeShapeType="1"/>
            </p:cNvSpPr>
            <p:nvPr/>
          </p:nvSpPr>
          <p:spPr bwMode="auto">
            <a:xfrm>
              <a:off x="3041" y="1536"/>
              <a:ext cx="0" cy="2208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90" name="Line 18"/>
          <p:cNvSpPr>
            <a:spLocks noChangeShapeType="1"/>
          </p:cNvSpPr>
          <p:nvPr/>
        </p:nvSpPr>
        <p:spPr bwMode="auto">
          <a:xfrm flipH="1">
            <a:off x="1627188" y="4495800"/>
            <a:ext cx="1981200" cy="0"/>
          </a:xfrm>
          <a:prstGeom prst="line">
            <a:avLst/>
          </a:prstGeom>
          <a:noFill/>
          <a:ln w="76200" cap="rnd">
            <a:solidFill>
              <a:srgbClr val="0066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627188" y="1524000"/>
            <a:ext cx="2057400" cy="4419600"/>
            <a:chOff x="1025" y="960"/>
            <a:chExt cx="1296" cy="2784"/>
          </a:xfrm>
        </p:grpSpPr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 flipV="1">
              <a:off x="2321" y="960"/>
              <a:ext cx="0" cy="2784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 flipH="1">
              <a:off x="1025" y="960"/>
              <a:ext cx="1248" cy="0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0" y="4267200"/>
            <a:ext cx="1547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660067"/>
                </a:solidFill>
              </a:rPr>
              <a:t>I </a:t>
            </a:r>
            <a:r>
              <a:rPr lang="en-US" sz="2400">
                <a:solidFill>
                  <a:srgbClr val="660067"/>
                </a:solidFill>
              </a:rPr>
              <a:t>= 10 = </a:t>
            </a:r>
            <a:r>
              <a:rPr lang="en-US" sz="2400" i="1">
                <a:solidFill>
                  <a:srgbClr val="660067"/>
                </a:solidFill>
              </a:rPr>
              <a:t>r</a:t>
            </a:r>
            <a:r>
              <a:rPr lang="en-US" sz="2400" i="1" baseline="-25000">
                <a:solidFill>
                  <a:srgbClr val="660067"/>
                </a:solidFill>
              </a:rPr>
              <a:t>N</a:t>
            </a:r>
            <a:endParaRPr lang="en-US" sz="2400" i="1">
              <a:solidFill>
                <a:srgbClr val="660067"/>
              </a:solidFill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987425" y="22098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0067"/>
                </a:solidFill>
              </a:rPr>
              <a:t>16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381000" y="1301750"/>
            <a:ext cx="113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0067"/>
                </a:solidFill>
              </a:rPr>
              <a:t>20 =</a:t>
            </a:r>
            <a:r>
              <a:rPr lang="en-US" sz="2400" i="1">
                <a:solidFill>
                  <a:srgbClr val="660067"/>
                </a:solidFill>
              </a:rPr>
              <a:t> r</a:t>
            </a:r>
            <a:r>
              <a:rPr lang="en-US" sz="2400" i="1" baseline="-25000">
                <a:solidFill>
                  <a:srgbClr val="660067"/>
                </a:solidFill>
              </a:rPr>
              <a:t>G</a:t>
            </a:r>
            <a:endParaRPr lang="en-US" sz="2400" i="1">
              <a:solidFill>
                <a:srgbClr val="660067"/>
              </a:solidFill>
            </a:endParaRPr>
          </a:p>
        </p:txBody>
      </p:sp>
      <p:sp>
        <p:nvSpPr>
          <p:cNvPr id="3076" name="Freeform 4"/>
          <p:cNvSpPr>
            <a:spLocks/>
          </p:cNvSpPr>
          <p:nvPr/>
        </p:nvSpPr>
        <p:spPr bwMode="auto">
          <a:xfrm>
            <a:off x="1627188" y="1143000"/>
            <a:ext cx="7239000" cy="4800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32"/>
              </a:cxn>
              <a:cxn ang="0">
                <a:pos x="4560" y="2832"/>
              </a:cxn>
            </a:cxnLst>
            <a:rect l="0" t="0" r="r" b="b"/>
            <a:pathLst>
              <a:path w="4560" h="2832">
                <a:moveTo>
                  <a:pt x="0" y="0"/>
                </a:moveTo>
                <a:lnTo>
                  <a:pt x="0" y="2832"/>
                </a:lnTo>
                <a:lnTo>
                  <a:pt x="4560" y="2832"/>
                </a:lnTo>
              </a:path>
            </a:pathLst>
          </a:custGeom>
          <a:noFill/>
          <a:ln w="76200" cmpd="sng">
            <a:solidFill>
              <a:srgbClr val="66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855788" y="1066800"/>
            <a:ext cx="5486400" cy="4495800"/>
            <a:chOff x="1169" y="672"/>
            <a:chExt cx="3456" cy="2832"/>
          </a:xfrm>
        </p:grpSpPr>
        <p:sp>
          <p:nvSpPr>
            <p:cNvPr id="3081" name="Line 9"/>
            <p:cNvSpPr>
              <a:spLocks noChangeShapeType="1"/>
            </p:cNvSpPr>
            <p:nvPr/>
          </p:nvSpPr>
          <p:spPr bwMode="auto">
            <a:xfrm flipH="1" flipV="1">
              <a:off x="1169" y="2352"/>
              <a:ext cx="2640" cy="1152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 flipV="1">
              <a:off x="1985" y="672"/>
              <a:ext cx="1584" cy="2688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0" name="Line 8"/>
            <p:cNvSpPr>
              <a:spLocks noChangeShapeType="1"/>
            </p:cNvSpPr>
            <p:nvPr/>
          </p:nvSpPr>
          <p:spPr bwMode="auto">
            <a:xfrm rot="137517">
              <a:off x="1985" y="720"/>
              <a:ext cx="2640" cy="196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build="p" autoUpdateAnimBg="0" advAuto="0"/>
      <p:bldP spid="3083" grpId="0" autoUpdateAnimBg="0"/>
      <p:bldP spid="3084" grpId="0" build="p" autoUpdateAnimBg="0" advAuto="0"/>
      <p:bldP spid="3085" grpId="0" build="p" autoUpdateAnimBg="0" advAuto="1000"/>
      <p:bldP spid="3086" grpId="0" build="p" autoUpdateAnimBg="0" advAuto="0"/>
      <p:bldP spid="30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Choosing the Social Rate of Discount</a:t>
            </a:r>
            <a:r>
              <a:rPr lang="en-US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charset="0"/>
                <a:cs typeface="Arial" charset="0"/>
              </a:rPr>
              <a:t>If the Government Project displaces investment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20%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If the government project displaces consumption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10%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Techniques is to ascertain the kind of private activities being displaced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Use average of all the rates</a:t>
            </a:r>
            <a:endParaRPr lang="en-US" dirty="0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57200"/>
            <a:ext cx="78486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Weighting Net Benefits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00600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charset="0"/>
              </a:rPr>
              <a:t>It also matters who gets the benefits and who pays the costs. </a:t>
            </a:r>
            <a:endParaRPr lang="en-US" sz="2800" dirty="0" smtClean="0">
              <a:cs typeface="Arial" charset="0"/>
            </a:endParaRPr>
          </a:p>
          <a:p>
            <a:r>
              <a:rPr lang="en-US" sz="2800" dirty="0" smtClean="0">
                <a:cs typeface="Arial" charset="0"/>
              </a:rPr>
              <a:t>Benefits </a:t>
            </a:r>
            <a:r>
              <a:rPr lang="en-US" sz="2800" dirty="0">
                <a:cs typeface="Arial" charset="0"/>
              </a:rPr>
              <a:t>accruing to </a:t>
            </a:r>
            <a:r>
              <a:rPr lang="en-US" sz="2800" dirty="0" smtClean="0">
                <a:cs typeface="Arial" charset="0"/>
              </a:rPr>
              <a:t>and cost borne by various classes of income</a:t>
            </a:r>
          </a:p>
          <a:p>
            <a:pPr lvl="1"/>
            <a:r>
              <a:rPr lang="en-US" sz="2400" dirty="0" smtClean="0">
                <a:cs typeface="Arial" charset="0"/>
              </a:rPr>
              <a:t>Or geographical location</a:t>
            </a:r>
          </a:p>
          <a:p>
            <a:endParaRPr lang="en-US" dirty="0" smtClean="0">
              <a:cs typeface="Arial" charset="0"/>
            </a:endParaRPr>
          </a:p>
          <a:p>
            <a:r>
              <a:rPr lang="en-US" dirty="0" smtClean="0">
                <a:cs typeface="Arial" charset="0"/>
              </a:rPr>
              <a:t>Formal weighing might confuse efficiency with distribution</a:t>
            </a:r>
          </a:p>
          <a:p>
            <a:endParaRPr lang="en-US" sz="28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Treatment of Inflation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r>
              <a:rPr lang="en-US" sz="4400">
                <a:latin typeface="Arial" charset="0"/>
                <a:cs typeface="Arial" charset="0"/>
              </a:rPr>
              <a:t>If all dollar figures are nominal then interest rates must be nominal and account for inflation. Alternatively, all accounting can be done with real dollars and real interest rates.</a:t>
            </a:r>
            <a:r>
              <a:rPr lang="en-US" sz="4400"/>
              <a:t> </a:t>
            </a:r>
          </a:p>
          <a:p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Ranking Projects</a:t>
            </a:r>
            <a:r>
              <a:rPr lang="en-US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828800"/>
          </a:xfrm>
          <a:noFill/>
        </p:spPr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Net Benefit Criterion: Rank according to the highest net benefits</a:t>
            </a:r>
          </a:p>
          <a:p>
            <a:pPr>
              <a:buFont typeface="Wingdings" pitchFamily="2" charset="2"/>
              <a:buNone/>
            </a:pPr>
            <a:endParaRPr lang="en-US"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None/>
            </a:pPr>
            <a:endParaRPr lang="en-US">
              <a:latin typeface="Arial" charset="0"/>
              <a:cs typeface="Arial" charset="0"/>
            </a:endParaRPr>
          </a:p>
        </p:txBody>
      </p:sp>
      <p:pic>
        <p:nvPicPr>
          <p:cNvPr id="15367" name="Picture 7" descr="F:\Hyman PPT\equations\060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1200" y="3048000"/>
            <a:ext cx="2640013" cy="646113"/>
          </a:xfrm>
          <a:prstGeom prst="rect">
            <a:avLst/>
          </a:prstGeom>
          <a:noFill/>
        </p:spPr>
      </p:pic>
      <p:pic>
        <p:nvPicPr>
          <p:cNvPr id="15368" name="Picture 8" descr="F:\Hyman PPT\equations\0609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876800"/>
            <a:ext cx="1819275" cy="1298575"/>
          </a:xfrm>
          <a:prstGeom prst="rect">
            <a:avLst/>
          </a:prstGeom>
          <a:noFill/>
        </p:spPr>
      </p:pic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838200" y="38100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0066"/>
              </a:buClr>
              <a:buFont typeface="Wingdings" pitchFamily="2" charset="2"/>
              <a:buChar char="§"/>
            </a:pPr>
            <a:r>
              <a:rPr lang="en-US" sz="3200">
                <a:cs typeface="Arial" charset="0"/>
              </a:rPr>
              <a:t>Benefit-Cost Ratio Criterion: Rank according to the highest ratio</a:t>
            </a:r>
          </a:p>
          <a:p>
            <a:pPr marL="342900" indent="-342900">
              <a:spcBef>
                <a:spcPct val="20000"/>
              </a:spcBef>
              <a:buClr>
                <a:srgbClr val="660066"/>
              </a:buClr>
              <a:buFont typeface="Wingdings" pitchFamily="2" charset="2"/>
              <a:buNone/>
            </a:pPr>
            <a:endParaRPr lang="en-US" sz="3200">
              <a:cs typeface="Arial" charset="0"/>
            </a:endParaRPr>
          </a:p>
          <a:p>
            <a:pPr marL="342900" indent="-342900">
              <a:spcBef>
                <a:spcPct val="20000"/>
              </a:spcBef>
              <a:buClr>
                <a:srgbClr val="660066"/>
              </a:buClr>
              <a:buFont typeface="Wingdings" pitchFamily="2" charset="2"/>
              <a:buNone/>
            </a:pPr>
            <a:endParaRPr lang="en-US" sz="32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5" autoUpdateAnimBg="0" advAuto="1000"/>
      <p:bldP spid="15369" grpId="0" build="p" bldLvl="5" autoUpdateAnimBg="0" advAuto="1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/>
              <a:t>Figure 6.3 Cost-Benefit Analysis and Efficiency</a:t>
            </a:r>
          </a:p>
        </p:txBody>
      </p:sp>
      <p:sp>
        <p:nvSpPr>
          <p:cNvPr id="4138" name="Freeform 42"/>
          <p:cNvSpPr>
            <a:spLocks/>
          </p:cNvSpPr>
          <p:nvPr/>
        </p:nvSpPr>
        <p:spPr bwMode="auto">
          <a:xfrm>
            <a:off x="3690938" y="2433638"/>
            <a:ext cx="276225" cy="2005012"/>
          </a:xfrm>
          <a:custGeom>
            <a:avLst/>
            <a:gdLst/>
            <a:ahLst/>
            <a:cxnLst>
              <a:cxn ang="0">
                <a:pos x="0" y="1263"/>
              </a:cxn>
              <a:cxn ang="0">
                <a:pos x="0" y="1263"/>
              </a:cxn>
              <a:cxn ang="0">
                <a:pos x="0" y="0"/>
              </a:cxn>
              <a:cxn ang="0">
                <a:pos x="26" y="44"/>
              </a:cxn>
              <a:cxn ang="0">
                <a:pos x="44" y="79"/>
              </a:cxn>
              <a:cxn ang="0">
                <a:pos x="61" y="122"/>
              </a:cxn>
              <a:cxn ang="0">
                <a:pos x="87" y="157"/>
              </a:cxn>
              <a:cxn ang="0">
                <a:pos x="105" y="192"/>
              </a:cxn>
              <a:cxn ang="0">
                <a:pos x="131" y="235"/>
              </a:cxn>
              <a:cxn ang="0">
                <a:pos x="157" y="270"/>
              </a:cxn>
              <a:cxn ang="0">
                <a:pos x="174" y="305"/>
              </a:cxn>
              <a:cxn ang="0">
                <a:pos x="174" y="1167"/>
              </a:cxn>
              <a:cxn ang="0">
                <a:pos x="131" y="1193"/>
              </a:cxn>
              <a:cxn ang="0">
                <a:pos x="87" y="1219"/>
              </a:cxn>
              <a:cxn ang="0">
                <a:pos x="44" y="1236"/>
              </a:cxn>
              <a:cxn ang="0">
                <a:pos x="0" y="1263"/>
              </a:cxn>
            </a:cxnLst>
            <a:rect l="0" t="0" r="r" b="b"/>
            <a:pathLst>
              <a:path w="174" h="1263">
                <a:moveTo>
                  <a:pt x="0" y="1263"/>
                </a:moveTo>
                <a:lnTo>
                  <a:pt x="0" y="1263"/>
                </a:lnTo>
                <a:lnTo>
                  <a:pt x="0" y="0"/>
                </a:lnTo>
                <a:lnTo>
                  <a:pt x="26" y="44"/>
                </a:lnTo>
                <a:lnTo>
                  <a:pt x="44" y="79"/>
                </a:lnTo>
                <a:lnTo>
                  <a:pt x="61" y="122"/>
                </a:lnTo>
                <a:lnTo>
                  <a:pt x="87" y="157"/>
                </a:lnTo>
                <a:lnTo>
                  <a:pt x="105" y="192"/>
                </a:lnTo>
                <a:lnTo>
                  <a:pt x="131" y="235"/>
                </a:lnTo>
                <a:lnTo>
                  <a:pt x="157" y="270"/>
                </a:lnTo>
                <a:lnTo>
                  <a:pt x="174" y="305"/>
                </a:lnTo>
                <a:lnTo>
                  <a:pt x="174" y="1167"/>
                </a:lnTo>
                <a:lnTo>
                  <a:pt x="131" y="1193"/>
                </a:lnTo>
                <a:lnTo>
                  <a:pt x="87" y="1219"/>
                </a:lnTo>
                <a:lnTo>
                  <a:pt x="44" y="1236"/>
                </a:lnTo>
                <a:lnTo>
                  <a:pt x="0" y="1263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9" name="Freeform 43"/>
          <p:cNvSpPr>
            <a:spLocks/>
          </p:cNvSpPr>
          <p:nvPr/>
        </p:nvSpPr>
        <p:spPr bwMode="auto">
          <a:xfrm>
            <a:off x="5197475" y="2627313"/>
            <a:ext cx="276225" cy="1865312"/>
          </a:xfrm>
          <a:custGeom>
            <a:avLst/>
            <a:gdLst/>
            <a:ahLst/>
            <a:cxnLst>
              <a:cxn ang="0">
                <a:pos x="0" y="1054"/>
              </a:cxn>
              <a:cxn ang="0">
                <a:pos x="0" y="1054"/>
              </a:cxn>
              <a:cxn ang="0">
                <a:pos x="18" y="1071"/>
              </a:cxn>
              <a:cxn ang="0">
                <a:pos x="44" y="1088"/>
              </a:cxn>
              <a:cxn ang="0">
                <a:pos x="87" y="1114"/>
              </a:cxn>
              <a:cxn ang="0">
                <a:pos x="131" y="1149"/>
              </a:cxn>
              <a:cxn ang="0">
                <a:pos x="174" y="1175"/>
              </a:cxn>
              <a:cxn ang="0">
                <a:pos x="174" y="0"/>
              </a:cxn>
              <a:cxn ang="0">
                <a:pos x="157" y="35"/>
              </a:cxn>
              <a:cxn ang="0">
                <a:pos x="140" y="70"/>
              </a:cxn>
              <a:cxn ang="0">
                <a:pos x="122" y="105"/>
              </a:cxn>
              <a:cxn ang="0">
                <a:pos x="96" y="148"/>
              </a:cxn>
              <a:cxn ang="0">
                <a:pos x="79" y="183"/>
              </a:cxn>
              <a:cxn ang="0">
                <a:pos x="52" y="218"/>
              </a:cxn>
              <a:cxn ang="0">
                <a:pos x="26" y="261"/>
              </a:cxn>
              <a:cxn ang="0">
                <a:pos x="0" y="296"/>
              </a:cxn>
              <a:cxn ang="0">
                <a:pos x="0" y="1054"/>
              </a:cxn>
            </a:cxnLst>
            <a:rect l="0" t="0" r="r" b="b"/>
            <a:pathLst>
              <a:path w="174" h="1175">
                <a:moveTo>
                  <a:pt x="0" y="1054"/>
                </a:moveTo>
                <a:lnTo>
                  <a:pt x="0" y="1054"/>
                </a:lnTo>
                <a:lnTo>
                  <a:pt x="18" y="1071"/>
                </a:lnTo>
                <a:lnTo>
                  <a:pt x="44" y="1088"/>
                </a:lnTo>
                <a:lnTo>
                  <a:pt x="87" y="1114"/>
                </a:lnTo>
                <a:lnTo>
                  <a:pt x="131" y="1149"/>
                </a:lnTo>
                <a:lnTo>
                  <a:pt x="174" y="1175"/>
                </a:lnTo>
                <a:lnTo>
                  <a:pt x="174" y="0"/>
                </a:lnTo>
                <a:lnTo>
                  <a:pt x="157" y="35"/>
                </a:lnTo>
                <a:lnTo>
                  <a:pt x="140" y="70"/>
                </a:lnTo>
                <a:lnTo>
                  <a:pt x="122" y="105"/>
                </a:lnTo>
                <a:lnTo>
                  <a:pt x="96" y="148"/>
                </a:lnTo>
                <a:lnTo>
                  <a:pt x="79" y="183"/>
                </a:lnTo>
                <a:lnTo>
                  <a:pt x="52" y="218"/>
                </a:lnTo>
                <a:lnTo>
                  <a:pt x="26" y="261"/>
                </a:lnTo>
                <a:lnTo>
                  <a:pt x="0" y="296"/>
                </a:lnTo>
                <a:lnTo>
                  <a:pt x="0" y="1054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3" name="Rectangle 47"/>
          <p:cNvSpPr>
            <a:spLocks noChangeArrowheads="1"/>
          </p:cNvSpPr>
          <p:nvPr/>
        </p:nvSpPr>
        <p:spPr bwMode="auto">
          <a:xfrm rot="16200000">
            <a:off x="-754856" y="2826544"/>
            <a:ext cx="56261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Marginal Social Cost and Benefit </a:t>
            </a:r>
            <a:endParaRPr lang="en-US"/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2959100" y="6207125"/>
            <a:ext cx="45339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Miles of Highway per Year </a:t>
            </a:r>
            <a:endParaRPr lang="en-US"/>
          </a:p>
        </p:txBody>
      </p:sp>
      <p:sp>
        <p:nvSpPr>
          <p:cNvPr id="4150" name="Rectangle 54"/>
          <p:cNvSpPr>
            <a:spLocks noChangeArrowheads="1"/>
          </p:cNvSpPr>
          <p:nvPr/>
        </p:nvSpPr>
        <p:spPr bwMode="auto">
          <a:xfrm>
            <a:off x="2501900" y="5764213"/>
            <a:ext cx="44291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0 </a:t>
            </a:r>
            <a:endParaRPr lang="en-US"/>
          </a:p>
        </p:txBody>
      </p:sp>
      <p:sp>
        <p:nvSpPr>
          <p:cNvPr id="4151" name="Rectangle 55"/>
          <p:cNvSpPr>
            <a:spLocks noChangeArrowheads="1"/>
          </p:cNvSpPr>
          <p:nvPr/>
        </p:nvSpPr>
        <p:spPr bwMode="auto">
          <a:xfrm>
            <a:off x="3594100" y="5749925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Q</a:t>
            </a:r>
            <a:r>
              <a:rPr lang="en-US" sz="2600" baseline="-25000">
                <a:solidFill>
                  <a:srgbClr val="000000"/>
                </a:solidFill>
              </a:rPr>
              <a:t>1</a:t>
            </a:r>
            <a:r>
              <a:rPr lang="en-US" sz="2600" i="1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153" name="Rectangle 57"/>
          <p:cNvSpPr>
            <a:spLocks noChangeArrowheads="1"/>
          </p:cNvSpPr>
          <p:nvPr/>
        </p:nvSpPr>
        <p:spPr bwMode="auto">
          <a:xfrm>
            <a:off x="4451350" y="5749925"/>
            <a:ext cx="6492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Q* </a:t>
            </a:r>
            <a:endParaRPr lang="en-US"/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6040438" y="3344863"/>
            <a:ext cx="1409700" cy="411162"/>
            <a:chOff x="3805" y="2107"/>
            <a:chExt cx="888" cy="259"/>
          </a:xfrm>
        </p:grpSpPr>
        <p:sp>
          <p:nvSpPr>
            <p:cNvPr id="4155" name="Rectangle 59"/>
            <p:cNvSpPr>
              <a:spLocks noChangeArrowheads="1"/>
            </p:cNvSpPr>
            <p:nvPr/>
          </p:nvSpPr>
          <p:spPr bwMode="auto">
            <a:xfrm>
              <a:off x="3805" y="2116"/>
              <a:ext cx="6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from </a:t>
              </a:r>
              <a:r>
                <a:rPr lang="en-US" sz="26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 sz="26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4156" name="Rectangle 60"/>
            <p:cNvSpPr>
              <a:spLocks noChangeArrowheads="1"/>
            </p:cNvSpPr>
            <p:nvPr/>
          </p:nvSpPr>
          <p:spPr bwMode="auto">
            <a:xfrm>
              <a:off x="4397" y="2107"/>
              <a:ext cx="2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</a:rPr>
                <a:t>Q</a:t>
              </a:r>
              <a:r>
                <a:rPr lang="en-US" sz="2600" baseline="-25000">
                  <a:solidFill>
                    <a:srgbClr val="000000"/>
                  </a:solidFill>
                </a:rPr>
                <a:t>2</a:t>
              </a:r>
              <a:r>
                <a:rPr lang="en-US" sz="26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</p:grpSp>
      <p:sp>
        <p:nvSpPr>
          <p:cNvPr id="4161" name="Rectangle 65"/>
          <p:cNvSpPr>
            <a:spLocks noChangeArrowheads="1"/>
          </p:cNvSpPr>
          <p:nvPr/>
        </p:nvSpPr>
        <p:spPr bwMode="auto">
          <a:xfrm>
            <a:off x="5557838" y="2516188"/>
            <a:ext cx="511175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G </a:t>
            </a:r>
            <a:endParaRPr lang="en-US"/>
          </a:p>
        </p:txBody>
      </p:sp>
      <p:sp>
        <p:nvSpPr>
          <p:cNvPr id="4162" name="Rectangle 66"/>
          <p:cNvSpPr>
            <a:spLocks noChangeArrowheads="1"/>
          </p:cNvSpPr>
          <p:nvPr/>
        </p:nvSpPr>
        <p:spPr bwMode="auto">
          <a:xfrm>
            <a:off x="5018088" y="2695575"/>
            <a:ext cx="4556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F </a:t>
            </a:r>
            <a:endParaRPr lang="en-US"/>
          </a:p>
        </p:txBody>
      </p:sp>
      <p:sp>
        <p:nvSpPr>
          <p:cNvPr id="4163" name="Rectangle 67"/>
          <p:cNvSpPr>
            <a:spLocks noChangeArrowheads="1"/>
          </p:cNvSpPr>
          <p:nvPr/>
        </p:nvSpPr>
        <p:spPr bwMode="auto">
          <a:xfrm>
            <a:off x="4521200" y="3235325"/>
            <a:ext cx="4841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E </a:t>
            </a:r>
            <a:endParaRPr lang="en-US"/>
          </a:p>
        </p:txBody>
      </p:sp>
      <p:sp>
        <p:nvSpPr>
          <p:cNvPr id="4164" name="Rectangle 68"/>
          <p:cNvSpPr>
            <a:spLocks noChangeArrowheads="1"/>
          </p:cNvSpPr>
          <p:nvPr/>
        </p:nvSpPr>
        <p:spPr bwMode="auto">
          <a:xfrm>
            <a:off x="4092575" y="2571750"/>
            <a:ext cx="4841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B </a:t>
            </a:r>
            <a:endParaRPr lang="en-US"/>
          </a:p>
        </p:txBody>
      </p:sp>
      <p:sp>
        <p:nvSpPr>
          <p:cNvPr id="4165" name="Rectangle 69"/>
          <p:cNvSpPr>
            <a:spLocks noChangeArrowheads="1"/>
          </p:cNvSpPr>
          <p:nvPr/>
        </p:nvSpPr>
        <p:spPr bwMode="auto">
          <a:xfrm>
            <a:off x="3802063" y="2073275"/>
            <a:ext cx="4841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A </a:t>
            </a:r>
            <a:endParaRPr lang="en-US"/>
          </a:p>
        </p:txBody>
      </p:sp>
      <p:sp>
        <p:nvSpPr>
          <p:cNvPr id="4166" name="Rectangle 70"/>
          <p:cNvSpPr>
            <a:spLocks noChangeArrowheads="1"/>
          </p:cNvSpPr>
          <p:nvPr/>
        </p:nvSpPr>
        <p:spPr bwMode="auto">
          <a:xfrm>
            <a:off x="3346450" y="4133850"/>
            <a:ext cx="4968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C </a:t>
            </a:r>
            <a:endParaRPr lang="en-US"/>
          </a:p>
        </p:txBody>
      </p:sp>
      <p:sp>
        <p:nvSpPr>
          <p:cNvPr id="4167" name="Rectangle 71"/>
          <p:cNvSpPr>
            <a:spLocks noChangeArrowheads="1"/>
          </p:cNvSpPr>
          <p:nvPr/>
        </p:nvSpPr>
        <p:spPr bwMode="auto">
          <a:xfrm>
            <a:off x="4078288" y="4257675"/>
            <a:ext cx="4968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D </a:t>
            </a:r>
            <a:endParaRPr lang="en-US"/>
          </a:p>
        </p:txBody>
      </p:sp>
      <p:sp>
        <p:nvSpPr>
          <p:cNvPr id="4168" name="Rectangle 72"/>
          <p:cNvSpPr>
            <a:spLocks noChangeArrowheads="1"/>
          </p:cNvSpPr>
          <p:nvPr/>
        </p:nvSpPr>
        <p:spPr bwMode="auto">
          <a:xfrm>
            <a:off x="4852988" y="4271963"/>
            <a:ext cx="4968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H </a:t>
            </a:r>
            <a:endParaRPr lang="en-US"/>
          </a:p>
        </p:txBody>
      </p:sp>
      <p:sp>
        <p:nvSpPr>
          <p:cNvPr id="4169" name="Rectangle 73"/>
          <p:cNvSpPr>
            <a:spLocks noChangeArrowheads="1"/>
          </p:cNvSpPr>
          <p:nvPr/>
        </p:nvSpPr>
        <p:spPr bwMode="auto">
          <a:xfrm>
            <a:off x="5626100" y="4202113"/>
            <a:ext cx="428625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J </a:t>
            </a:r>
            <a:endParaRPr lang="en-US"/>
          </a:p>
        </p:txBody>
      </p:sp>
      <p:sp>
        <p:nvSpPr>
          <p:cNvPr id="4174" name="Rectangle 78"/>
          <p:cNvSpPr>
            <a:spLocks noChangeArrowheads="1"/>
          </p:cNvSpPr>
          <p:nvPr/>
        </p:nvSpPr>
        <p:spPr bwMode="auto">
          <a:xfrm>
            <a:off x="5834063" y="5045075"/>
            <a:ext cx="346075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  </a:t>
            </a:r>
            <a:endParaRPr lang="en-US"/>
          </a:p>
        </p:txBody>
      </p:sp>
      <p:grpSp>
        <p:nvGrpSpPr>
          <p:cNvPr id="3" name="Group 88"/>
          <p:cNvGrpSpPr>
            <a:grpSpLocks/>
          </p:cNvGrpSpPr>
          <p:nvPr/>
        </p:nvGrpSpPr>
        <p:grpSpPr bwMode="auto">
          <a:xfrm>
            <a:off x="3719513" y="2462213"/>
            <a:ext cx="1770062" cy="3095625"/>
            <a:chOff x="2343" y="1551"/>
            <a:chExt cx="1115" cy="1950"/>
          </a:xfrm>
        </p:grpSpPr>
        <p:sp>
          <p:nvSpPr>
            <p:cNvPr id="4179" name="Line 83"/>
            <p:cNvSpPr>
              <a:spLocks noChangeShapeType="1"/>
            </p:cNvSpPr>
            <p:nvPr/>
          </p:nvSpPr>
          <p:spPr bwMode="auto">
            <a:xfrm>
              <a:off x="2917" y="2386"/>
              <a:ext cx="1" cy="1115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0" name="Line 84"/>
            <p:cNvSpPr>
              <a:spLocks noChangeShapeType="1"/>
            </p:cNvSpPr>
            <p:nvPr/>
          </p:nvSpPr>
          <p:spPr bwMode="auto">
            <a:xfrm>
              <a:off x="2343" y="1551"/>
              <a:ext cx="1" cy="1950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1" name="Line 85"/>
            <p:cNvSpPr>
              <a:spLocks noChangeShapeType="1"/>
            </p:cNvSpPr>
            <p:nvPr/>
          </p:nvSpPr>
          <p:spPr bwMode="auto">
            <a:xfrm>
              <a:off x="2517" y="1855"/>
              <a:ext cx="1" cy="1646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2" name="Line 86"/>
            <p:cNvSpPr>
              <a:spLocks noChangeShapeType="1"/>
            </p:cNvSpPr>
            <p:nvPr/>
          </p:nvSpPr>
          <p:spPr bwMode="auto">
            <a:xfrm>
              <a:off x="3283" y="1960"/>
              <a:ext cx="1" cy="154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3" name="Line 87"/>
            <p:cNvSpPr>
              <a:spLocks noChangeShapeType="1"/>
            </p:cNvSpPr>
            <p:nvPr/>
          </p:nvSpPr>
          <p:spPr bwMode="auto">
            <a:xfrm>
              <a:off x="3457" y="1672"/>
              <a:ext cx="1" cy="1829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06"/>
          <p:cNvGrpSpPr>
            <a:grpSpLocks/>
          </p:cNvGrpSpPr>
          <p:nvPr/>
        </p:nvGrpSpPr>
        <p:grpSpPr bwMode="auto">
          <a:xfrm>
            <a:off x="2800350" y="4946650"/>
            <a:ext cx="1009650" cy="396875"/>
            <a:chOff x="1764" y="3116"/>
            <a:chExt cx="636" cy="250"/>
          </a:xfrm>
        </p:grpSpPr>
        <p:sp>
          <p:nvSpPr>
            <p:cNvPr id="4171" name="Rectangle 75"/>
            <p:cNvSpPr>
              <a:spLocks noChangeArrowheads="1"/>
            </p:cNvSpPr>
            <p:nvPr/>
          </p:nvSpPr>
          <p:spPr bwMode="auto">
            <a:xfrm>
              <a:off x="1764" y="3116"/>
              <a:ext cx="4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 sz="2600" i="1">
                  <a:solidFill>
                    <a:srgbClr val="000000"/>
                  </a:solidFill>
                </a:rPr>
                <a:t>Q</a:t>
              </a:r>
              <a:r>
                <a:rPr lang="en-US" sz="2600" baseline="-25000">
                  <a:solidFill>
                    <a:srgbClr val="000000"/>
                  </a:solidFill>
                </a:rPr>
                <a:t>1</a:t>
              </a:r>
              <a:r>
                <a:rPr lang="en-US" sz="2600" i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86" name="Line 90"/>
            <p:cNvSpPr>
              <a:spLocks noChangeShapeType="1"/>
            </p:cNvSpPr>
            <p:nvPr/>
          </p:nvSpPr>
          <p:spPr bwMode="auto">
            <a:xfrm>
              <a:off x="2090" y="3231"/>
              <a:ext cx="310" cy="1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2847975" y="1093788"/>
            <a:ext cx="2681288" cy="2058987"/>
            <a:chOff x="1794" y="689"/>
            <a:chExt cx="1689" cy="1297"/>
          </a:xfrm>
        </p:grpSpPr>
        <p:sp>
          <p:nvSpPr>
            <p:cNvPr id="4144" name="Rectangle 48"/>
            <p:cNvSpPr>
              <a:spLocks noChangeArrowheads="1"/>
            </p:cNvSpPr>
            <p:nvPr/>
          </p:nvSpPr>
          <p:spPr bwMode="auto">
            <a:xfrm>
              <a:off x="1794" y="689"/>
              <a:ext cx="1689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Net Social Gain </a:t>
              </a:r>
              <a:endParaRPr lang="en-US"/>
            </a:p>
          </p:txBody>
        </p:sp>
        <p:sp>
          <p:nvSpPr>
            <p:cNvPr id="4145" name="Rectangle 49"/>
            <p:cNvSpPr>
              <a:spLocks noChangeArrowheads="1"/>
            </p:cNvSpPr>
            <p:nvPr/>
          </p:nvSpPr>
          <p:spPr bwMode="auto">
            <a:xfrm>
              <a:off x="1986" y="924"/>
              <a:ext cx="8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from </a:t>
              </a:r>
              <a:r>
                <a:rPr lang="en-US" sz="26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 sz="2600" i="1">
                  <a:solidFill>
                    <a:srgbClr val="000000"/>
                  </a:solidFill>
                </a:rPr>
                <a:t>Q</a:t>
              </a:r>
              <a:r>
                <a:rPr lang="en-US" sz="2600" baseline="-25000">
                  <a:solidFill>
                    <a:srgbClr val="000000"/>
                  </a:solidFill>
                </a:rPr>
                <a:t>1</a:t>
              </a:r>
              <a:r>
                <a:rPr lang="en-US" sz="26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187" name="Freeform 91"/>
            <p:cNvSpPr>
              <a:spLocks/>
            </p:cNvSpPr>
            <p:nvPr/>
          </p:nvSpPr>
          <p:spPr bwMode="auto">
            <a:xfrm>
              <a:off x="2108" y="1211"/>
              <a:ext cx="252" cy="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01"/>
                </a:cxn>
                <a:cxn ang="0">
                  <a:pos x="252" y="775"/>
                </a:cxn>
              </a:cxnLst>
              <a:rect l="0" t="0" r="r" b="b"/>
              <a:pathLst>
                <a:path w="252" h="775">
                  <a:moveTo>
                    <a:pt x="0" y="0"/>
                  </a:moveTo>
                  <a:lnTo>
                    <a:pt x="0" y="601"/>
                  </a:lnTo>
                  <a:lnTo>
                    <a:pt x="252" y="775"/>
                  </a:lnTo>
                </a:path>
              </a:pathLst>
            </a:custGeom>
            <a:noFill/>
            <a:ln w="27051">
              <a:solidFill>
                <a:srgbClr val="000000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10"/>
          <p:cNvGrpSpPr>
            <a:grpSpLocks/>
          </p:cNvGrpSpPr>
          <p:nvPr/>
        </p:nvGrpSpPr>
        <p:grpSpPr bwMode="auto">
          <a:xfrm>
            <a:off x="5473700" y="3014663"/>
            <a:ext cx="3235325" cy="690562"/>
            <a:chOff x="3448" y="1899"/>
            <a:chExt cx="2038" cy="435"/>
          </a:xfrm>
        </p:grpSpPr>
        <p:sp>
          <p:nvSpPr>
            <p:cNvPr id="4154" name="Rectangle 58"/>
            <p:cNvSpPr>
              <a:spLocks noChangeArrowheads="1"/>
            </p:cNvSpPr>
            <p:nvPr/>
          </p:nvSpPr>
          <p:spPr bwMode="auto">
            <a:xfrm>
              <a:off x="3788" y="1899"/>
              <a:ext cx="1698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Net Social Loss </a:t>
              </a:r>
              <a:endParaRPr lang="en-US"/>
            </a:p>
          </p:txBody>
        </p:sp>
        <p:sp>
          <p:nvSpPr>
            <p:cNvPr id="4188" name="Line 92"/>
            <p:cNvSpPr>
              <a:spLocks noChangeShapeType="1"/>
            </p:cNvSpPr>
            <p:nvPr/>
          </p:nvSpPr>
          <p:spPr bwMode="auto">
            <a:xfrm flipH="1">
              <a:off x="3448" y="2108"/>
              <a:ext cx="288" cy="226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89" name="Rectangle 93"/>
          <p:cNvSpPr>
            <a:spLocks noChangeArrowheads="1"/>
          </p:cNvSpPr>
          <p:nvPr/>
        </p:nvSpPr>
        <p:spPr bwMode="auto">
          <a:xfrm>
            <a:off x="3940175" y="5749925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Q</a:t>
            </a:r>
            <a:r>
              <a:rPr lang="en-US" sz="2600" baseline="-25000">
                <a:solidFill>
                  <a:srgbClr val="000000"/>
                </a:solidFill>
              </a:rPr>
              <a:t>2</a:t>
            </a:r>
            <a:r>
              <a:rPr lang="en-US" sz="2600" i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91" name="Rectangle 95"/>
          <p:cNvSpPr>
            <a:spLocks noChangeArrowheads="1"/>
          </p:cNvSpPr>
          <p:nvPr/>
        </p:nvSpPr>
        <p:spPr bwMode="auto">
          <a:xfrm>
            <a:off x="5073650" y="5749925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Q</a:t>
            </a:r>
            <a:r>
              <a:rPr lang="en-US" sz="2600" baseline="-25000">
                <a:solidFill>
                  <a:srgbClr val="000000"/>
                </a:solidFill>
              </a:rPr>
              <a:t>3</a:t>
            </a:r>
            <a:r>
              <a:rPr lang="en-US" sz="2600" i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93" name="Rectangle 97"/>
          <p:cNvSpPr>
            <a:spLocks noChangeArrowheads="1"/>
          </p:cNvSpPr>
          <p:nvPr/>
        </p:nvSpPr>
        <p:spPr bwMode="auto">
          <a:xfrm>
            <a:off x="5419725" y="5749925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Q</a:t>
            </a:r>
            <a:r>
              <a:rPr lang="en-US" sz="2600" baseline="-25000">
                <a:solidFill>
                  <a:srgbClr val="000000"/>
                </a:solidFill>
              </a:rPr>
              <a:t>4</a:t>
            </a:r>
            <a:r>
              <a:rPr lang="en-US" sz="2600" i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95" name="Freeform 99"/>
          <p:cNvSpPr>
            <a:spLocks/>
          </p:cNvSpPr>
          <p:nvPr/>
        </p:nvSpPr>
        <p:spPr bwMode="auto">
          <a:xfrm>
            <a:off x="2724150" y="692150"/>
            <a:ext cx="4725988" cy="48656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65"/>
              </a:cxn>
              <a:cxn ang="0">
                <a:pos x="2977" y="3065"/>
              </a:cxn>
            </a:cxnLst>
            <a:rect l="0" t="0" r="r" b="b"/>
            <a:pathLst>
              <a:path w="2977" h="3065">
                <a:moveTo>
                  <a:pt x="0" y="0"/>
                </a:moveTo>
                <a:lnTo>
                  <a:pt x="0" y="3065"/>
                </a:lnTo>
                <a:lnTo>
                  <a:pt x="2977" y="3065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107"/>
          <p:cNvGrpSpPr>
            <a:grpSpLocks/>
          </p:cNvGrpSpPr>
          <p:nvPr/>
        </p:nvGrpSpPr>
        <p:grpSpPr bwMode="auto">
          <a:xfrm>
            <a:off x="5410200" y="4946650"/>
            <a:ext cx="1204913" cy="396875"/>
            <a:chOff x="3408" y="3116"/>
            <a:chExt cx="759" cy="250"/>
          </a:xfrm>
        </p:grpSpPr>
        <p:sp>
          <p:nvSpPr>
            <p:cNvPr id="4185" name="Line 89"/>
            <p:cNvSpPr>
              <a:spLocks noChangeShapeType="1"/>
            </p:cNvSpPr>
            <p:nvPr/>
          </p:nvSpPr>
          <p:spPr bwMode="auto">
            <a:xfrm flipH="1">
              <a:off x="3408" y="3231"/>
              <a:ext cx="319" cy="1"/>
            </a:xfrm>
            <a:prstGeom prst="line">
              <a:avLst/>
            </a:prstGeom>
            <a:noFill/>
            <a:ln w="27051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6" name="Rectangle 100"/>
            <p:cNvSpPr>
              <a:spLocks noChangeArrowheads="1"/>
            </p:cNvSpPr>
            <p:nvPr/>
          </p:nvSpPr>
          <p:spPr bwMode="auto">
            <a:xfrm>
              <a:off x="3744" y="3116"/>
              <a:ext cx="42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 sz="2600" i="1">
                  <a:solidFill>
                    <a:srgbClr val="000000"/>
                  </a:solidFill>
                </a:rPr>
                <a:t>Q</a:t>
              </a:r>
              <a:r>
                <a:rPr lang="en-US" sz="2600" baseline="-25000">
                  <a:solidFill>
                    <a:srgbClr val="000000"/>
                  </a:solidFill>
                </a:rPr>
                <a:t>2</a:t>
              </a:r>
              <a:r>
                <a:rPr lang="en-US" sz="2600" i="1">
                  <a:solidFill>
                    <a:srgbClr val="000000"/>
                  </a:solidFill>
                </a:rPr>
                <a:t> </a:t>
              </a:r>
            </a:p>
          </p:txBody>
        </p: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3352800" y="1866900"/>
            <a:ext cx="3276600" cy="2781300"/>
            <a:chOff x="2112" y="1176"/>
            <a:chExt cx="2064" cy="1752"/>
          </a:xfrm>
        </p:grpSpPr>
        <p:sp>
          <p:nvSpPr>
            <p:cNvPr id="4159" name="Rectangle 63"/>
            <p:cNvSpPr>
              <a:spLocks noChangeArrowheads="1"/>
            </p:cNvSpPr>
            <p:nvPr/>
          </p:nvSpPr>
          <p:spPr bwMode="auto">
            <a:xfrm>
              <a:off x="3656" y="117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</a:rPr>
                <a:t>MSC </a:t>
              </a:r>
              <a:endParaRPr lang="en-US"/>
            </a:p>
          </p:txBody>
        </p:sp>
        <p:sp>
          <p:nvSpPr>
            <p:cNvPr id="4198" name="Freeform 102"/>
            <p:cNvSpPr>
              <a:spLocks/>
            </p:cNvSpPr>
            <p:nvPr/>
          </p:nvSpPr>
          <p:spPr bwMode="auto">
            <a:xfrm>
              <a:off x="2112" y="1296"/>
              <a:ext cx="1488" cy="1632"/>
            </a:xfrm>
            <a:custGeom>
              <a:avLst/>
              <a:gdLst/>
              <a:ahLst/>
              <a:cxnLst>
                <a:cxn ang="0">
                  <a:pos x="1488" y="0"/>
                </a:cxn>
                <a:cxn ang="0">
                  <a:pos x="0" y="1584"/>
                </a:cxn>
              </a:cxnLst>
              <a:rect l="0" t="0" r="r" b="b"/>
              <a:pathLst>
                <a:path w="1488" h="1584">
                  <a:moveTo>
                    <a:pt x="1488" y="0"/>
                  </a:moveTo>
                  <a:cubicBezTo>
                    <a:pt x="1314" y="539"/>
                    <a:pt x="971" y="1039"/>
                    <a:pt x="0" y="1584"/>
                  </a:cubicBezTo>
                </a:path>
              </a:pathLst>
            </a:custGeom>
            <a:noFill/>
            <a:ln w="7620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3632200" y="2133600"/>
            <a:ext cx="3119438" cy="2743200"/>
            <a:chOff x="2288" y="1344"/>
            <a:chExt cx="1965" cy="1728"/>
          </a:xfrm>
        </p:grpSpPr>
        <p:sp>
          <p:nvSpPr>
            <p:cNvPr id="4160" name="Rectangle 64"/>
            <p:cNvSpPr>
              <a:spLocks noChangeArrowheads="1"/>
            </p:cNvSpPr>
            <p:nvPr/>
          </p:nvSpPr>
          <p:spPr bwMode="auto">
            <a:xfrm>
              <a:off x="3744" y="2822"/>
              <a:ext cx="5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</a:rPr>
                <a:t>MSB </a:t>
              </a:r>
              <a:endParaRPr lang="en-US"/>
            </a:p>
          </p:txBody>
        </p:sp>
        <p:sp>
          <p:nvSpPr>
            <p:cNvPr id="4199" name="Freeform 103"/>
            <p:cNvSpPr>
              <a:spLocks/>
            </p:cNvSpPr>
            <p:nvPr/>
          </p:nvSpPr>
          <p:spPr bwMode="auto">
            <a:xfrm flipH="1">
              <a:off x="2288" y="1344"/>
              <a:ext cx="1408" cy="1632"/>
            </a:xfrm>
            <a:custGeom>
              <a:avLst/>
              <a:gdLst/>
              <a:ahLst/>
              <a:cxnLst>
                <a:cxn ang="0">
                  <a:pos x="1488" y="0"/>
                </a:cxn>
                <a:cxn ang="0">
                  <a:pos x="0" y="1584"/>
                </a:cxn>
              </a:cxnLst>
              <a:rect l="0" t="0" r="r" b="b"/>
              <a:pathLst>
                <a:path w="1488" h="1584">
                  <a:moveTo>
                    <a:pt x="1488" y="0"/>
                  </a:moveTo>
                  <a:cubicBezTo>
                    <a:pt x="1314" y="539"/>
                    <a:pt x="971" y="1039"/>
                    <a:pt x="0" y="1584"/>
                  </a:cubicBezTo>
                </a:path>
              </a:pathLst>
            </a:custGeom>
            <a:noFill/>
            <a:ln w="7620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8" grpId="0" animBg="1"/>
      <p:bldP spid="4139" grpId="0" animBg="1"/>
      <p:bldP spid="4161" grpId="0" build="p" autoUpdateAnimBg="0" advAuto="0"/>
      <p:bldP spid="4162" grpId="0" build="p" autoUpdateAnimBg="0" advAuto="0"/>
      <p:bldP spid="4163" grpId="0" build="p" autoUpdateAnimBg="0" advAuto="0"/>
      <p:bldP spid="4164" grpId="0" build="p" autoUpdateAnimBg="0" advAuto="0"/>
      <p:bldP spid="4165" grpId="0" build="p" autoUpdateAnimBg="0" advAuto="0"/>
      <p:bldP spid="4166" grpId="0" build="p" autoUpdateAnimBg="0" advAuto="0"/>
      <p:bldP spid="4167" grpId="0" build="p" autoUpdateAnimBg="0" advAuto="0"/>
      <p:bldP spid="4168" grpId="0" build="p" autoUpdateAnimBg="0" advAuto="0"/>
      <p:bldP spid="4169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Cost-Benefit Analysis in Practice</a:t>
            </a:r>
            <a:r>
              <a:rPr lang="en-US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057400"/>
            <a:ext cx="6400800" cy="4191000"/>
          </a:xfrm>
        </p:spPr>
        <p:txBody>
          <a:bodyPr/>
          <a:lstStyle/>
          <a:p>
            <a:pPr algn="l"/>
            <a:r>
              <a:rPr lang="en-US" sz="4400">
                <a:latin typeface="Arial" charset="0"/>
                <a:cs typeface="Arial" charset="0"/>
              </a:rPr>
              <a:t>Infrastructure Analysis</a:t>
            </a:r>
            <a:endParaRPr lang="en-US" sz="4400">
              <a:cs typeface="Times New Roman" pitchFamily="18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US" sz="4400">
                <a:latin typeface="Arial" charset="0"/>
                <a:cs typeface="Arial" charset="0"/>
              </a:rPr>
              <a:t>Roads</a:t>
            </a:r>
          </a:p>
          <a:p>
            <a:pPr algn="l">
              <a:buFont typeface="Wingdings" pitchFamily="2" charset="2"/>
              <a:buChar char="§"/>
            </a:pPr>
            <a:r>
              <a:rPr lang="en-US" sz="4400">
                <a:latin typeface="Arial" charset="0"/>
                <a:cs typeface="Arial" charset="0"/>
              </a:rPr>
              <a:t>Bridges </a:t>
            </a:r>
          </a:p>
          <a:p>
            <a:pPr algn="l">
              <a:buFont typeface="Wingdings" pitchFamily="2" charset="2"/>
              <a:buChar char="§"/>
            </a:pPr>
            <a:r>
              <a:rPr lang="en-US" sz="4400">
                <a:latin typeface="Arial" charset="0"/>
                <a:cs typeface="Arial" charset="0"/>
              </a:rPr>
              <a:t>Dams </a:t>
            </a:r>
          </a:p>
          <a:p>
            <a:pPr algn="l">
              <a:buFont typeface="Wingdings" pitchFamily="2" charset="2"/>
              <a:buChar char="§"/>
            </a:pPr>
            <a:r>
              <a:rPr lang="en-US" sz="4400">
                <a:latin typeface="Arial" charset="0"/>
                <a:cs typeface="Arial" charset="0"/>
              </a:rPr>
              <a:t>Levies</a:t>
            </a:r>
            <a:endParaRPr lang="en-US" sz="4400">
              <a:cs typeface="Times New Roman" pitchFamily="18" charset="0"/>
            </a:endParaRPr>
          </a:p>
          <a:p>
            <a:pPr algn="l"/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Government Infrastructure Investment in LDC’s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latin typeface="Arial" charset="0"/>
              </a:rPr>
              <a:t>LDC’s have invested considerable sums in agricultural infrastructure because of a 17% estimated project rate of return.</a:t>
            </a:r>
          </a:p>
          <a:p>
            <a:r>
              <a:rPr lang="en-US" sz="2800">
                <a:latin typeface="Arial" charset="0"/>
              </a:rPr>
              <a:t>Projects (such as the creation of large water reservoirs) typically displace locals and these costs must also be accounted for. </a:t>
            </a:r>
          </a:p>
          <a:p>
            <a:r>
              <a:rPr lang="en-US" sz="2800">
                <a:latin typeface="Arial" charset="0"/>
              </a:rPr>
              <a:t>Projects have been shown to help the poor by adding substantially to their ability to produce crops for sale.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3424205</TotalTime>
  <Words>557</Words>
  <Application>Microsoft Office PowerPoint</Application>
  <PresentationFormat>On-screen Show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Public Finance  (MPA405)</vt:lpstr>
      <vt:lpstr>Lecture 13: Cost-Benefit Analysis and Government Investments</vt:lpstr>
      <vt:lpstr>Cost-Benefit Analysis </vt:lpstr>
      <vt:lpstr>Discounting Payment Streams</vt:lpstr>
      <vt:lpstr>Illustrating the Effect of Interest Rate Changes on Present Value</vt:lpstr>
      <vt:lpstr>Illustrating the Effect of Interest Rate Changes on Present Value</vt:lpstr>
      <vt:lpstr>Choosing the Social Rate of Discount </vt:lpstr>
      <vt:lpstr>Figure 6.2 A Tax on Investment Income and the Social Opportunity Cost of Capital</vt:lpstr>
      <vt:lpstr>Choosing the Social Rate of Discount </vt:lpstr>
      <vt:lpstr>Weighting Net Benefits</vt:lpstr>
      <vt:lpstr>Treatment of Inflation</vt:lpstr>
      <vt:lpstr>Ranking Projects </vt:lpstr>
      <vt:lpstr>Figure 6.3 Cost-Benefit Analysis and Efficiency</vt:lpstr>
      <vt:lpstr>Cost-Benefit Analysis in Practice </vt:lpstr>
      <vt:lpstr>Government Infrastructure Investment in LDC’s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27</cp:revision>
  <dcterms:created xsi:type="dcterms:W3CDTF">2007-12-31T19:03:12Z</dcterms:created>
  <dcterms:modified xsi:type="dcterms:W3CDTF">2014-07-05T19:22:40Z</dcterms:modified>
</cp:coreProperties>
</file>