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87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7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1C5A9-5DBB-4FA1-8155-0513C6C89E95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Lecture 12: Cost-Benefit Analysis and Government Investments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en-US" sz="4000" b="0">
                <a:cs typeface="Arial" charset="0"/>
              </a:rPr>
              <a:t>Economic Analysis for the Budget Process:</a:t>
            </a:r>
            <a:r>
              <a:rPr lang="en-US" b="0">
                <a:cs typeface="Arial" charset="0"/>
              </a:rPr>
              <a:t> </a:t>
            </a:r>
            <a:r>
              <a:rPr lang="en-US">
                <a:cs typeface="Times New Roman" pitchFamily="18" charset="0"/>
              </a:rPr>
              <a:t/>
            </a:r>
            <a:br>
              <a:rPr lang="en-US">
                <a:cs typeface="Times New Roman" pitchFamily="18" charset="0"/>
              </a:rPr>
            </a:b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6700" y="2286000"/>
            <a:ext cx="8610600" cy="4114800"/>
          </a:xfrm>
        </p:spPr>
        <p:txBody>
          <a:bodyPr/>
          <a:lstStyle/>
          <a:p>
            <a:r>
              <a:rPr lang="en-US" sz="2800">
                <a:latin typeface="Arial" charset="0"/>
                <a:cs typeface="Arial" charset="0"/>
              </a:rPr>
              <a:t>A </a:t>
            </a:r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Program</a:t>
            </a:r>
            <a:r>
              <a:rPr lang="en-US" sz="2800">
                <a:latin typeface="Arial" charset="0"/>
                <a:cs typeface="Arial" charset="0"/>
              </a:rPr>
              <a:t> is a combination of government activities producing a distinguishable output.</a:t>
            </a:r>
            <a:endParaRPr lang="en-US" sz="2800">
              <a:cs typeface="Times New Roman" pitchFamily="18" charset="0"/>
            </a:endParaRPr>
          </a:p>
          <a:p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Program Budgeting</a:t>
            </a:r>
            <a:r>
              <a:rPr lang="en-US" sz="2800">
                <a:latin typeface="Arial" charset="0"/>
                <a:cs typeface="Arial" charset="0"/>
              </a:rPr>
              <a:t> is the system of managing government expenditures attempting to compare the program proposals of all government agencies authorized to achieve similar objectives.</a:t>
            </a:r>
            <a:endParaRPr lang="en-US" sz="2800">
              <a:cs typeface="Times New Roman" pitchFamily="18" charset="0"/>
            </a:endParaRPr>
          </a:p>
          <a:p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Cost-Effectiveness Analysis</a:t>
            </a:r>
            <a:r>
              <a:rPr lang="en-US" sz="2800">
                <a:latin typeface="Arial" charset="0"/>
                <a:cs typeface="Arial" charset="0"/>
              </a:rPr>
              <a:t> is a technique for determining the minimum-cost combination of government programs to achieve a given objective</a:t>
            </a:r>
            <a:r>
              <a:rPr lang="en-US" sz="2800"/>
              <a:t> 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228600" y="1371600"/>
            <a:ext cx="8686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chemeClr val="tx2"/>
                </a:solidFill>
                <a:cs typeface="Arial" charset="0"/>
              </a:rPr>
              <a:t>Achieving the Least-Cost Means of Accomplishing an Authorized Objective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 autoUpdateAnimBg="0" advAuto="0"/>
      <p:bldP spid="7172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Cost-Effectiveness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Allows policy makers to see trade off between programs of various agencies with similar objectives</a:t>
            </a:r>
          </a:p>
          <a:p>
            <a:pPr lvl="1"/>
            <a:r>
              <a:rPr lang="en-US" dirty="0" smtClean="0"/>
              <a:t>Not visible under line budgeting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66800" y="0"/>
            <a:ext cx="7772400" cy="1143000"/>
          </a:xfrm>
        </p:spPr>
        <p:txBody>
          <a:bodyPr/>
          <a:lstStyle/>
          <a:p>
            <a:r>
              <a:rPr lang="en-US" sz="2400" dirty="0" smtClean="0"/>
              <a:t>Cost-Effectiveness </a:t>
            </a:r>
            <a:r>
              <a:rPr lang="en-US" sz="2400" dirty="0"/>
              <a:t>Analysis</a:t>
            </a:r>
          </a:p>
        </p:txBody>
      </p:sp>
      <p:sp>
        <p:nvSpPr>
          <p:cNvPr id="2073" name="Line 25"/>
          <p:cNvSpPr>
            <a:spLocks noChangeShapeType="1"/>
          </p:cNvSpPr>
          <p:nvPr/>
        </p:nvSpPr>
        <p:spPr bwMode="auto">
          <a:xfrm>
            <a:off x="2227263" y="1874838"/>
            <a:ext cx="3465512" cy="3865562"/>
          </a:xfrm>
          <a:prstGeom prst="line">
            <a:avLst/>
          </a:prstGeom>
          <a:noFill/>
          <a:ln w="825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76" name="Rectangle 28"/>
          <p:cNvSpPr>
            <a:spLocks noChangeArrowheads="1"/>
          </p:cNvSpPr>
          <p:nvPr/>
        </p:nvSpPr>
        <p:spPr bwMode="auto">
          <a:xfrm rot="16200000">
            <a:off x="-950912" y="3235325"/>
            <a:ext cx="31813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400" b="1">
                <a:solidFill>
                  <a:srgbClr val="660066"/>
                </a:solidFill>
              </a:rPr>
              <a:t>Inoculations per Year </a:t>
            </a:r>
            <a:endParaRPr lang="en-US" sz="2400" b="1"/>
          </a:p>
        </p:txBody>
      </p:sp>
      <p:sp>
        <p:nvSpPr>
          <p:cNvPr id="2077" name="Rectangle 29"/>
          <p:cNvSpPr>
            <a:spLocks noChangeArrowheads="1"/>
          </p:cNvSpPr>
          <p:nvPr/>
        </p:nvSpPr>
        <p:spPr bwMode="auto">
          <a:xfrm>
            <a:off x="6045200" y="5029200"/>
            <a:ext cx="309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000000"/>
                </a:solidFill>
              </a:rPr>
              <a:t>Lives Saved = 5,000 </a:t>
            </a:r>
            <a:endParaRPr lang="en-US"/>
          </a:p>
        </p:txBody>
      </p:sp>
      <p:sp>
        <p:nvSpPr>
          <p:cNvPr id="2078" name="Rectangle 30"/>
          <p:cNvSpPr>
            <a:spLocks noChangeArrowheads="1"/>
          </p:cNvSpPr>
          <p:nvPr/>
        </p:nvSpPr>
        <p:spPr bwMode="auto">
          <a:xfrm>
            <a:off x="3201988" y="6292850"/>
            <a:ext cx="4208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</a:rPr>
              <a:t>Smoke Detectors per Year </a:t>
            </a:r>
            <a:endParaRPr lang="en-US"/>
          </a:p>
        </p:txBody>
      </p:sp>
      <p:sp>
        <p:nvSpPr>
          <p:cNvPr id="2079" name="Rectangle 31"/>
          <p:cNvSpPr>
            <a:spLocks noChangeArrowheads="1"/>
          </p:cNvSpPr>
          <p:nvPr/>
        </p:nvSpPr>
        <p:spPr bwMode="auto">
          <a:xfrm>
            <a:off x="2116138" y="5876925"/>
            <a:ext cx="276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7"/>
                </a:solidFill>
              </a:rPr>
              <a:t>0 </a:t>
            </a:r>
            <a:endParaRPr lang="en-US">
              <a:solidFill>
                <a:srgbClr val="660067"/>
              </a:solidFill>
            </a:endParaRPr>
          </a:p>
        </p:txBody>
      </p:sp>
      <p:sp>
        <p:nvSpPr>
          <p:cNvPr id="2080" name="Rectangle 32"/>
          <p:cNvSpPr>
            <a:spLocks noChangeArrowheads="1"/>
          </p:cNvSpPr>
          <p:nvPr/>
        </p:nvSpPr>
        <p:spPr bwMode="auto">
          <a:xfrm>
            <a:off x="1136650" y="4541838"/>
            <a:ext cx="1104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7"/>
                </a:solidFill>
              </a:rPr>
              <a:t>10,000 </a:t>
            </a:r>
            <a:endParaRPr lang="en-US">
              <a:solidFill>
                <a:srgbClr val="660067"/>
              </a:solidFill>
            </a:endParaRPr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auto">
          <a:xfrm>
            <a:off x="1149350" y="3562350"/>
            <a:ext cx="1104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7"/>
                </a:solidFill>
              </a:rPr>
              <a:t>20,000 </a:t>
            </a:r>
            <a:endParaRPr lang="en-US">
              <a:solidFill>
                <a:srgbClr val="660067"/>
              </a:solidFill>
            </a:endParaRPr>
          </a:p>
        </p:txBody>
      </p:sp>
      <p:sp>
        <p:nvSpPr>
          <p:cNvPr id="2086" name="Rectangle 38"/>
          <p:cNvSpPr>
            <a:spLocks noChangeArrowheads="1"/>
          </p:cNvSpPr>
          <p:nvPr/>
        </p:nvSpPr>
        <p:spPr bwMode="auto">
          <a:xfrm>
            <a:off x="3373438" y="5876925"/>
            <a:ext cx="1104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7"/>
                </a:solidFill>
              </a:rPr>
              <a:t>10,000 </a:t>
            </a:r>
            <a:endParaRPr lang="en-US">
              <a:solidFill>
                <a:srgbClr val="660067"/>
              </a:solidFill>
            </a:endParaRPr>
          </a:p>
        </p:txBody>
      </p:sp>
      <p:sp>
        <p:nvSpPr>
          <p:cNvPr id="2087" name="Rectangle 39"/>
          <p:cNvSpPr>
            <a:spLocks noChangeArrowheads="1"/>
          </p:cNvSpPr>
          <p:nvPr/>
        </p:nvSpPr>
        <p:spPr bwMode="auto">
          <a:xfrm>
            <a:off x="5029200" y="5876925"/>
            <a:ext cx="1104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7"/>
                </a:solidFill>
              </a:rPr>
              <a:t>20,000 </a:t>
            </a:r>
            <a:endParaRPr lang="en-US">
              <a:solidFill>
                <a:srgbClr val="660067"/>
              </a:solidFill>
            </a:endParaRPr>
          </a:p>
        </p:txBody>
      </p:sp>
      <p:sp>
        <p:nvSpPr>
          <p:cNvPr id="2088" name="Rectangle 40"/>
          <p:cNvSpPr>
            <a:spLocks noChangeArrowheads="1"/>
          </p:cNvSpPr>
          <p:nvPr/>
        </p:nvSpPr>
        <p:spPr bwMode="auto">
          <a:xfrm>
            <a:off x="4008438" y="3435350"/>
            <a:ext cx="4826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B </a:t>
            </a:r>
            <a:endParaRPr lang="en-US"/>
          </a:p>
        </p:txBody>
      </p:sp>
      <p:sp>
        <p:nvSpPr>
          <p:cNvPr id="2089" name="Rectangle 41"/>
          <p:cNvSpPr>
            <a:spLocks noChangeArrowheads="1"/>
          </p:cNvSpPr>
          <p:nvPr/>
        </p:nvSpPr>
        <p:spPr bwMode="auto">
          <a:xfrm>
            <a:off x="5664200" y="4373563"/>
            <a:ext cx="482600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A </a:t>
            </a:r>
            <a:endParaRPr lang="en-US"/>
          </a:p>
        </p:txBody>
      </p:sp>
      <p:sp>
        <p:nvSpPr>
          <p:cNvPr id="2081" name="Line 33"/>
          <p:cNvSpPr>
            <a:spLocks noChangeShapeType="1"/>
          </p:cNvSpPr>
          <p:nvPr/>
        </p:nvSpPr>
        <p:spPr bwMode="auto">
          <a:xfrm>
            <a:off x="2227263" y="1101725"/>
            <a:ext cx="3989387" cy="4638675"/>
          </a:xfrm>
          <a:prstGeom prst="line">
            <a:avLst/>
          </a:prstGeom>
          <a:noFill/>
          <a:ln w="825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2" name="Line 34"/>
          <p:cNvSpPr>
            <a:spLocks noChangeShapeType="1"/>
          </p:cNvSpPr>
          <p:nvPr/>
        </p:nvSpPr>
        <p:spPr bwMode="auto">
          <a:xfrm>
            <a:off x="2227263" y="3752850"/>
            <a:ext cx="1670050" cy="1987550"/>
          </a:xfrm>
          <a:prstGeom prst="line">
            <a:avLst/>
          </a:prstGeom>
          <a:noFill/>
          <a:ln w="825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83" name="Line 35"/>
          <p:cNvSpPr>
            <a:spLocks noChangeShapeType="1"/>
          </p:cNvSpPr>
          <p:nvPr/>
        </p:nvSpPr>
        <p:spPr bwMode="auto">
          <a:xfrm>
            <a:off x="2227263" y="2814638"/>
            <a:ext cx="2525712" cy="2925762"/>
          </a:xfrm>
          <a:prstGeom prst="line">
            <a:avLst/>
          </a:prstGeom>
          <a:noFill/>
          <a:ln w="8255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90" name="Freeform 42"/>
          <p:cNvSpPr>
            <a:spLocks/>
          </p:cNvSpPr>
          <p:nvPr/>
        </p:nvSpPr>
        <p:spPr bwMode="auto">
          <a:xfrm>
            <a:off x="2227263" y="4746625"/>
            <a:ext cx="3327400" cy="9937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096" y="0"/>
              </a:cxn>
              <a:cxn ang="0">
                <a:pos x="2096" y="626"/>
              </a:cxn>
            </a:cxnLst>
            <a:rect l="0" t="0" r="r" b="b"/>
            <a:pathLst>
              <a:path w="2096" h="626">
                <a:moveTo>
                  <a:pt x="0" y="0"/>
                </a:moveTo>
                <a:lnTo>
                  <a:pt x="2096" y="0"/>
                </a:lnTo>
                <a:lnTo>
                  <a:pt x="2096" y="626"/>
                </a:lnTo>
              </a:path>
            </a:pathLst>
          </a:cu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91" name="Freeform 43"/>
          <p:cNvSpPr>
            <a:spLocks/>
          </p:cNvSpPr>
          <p:nvPr/>
        </p:nvSpPr>
        <p:spPr bwMode="auto">
          <a:xfrm>
            <a:off x="2227263" y="3752850"/>
            <a:ext cx="1670050" cy="1987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052" y="0"/>
              </a:cxn>
              <a:cxn ang="0">
                <a:pos x="1052" y="1252"/>
              </a:cxn>
            </a:cxnLst>
            <a:rect l="0" t="0" r="r" b="b"/>
            <a:pathLst>
              <a:path w="1052" h="1252">
                <a:moveTo>
                  <a:pt x="0" y="0"/>
                </a:moveTo>
                <a:lnTo>
                  <a:pt x="1052" y="0"/>
                </a:lnTo>
                <a:lnTo>
                  <a:pt x="1052" y="1252"/>
                </a:lnTo>
              </a:path>
            </a:pathLst>
          </a:custGeom>
          <a:noFill/>
          <a:ln w="82550" cap="rnd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95" name="Freeform 47"/>
          <p:cNvSpPr>
            <a:spLocks/>
          </p:cNvSpPr>
          <p:nvPr/>
        </p:nvSpPr>
        <p:spPr bwMode="auto">
          <a:xfrm>
            <a:off x="2227263" y="909638"/>
            <a:ext cx="6696075" cy="48307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043"/>
              </a:cxn>
              <a:cxn ang="0">
                <a:pos x="4218" y="3043"/>
              </a:cxn>
            </a:cxnLst>
            <a:rect l="0" t="0" r="r" b="b"/>
            <a:pathLst>
              <a:path w="4218" h="3043">
                <a:moveTo>
                  <a:pt x="0" y="0"/>
                </a:moveTo>
                <a:lnTo>
                  <a:pt x="0" y="3043"/>
                </a:lnTo>
                <a:lnTo>
                  <a:pt x="4218" y="3043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97" name="Freeform 49"/>
          <p:cNvSpPr>
            <a:spLocks/>
          </p:cNvSpPr>
          <p:nvPr/>
        </p:nvSpPr>
        <p:spPr bwMode="auto">
          <a:xfrm>
            <a:off x="3657600" y="3048000"/>
            <a:ext cx="2743200" cy="1981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728" y="1248"/>
              </a:cxn>
            </a:cxnLst>
            <a:rect l="0" t="0" r="r" b="b"/>
            <a:pathLst>
              <a:path w="1728" h="1248">
                <a:moveTo>
                  <a:pt x="0" y="0"/>
                </a:moveTo>
                <a:cubicBezTo>
                  <a:pt x="50" y="633"/>
                  <a:pt x="684" y="902"/>
                  <a:pt x="1728" y="1248"/>
                </a:cubicBezTo>
              </a:path>
            </a:pathLst>
          </a:custGeom>
          <a:noFill/>
          <a:ln w="76200" cmpd="sng">
            <a:solidFill>
              <a:srgbClr val="006600"/>
            </a:solidFill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93" name="Oval 45"/>
          <p:cNvSpPr>
            <a:spLocks noChangeArrowheads="1"/>
          </p:cNvSpPr>
          <p:nvPr/>
        </p:nvSpPr>
        <p:spPr bwMode="auto">
          <a:xfrm>
            <a:off x="3798888" y="3654425"/>
            <a:ext cx="168275" cy="182563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94" name="Oval 46"/>
          <p:cNvSpPr>
            <a:spLocks noChangeArrowheads="1"/>
          </p:cNvSpPr>
          <p:nvPr/>
        </p:nvSpPr>
        <p:spPr bwMode="auto">
          <a:xfrm>
            <a:off x="5456238" y="4648200"/>
            <a:ext cx="168275" cy="182563"/>
          </a:xfrm>
          <a:prstGeom prst="ellipse">
            <a:avLst/>
          </a:prstGeom>
          <a:solidFill>
            <a:srgbClr val="660066"/>
          </a:solidFill>
          <a:ln w="26988">
            <a:solidFill>
              <a:srgbClr val="66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8" presetClass="entr" presetSubtype="3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2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3" grpId="0" animBg="1"/>
      <p:bldP spid="2077" grpId="0" autoUpdateAnimBg="0"/>
      <p:bldP spid="2088" grpId="0" autoUpdateAnimBg="0"/>
      <p:bldP spid="2089" grpId="0" autoUpdateAnimBg="0"/>
      <p:bldP spid="2081" grpId="0" animBg="1"/>
      <p:bldP spid="2082" grpId="0" animBg="1"/>
      <p:bldP spid="2083" grpId="0" animBg="1"/>
      <p:bldP spid="2090" grpId="0" animBg="1"/>
      <p:bldP spid="2091" grpId="0" animBg="1"/>
      <p:bldP spid="2097" grpId="0" animBg="1"/>
      <p:bldP spid="2093" grpId="0" animBg="1"/>
      <p:bldP spid="209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Cost-Effectiveness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Reduce the cost of achieving a specific goal</a:t>
            </a:r>
          </a:p>
          <a:p>
            <a:r>
              <a:rPr lang="en-US" dirty="0" smtClean="0"/>
              <a:t>Encourage competition among various </a:t>
            </a:r>
            <a:r>
              <a:rPr lang="en-US" dirty="0" err="1" smtClean="0"/>
              <a:t>Govt</a:t>
            </a:r>
            <a:r>
              <a:rPr lang="en-US" dirty="0" smtClean="0"/>
              <a:t> agencies</a:t>
            </a:r>
          </a:p>
          <a:p>
            <a:pPr lvl="1"/>
            <a:r>
              <a:rPr lang="en-US" dirty="0" smtClean="0"/>
              <a:t>Improve effectiveness</a:t>
            </a:r>
          </a:p>
          <a:p>
            <a:pPr lvl="1"/>
            <a:r>
              <a:rPr lang="en-US" dirty="0" smtClean="0"/>
              <a:t>Encourage innovation</a:t>
            </a:r>
          </a:p>
          <a:p>
            <a:pPr lvl="1"/>
            <a:r>
              <a:rPr lang="en-US" dirty="0" smtClean="0"/>
              <a:t>Improve productivity</a:t>
            </a:r>
          </a:p>
          <a:p>
            <a:pPr lvl="1"/>
            <a:r>
              <a:rPr lang="en-US" dirty="0" smtClean="0"/>
              <a:t>Reduced cost</a:t>
            </a:r>
          </a:p>
          <a:p>
            <a:pPr lvl="1"/>
            <a:r>
              <a:rPr lang="en-US" dirty="0" smtClean="0"/>
              <a:t>Reduced burden to tax payer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Incremental Budgeting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Budgeting as an incremental process</a:t>
            </a:r>
          </a:p>
          <a:p>
            <a:r>
              <a:rPr lang="en-US" dirty="0" smtClean="0"/>
              <a:t>Previous year’s budget</a:t>
            </a:r>
          </a:p>
          <a:p>
            <a:pPr lvl="1"/>
            <a:r>
              <a:rPr lang="en-US" dirty="0" smtClean="0"/>
              <a:t>Previous collective choices</a:t>
            </a:r>
          </a:p>
          <a:p>
            <a:pPr lvl="1"/>
            <a:r>
              <a:rPr lang="en-US" dirty="0" smtClean="0"/>
              <a:t>Previous equilibrium</a:t>
            </a:r>
          </a:p>
          <a:p>
            <a:r>
              <a:rPr lang="en-US" dirty="0" smtClean="0"/>
              <a:t>Government seeks to </a:t>
            </a:r>
          </a:p>
          <a:p>
            <a:pPr lvl="1"/>
            <a:r>
              <a:rPr lang="en-US" dirty="0" smtClean="0"/>
              <a:t>minimize the resources that go into the budgetary process each year</a:t>
            </a:r>
          </a:p>
          <a:p>
            <a:pPr lvl="1"/>
            <a:r>
              <a:rPr lang="en-US" dirty="0" smtClean="0"/>
              <a:t>Minimizes political conflict</a:t>
            </a:r>
          </a:p>
          <a:p>
            <a:pPr lvl="1"/>
            <a:r>
              <a:rPr lang="en-US" dirty="0" smtClean="0"/>
              <a:t>Avoids disruptive changes in government </a:t>
            </a:r>
            <a:r>
              <a:rPr lang="en-US" dirty="0" err="1" smtClean="0"/>
              <a:t>spedning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Cost-Benefit Analysis</a:t>
            </a:r>
            <a:r>
              <a:rPr lang="en-US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A practical technique for relative merits of alternative government projects 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Projects where </a:t>
            </a:r>
            <a:r>
              <a:rPr lang="en-US" sz="2400" dirty="0" err="1" smtClean="0">
                <a:latin typeface="Arial" charset="0"/>
                <a:cs typeface="Arial" charset="0"/>
              </a:rPr>
              <a:t>MSB</a:t>
            </a:r>
            <a:r>
              <a:rPr lang="en-US" sz="2400" dirty="0" smtClean="0">
                <a:latin typeface="Arial" charset="0"/>
                <a:cs typeface="Arial" charset="0"/>
              </a:rPr>
              <a:t> is less than </a:t>
            </a:r>
            <a:r>
              <a:rPr lang="en-US" sz="2400" dirty="0" err="1" smtClean="0">
                <a:latin typeface="Arial" charset="0"/>
                <a:cs typeface="Arial" charset="0"/>
              </a:rPr>
              <a:t>MSC</a:t>
            </a:r>
            <a:r>
              <a:rPr lang="en-US" sz="2400" dirty="0" smtClean="0">
                <a:latin typeface="Arial" charset="0"/>
                <a:cs typeface="Arial" charset="0"/>
              </a:rPr>
              <a:t> are not considered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A statement of pros &amp; cons of an activity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charset="0"/>
                <a:cs typeface="Arial" charset="0"/>
              </a:rPr>
              <a:t>Benefits must include indirect effects and costs must include opportunity cost.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Cost-Benefit Analysis</a:t>
            </a:r>
            <a:r>
              <a:rPr lang="en-US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" charset="0"/>
                <a:cs typeface="Arial" charset="0"/>
              </a:rPr>
              <a:t>Three main steps:</a:t>
            </a: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Enumerate </a:t>
            </a:r>
            <a:r>
              <a:rPr lang="en-US" sz="2000" dirty="0">
                <a:latin typeface="Arial" charset="0"/>
                <a:cs typeface="Arial" charset="0"/>
              </a:rPr>
              <a:t>all costs and benefits of a proposed project</a:t>
            </a:r>
            <a:endParaRPr lang="en-US" sz="2000" dirty="0">
              <a:cs typeface="Times New Roman" pitchFamily="18" charset="0"/>
            </a:endParaRPr>
          </a:p>
          <a:p>
            <a:pPr lvl="1"/>
            <a:endParaRPr lang="en-US" sz="2000" dirty="0" smtClean="0">
              <a:latin typeface="Arial" charset="0"/>
              <a:cs typeface="Arial" charset="0"/>
            </a:endParaRP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Evaluate </a:t>
            </a:r>
            <a:r>
              <a:rPr lang="en-US" sz="2000" dirty="0">
                <a:latin typeface="Arial" charset="0"/>
                <a:cs typeface="Arial" charset="0"/>
              </a:rPr>
              <a:t>all costs and benefits in dollar terms</a:t>
            </a:r>
            <a:endParaRPr lang="en-US" sz="2000" dirty="0">
              <a:cs typeface="Times New Roman" pitchFamily="18" charset="0"/>
            </a:endParaRPr>
          </a:p>
          <a:p>
            <a:pPr lvl="1"/>
            <a:endParaRPr lang="en-US" sz="2000" dirty="0" smtClean="0">
              <a:latin typeface="Arial" charset="0"/>
              <a:cs typeface="Arial" charset="0"/>
            </a:endParaRPr>
          </a:p>
          <a:p>
            <a:pPr lvl="1"/>
            <a:r>
              <a:rPr lang="en-US" sz="2000" dirty="0" smtClean="0">
                <a:latin typeface="Arial" charset="0"/>
                <a:cs typeface="Arial" charset="0"/>
              </a:rPr>
              <a:t>Discount </a:t>
            </a:r>
            <a:r>
              <a:rPr lang="en-US" sz="2000" dirty="0">
                <a:latin typeface="Arial" charset="0"/>
                <a:cs typeface="Arial" charset="0"/>
              </a:rPr>
              <a:t>future net </a:t>
            </a:r>
            <a:r>
              <a:rPr lang="en-US" sz="2000" dirty="0" smtClean="0">
                <a:latin typeface="Arial" charset="0"/>
                <a:cs typeface="Arial" charset="0"/>
              </a:rPr>
              <a:t>benefits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Enumerating Benefits and Costs</a:t>
            </a:r>
            <a:r>
              <a:rPr lang="en-US"/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Direct Costs</a:t>
            </a:r>
            <a:r>
              <a:rPr lang="en-US" dirty="0" smtClean="0">
                <a:latin typeface="Arial" charset="0"/>
                <a:cs typeface="Arial" charset="0"/>
              </a:rPr>
              <a:t> and </a:t>
            </a:r>
            <a:r>
              <a:rPr lang="en-US" dirty="0">
                <a:solidFill>
                  <a:srgbClr val="660066"/>
                </a:solidFill>
                <a:latin typeface="Arial" charset="0"/>
                <a:cs typeface="Arial" charset="0"/>
              </a:rPr>
              <a:t>Direct Benefits</a:t>
            </a:r>
            <a:r>
              <a:rPr lang="en-US" dirty="0">
                <a:latin typeface="Arial" charset="0"/>
                <a:cs typeface="Arial" charset="0"/>
              </a:rPr>
              <a:t> are those attributable to the purpose of the project.</a:t>
            </a:r>
            <a:endParaRPr lang="en-US" dirty="0">
              <a:cs typeface="Times New Roman" pitchFamily="18" charset="0"/>
            </a:endParaRPr>
          </a:p>
          <a:p>
            <a:r>
              <a:rPr lang="en-US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Indirect </a:t>
            </a:r>
            <a:r>
              <a:rPr lang="en-US" dirty="0">
                <a:solidFill>
                  <a:srgbClr val="660066"/>
                </a:solidFill>
                <a:latin typeface="Arial" charset="0"/>
                <a:cs typeface="Arial" charset="0"/>
              </a:rPr>
              <a:t>Costs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smtClean="0">
                <a:latin typeface="Arial" charset="0"/>
                <a:cs typeface="Arial" charset="0"/>
              </a:rPr>
              <a:t>and </a:t>
            </a:r>
            <a:r>
              <a:rPr lang="en-US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Indirect </a:t>
            </a:r>
            <a:r>
              <a:rPr lang="en-US" dirty="0">
                <a:solidFill>
                  <a:srgbClr val="660066"/>
                </a:solidFill>
                <a:latin typeface="Arial" charset="0"/>
                <a:cs typeface="Arial" charset="0"/>
              </a:rPr>
              <a:t>Benefits</a:t>
            </a:r>
            <a:r>
              <a:rPr lang="en-US" dirty="0">
                <a:latin typeface="Arial" charset="0"/>
                <a:cs typeface="Arial" charset="0"/>
              </a:rPr>
              <a:t> are those attributable to the project that were not part of the intended purpose of the project.</a:t>
            </a:r>
            <a:r>
              <a:rPr lang="en-US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/>
          <a:lstStyle/>
          <a:p>
            <a:r>
              <a:rPr lang="en-US" dirty="0">
                <a:cs typeface="Arial" charset="0"/>
              </a:rPr>
              <a:t>Enumerating Benefits and Costs</a:t>
            </a:r>
            <a:r>
              <a:rPr lang="en-US" dirty="0"/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Direct &amp; Indirect Benefits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Irrigation project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To increase the fertility of particular tract of land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Direct Benefit – Increase in the output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Indirect Benefit – increase in adjoining land’s output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Double Counting Problem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Increase in Value of land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Increase in retail sales – Indirect effect or not?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Enumerating Benefits and Costs</a:t>
            </a:r>
            <a:r>
              <a:rPr lang="en-US"/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charset="0"/>
                <a:cs typeface="Arial" charset="0"/>
              </a:rPr>
              <a:t>Direct &amp; Indirect Costs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Irrigation project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To increase the fertility of particular tract of land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Direct Costs – Resources employed in the project</a:t>
            </a:r>
            <a:endParaRPr lang="en-US" dirty="0" smtClean="0"/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Indirect Costs – Decrease in water level in surrounding areas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cs typeface="Arial" charset="0"/>
              </a:rPr>
              <a:t>Evaluating Costs and Benefits in Dollar Terms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cs typeface="Arial" charset="0"/>
              </a:rPr>
              <a:t>Though some costs and benefits are easily quantifiable others, such as the value of a human life saved or lost because of a project, are not as easy.</a:t>
            </a:r>
            <a:r>
              <a:rPr lang="en-US" sz="3600" dirty="0"/>
              <a:t> </a:t>
            </a:r>
            <a:endParaRPr lang="en-US" sz="3600" dirty="0" smtClean="0"/>
          </a:p>
          <a:p>
            <a:endParaRPr lang="en-US" sz="3600" dirty="0" smtClean="0"/>
          </a:p>
          <a:p>
            <a:r>
              <a:rPr lang="en-US" sz="3600" dirty="0" smtClean="0"/>
              <a:t>Difficult to put dollar value benefits from health and education 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cs typeface="Arial" charset="0"/>
              </a:rPr>
              <a:t>Evaluating Costs and Benefits in Dollar Terms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Output of a project not sold in the market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Surrogate measures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Increased earnings of those who have benefited from health program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Increased earning of former students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cs typeface="Arial" charset="0"/>
              </a:rPr>
              <a:t>Evaluating Costs and Benefits in Dollar Terms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Marketable output but price and cost doesn’t reflect True Social Value</a:t>
            </a:r>
          </a:p>
          <a:p>
            <a:pPr lvl="1"/>
            <a:r>
              <a:rPr lang="en-US" dirty="0" smtClean="0"/>
              <a:t>Products sold in monopolistic market, or under government taxes/subsidies </a:t>
            </a:r>
          </a:p>
          <a:p>
            <a:pPr lvl="1"/>
            <a:r>
              <a:rPr lang="en-US" dirty="0" err="1" smtClean="0"/>
              <a:t>Agri</a:t>
            </a:r>
            <a:r>
              <a:rPr lang="en-US" dirty="0" smtClean="0"/>
              <a:t> output prices subsidized</a:t>
            </a:r>
          </a:p>
          <a:p>
            <a:pPr lvl="1"/>
            <a:r>
              <a:rPr lang="en-US" dirty="0" smtClean="0"/>
              <a:t>Inputs from Monopolistic markets are over priced</a:t>
            </a:r>
          </a:p>
          <a:p>
            <a:pPr lvl="1"/>
            <a:r>
              <a:rPr lang="en-US" dirty="0" smtClean="0"/>
              <a:t>Need to reflect true social value</a:t>
            </a:r>
          </a:p>
          <a:p>
            <a:pPr lvl="1"/>
            <a:r>
              <a:rPr lang="en-US" dirty="0" smtClean="0"/>
              <a:t>Might require arbitrary estimating decision by the analyst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/>
          <a:lstStyle/>
          <a:p>
            <a:r>
              <a:rPr lang="en-US">
                <a:cs typeface="Arial" charset="0"/>
              </a:rPr>
              <a:t>Discounting Future Net Benefits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  <a:cs typeface="Arial" charset="0"/>
              </a:rPr>
              <a:t>Present Value</a:t>
            </a:r>
          </a:p>
          <a:p>
            <a:pPr lvl="1">
              <a:spcBef>
                <a:spcPct val="50000"/>
              </a:spcBef>
            </a:pPr>
            <a:r>
              <a:rPr lang="en-US">
                <a:latin typeface="Arial" charset="0"/>
                <a:cs typeface="Arial" charset="0"/>
              </a:rPr>
              <a:t>It is an interest-adjusted value of costs or benefits that will occur in the future</a:t>
            </a:r>
          </a:p>
          <a:p>
            <a:pPr lvl="1">
              <a:spcBef>
                <a:spcPct val="50000"/>
              </a:spcBef>
            </a:pPr>
            <a:r>
              <a:rPr lang="en-US">
                <a:latin typeface="Arial" charset="0"/>
                <a:cs typeface="Arial" charset="0"/>
              </a:rPr>
              <a:t>The </a:t>
            </a:r>
            <a:r>
              <a:rPr lang="en-US" i="1">
                <a:latin typeface="Arial" charset="0"/>
                <a:cs typeface="Arial" charset="0"/>
              </a:rPr>
              <a:t>PV</a:t>
            </a:r>
            <a:r>
              <a:rPr lang="en-US">
                <a:latin typeface="Arial" charset="0"/>
                <a:cs typeface="Arial" charset="0"/>
              </a:rPr>
              <a:t> of X dollars received in </a:t>
            </a:r>
            <a:r>
              <a:rPr lang="en-US" i="1">
                <a:latin typeface="Arial" charset="0"/>
                <a:cs typeface="Arial" charset="0"/>
              </a:rPr>
              <a:t>n</a:t>
            </a:r>
            <a:r>
              <a:rPr lang="en-US">
                <a:latin typeface="Arial" charset="0"/>
                <a:cs typeface="Arial" charset="0"/>
              </a:rPr>
              <a:t> years at an interest rate </a:t>
            </a:r>
            <a:r>
              <a:rPr lang="en-US" i="1">
                <a:latin typeface="Arial" charset="0"/>
                <a:cs typeface="Arial" charset="0"/>
              </a:rPr>
              <a:t>r</a:t>
            </a:r>
            <a:r>
              <a:rPr lang="en-US">
                <a:latin typeface="Arial" charset="0"/>
                <a:cs typeface="Arial" charset="0"/>
              </a:rPr>
              <a:t> is</a:t>
            </a:r>
          </a:p>
          <a:p>
            <a:pPr lvl="1">
              <a:spcBef>
                <a:spcPct val="50000"/>
              </a:spcBef>
              <a:buFont typeface="Wingdings" pitchFamily="2" charset="2"/>
              <a:buNone/>
            </a:pPr>
            <a:r>
              <a:rPr lang="en-US" sz="3200" i="1">
                <a:latin typeface="Arial" charset="0"/>
                <a:cs typeface="Arial" charset="0"/>
              </a:rPr>
              <a:t>PV</a:t>
            </a:r>
            <a:r>
              <a:rPr lang="en-US" sz="3200">
                <a:latin typeface="Arial" charset="0"/>
                <a:cs typeface="Arial" charset="0"/>
              </a:rPr>
              <a:t> = (</a:t>
            </a:r>
            <a:r>
              <a:rPr lang="en-US" sz="3200" i="1">
                <a:latin typeface="Arial" charset="0"/>
                <a:cs typeface="Arial" charset="0"/>
              </a:rPr>
              <a:t>X</a:t>
            </a:r>
            <a:r>
              <a:rPr lang="en-US" sz="3200">
                <a:latin typeface="Arial" charset="0"/>
                <a:cs typeface="Arial" charset="0"/>
              </a:rPr>
              <a:t>/(1+</a:t>
            </a:r>
            <a:r>
              <a:rPr lang="en-US" sz="3200" i="1">
                <a:latin typeface="Arial" charset="0"/>
                <a:cs typeface="Arial" charset="0"/>
              </a:rPr>
              <a:t>r</a:t>
            </a:r>
            <a:r>
              <a:rPr lang="en-US" sz="3200">
                <a:latin typeface="Arial" charset="0"/>
                <a:cs typeface="Arial" charset="0"/>
              </a:rPr>
              <a:t>))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3424023</TotalTime>
  <Words>577</Words>
  <Application>Microsoft Office PowerPoint</Application>
  <PresentationFormat>On-screen Show (4:3)</PresentationFormat>
  <Paragraphs>92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Public Finance  (MPA405)</vt:lpstr>
      <vt:lpstr>Lecture 12: Cost-Benefit Analysis and Government Investments</vt:lpstr>
      <vt:lpstr>Economic Analysis for the Budget Process:  </vt:lpstr>
      <vt:lpstr>Cost-Effectiveness Analysis</vt:lpstr>
      <vt:lpstr>Cost-Effectiveness Analysis</vt:lpstr>
      <vt:lpstr>Cost-Effectiveness Analysis</vt:lpstr>
      <vt:lpstr>Incremental Budgeting</vt:lpstr>
      <vt:lpstr>Cost-Benefit Analysis </vt:lpstr>
      <vt:lpstr>Cost-Benefit Analysis </vt:lpstr>
      <vt:lpstr>Enumerating Benefits and Costs </vt:lpstr>
      <vt:lpstr>Enumerating Benefits and Costs </vt:lpstr>
      <vt:lpstr>Enumerating Benefits and Costs </vt:lpstr>
      <vt:lpstr>Evaluating Costs and Benefits in Dollar Terms</vt:lpstr>
      <vt:lpstr>Evaluating Costs and Benefits in Dollar Terms</vt:lpstr>
      <vt:lpstr>Evaluating Costs and Benefits in Dollar Terms</vt:lpstr>
      <vt:lpstr>Discounting Future Net Benefits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12: Cost-Benefit Analysis and Government Investments</dc:title>
  <dc:creator>Mughal</dc:creator>
  <cp:lastModifiedBy>NTS</cp:lastModifiedBy>
  <cp:revision>22</cp:revision>
  <dcterms:created xsi:type="dcterms:W3CDTF">2007-12-31T19:03:12Z</dcterms:created>
  <dcterms:modified xsi:type="dcterms:W3CDTF">2014-07-05T17:45:42Z</dcterms:modified>
</cp:coreProperties>
</file>