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0" r:id="rId3"/>
    <p:sldId id="301" r:id="rId4"/>
    <p:sldId id="302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Lecture 11: </a:t>
            </a:r>
            <a:r>
              <a:rPr lang="en-US" dirty="0">
                <a:cs typeface="Times New Roman" pitchFamily="18" charset="0"/>
              </a:rPr>
              <a:t>Public Choice and the Political </a:t>
            </a:r>
            <a:r>
              <a:rPr lang="en-US" dirty="0" smtClean="0">
                <a:cs typeface="Times New Roman" pitchFamily="18" charset="0"/>
              </a:rPr>
              <a:t>Process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Public Choice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572000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Public Choice</a:t>
            </a:r>
            <a:r>
              <a:rPr lang="en-US" sz="3200" dirty="0" smtClean="0">
                <a:latin typeface="Arial" charset="0"/>
                <a:cs typeface="Times New Roman" pitchFamily="18" charset="0"/>
              </a:rPr>
              <a:t> is when decisions are  made through political interaction of many persons according to pre-established rules.</a:t>
            </a:r>
            <a:r>
              <a:rPr lang="en-US" sz="3200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endParaRPr lang="en-US" sz="3200" dirty="0" smtClean="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latin typeface="Arial" charset="0"/>
                <a:cs typeface="Arial" charset="0"/>
              </a:rPr>
              <a:t>Public choice vs. private choice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Taxes Vs Voluntary Cost-Sharing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5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Political Equilibrium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Times New Roman" pitchFamily="18" charset="0"/>
              </a:rPr>
              <a:t>A </a:t>
            </a:r>
            <a:r>
              <a:rPr lang="en-US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political equilibrium</a:t>
            </a:r>
            <a:r>
              <a:rPr lang="en-US" smtClean="0">
                <a:latin typeface="Arial" charset="0"/>
                <a:cs typeface="Times New Roman" pitchFamily="18" charset="0"/>
              </a:rPr>
              <a:t> is an agreement on the level of production of 	one or more public goods given the specified rule for making the collective choice and the distribution of tax shares among individuals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bldLvl="5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Effect of Nonvoting on Political Equilibrium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Political Platform Targets Median most preferred outcome of all voters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Assuming a linear scale of Liberalness 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Voters might abstain because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Indifferent among the political platforms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 as many citizens of both parties do not vote</a:t>
            </a:r>
          </a:p>
          <a:p>
            <a:pPr lvl="2">
              <a:lnSpc>
                <a:spcPct val="90000"/>
              </a:lnSpc>
              <a:buNone/>
            </a:pPr>
            <a:endParaRPr lang="en-US" dirty="0" smtClean="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Alienation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Voters might not vote if too far from preferred positions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The political outcome tends to shift towards mode rather than median of most preferred outcome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Normal distribution has median equaling mode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Asymmetric or multimodal distribution</a:t>
            </a:r>
          </a:p>
          <a:p>
            <a:pPr lvl="2">
              <a:lnSpc>
                <a:spcPct val="90000"/>
              </a:lnSpc>
            </a:pPr>
            <a:endParaRPr lang="en-US" dirty="0" smtClean="0">
              <a:latin typeface="Arial" charset="0"/>
            </a:endParaRPr>
          </a:p>
          <a:p>
            <a:pPr lvl="2">
              <a:lnSpc>
                <a:spcPct val="90000"/>
              </a:lnSpc>
            </a:pP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83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Logrolling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200" smtClean="0"/>
              <a:t>or </a:t>
            </a:r>
            <a:r>
              <a:rPr lang="en-US" sz="3200" smtClean="0">
                <a:cs typeface="Times New Roman" pitchFamily="18" charset="0"/>
              </a:rPr>
              <a:t>vote trading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More than one issue to be voted on as a package</a:t>
            </a:r>
          </a:p>
          <a:p>
            <a:pPr eaLnBrk="1" hangingPunct="1"/>
            <a:r>
              <a:rPr lang="en-US" dirty="0" smtClean="0"/>
              <a:t> when intensities of preference differs across issues, might result into trading of votes, called Logrolling</a:t>
            </a:r>
          </a:p>
          <a:p>
            <a:pPr lvl="1"/>
            <a:r>
              <a:rPr lang="en-US" dirty="0" smtClean="0"/>
              <a:t>Oil Producers </a:t>
            </a:r>
            <a:r>
              <a:rPr lang="en-US" dirty="0" err="1" smtClean="0"/>
              <a:t>vs</a:t>
            </a:r>
            <a:r>
              <a:rPr lang="en-US" dirty="0" smtClean="0"/>
              <a:t> Shoe Manufacturers</a:t>
            </a:r>
          </a:p>
          <a:p>
            <a:r>
              <a:rPr lang="en-US" dirty="0" smtClean="0"/>
              <a:t>Requirement: Asymmetry of gains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Logrolling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200" smtClean="0"/>
              <a:t>or </a:t>
            </a:r>
            <a:r>
              <a:rPr lang="en-US" sz="3200" smtClean="0">
                <a:cs typeface="Times New Roman" pitchFamily="18" charset="0"/>
              </a:rPr>
              <a:t>vote trading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Logrolling</a:t>
            </a:r>
            <a:r>
              <a:rPr lang="en-US" dirty="0" smtClean="0">
                <a:latin typeface="Arial" charset="0"/>
                <a:cs typeface="Times New Roman" pitchFamily="18" charset="0"/>
              </a:rPr>
              <a:t> is the act of voting for something you would ordinarily vote against so that someone else will vote for something that they would ordinarily vote against.</a:t>
            </a:r>
          </a:p>
          <a:p>
            <a:pPr eaLnBrk="1" hangingPunct="1"/>
            <a:r>
              <a:rPr lang="en-US" dirty="0" smtClean="0">
                <a:latin typeface="Arial" charset="0"/>
                <a:cs typeface="Times New Roman" pitchFamily="18" charset="0"/>
              </a:rPr>
              <a:t>This is typically done when people care deeply about passage of their issue and less about the other issue.</a:t>
            </a:r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Logrolling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200" smtClean="0"/>
              <a:t>or </a:t>
            </a:r>
            <a:r>
              <a:rPr lang="en-US" sz="3200" smtClean="0">
                <a:cs typeface="Times New Roman" pitchFamily="18" charset="0"/>
              </a:rPr>
              <a:t>vote trading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Implicit Logrolling: pairing two or more issues of strong interest to divergent issues</a:t>
            </a:r>
          </a:p>
          <a:p>
            <a:pPr lvl="1"/>
            <a:r>
              <a:rPr lang="en-US" dirty="0" smtClean="0"/>
              <a:t>Textile import quotas </a:t>
            </a:r>
            <a:r>
              <a:rPr lang="en-US" dirty="0" err="1" smtClean="0"/>
              <a:t>vs</a:t>
            </a:r>
            <a:r>
              <a:rPr lang="en-US" dirty="0" smtClean="0"/>
              <a:t> new bomber</a:t>
            </a:r>
          </a:p>
          <a:p>
            <a:pPr eaLnBrk="1" hangingPunct="1"/>
            <a:r>
              <a:rPr lang="en-US" dirty="0" smtClean="0"/>
              <a:t>Logrolling as Safety Valve:</a:t>
            </a:r>
          </a:p>
          <a:p>
            <a:pPr lvl="1"/>
            <a:r>
              <a:rPr lang="en-US" dirty="0" smtClean="0"/>
              <a:t>Opportunities to express intensity of preferences</a:t>
            </a:r>
          </a:p>
          <a:p>
            <a:pPr lvl="1"/>
            <a:r>
              <a:rPr lang="en-US" dirty="0" smtClean="0"/>
              <a:t>Can be used to gain benefits</a:t>
            </a:r>
          </a:p>
          <a:p>
            <a:r>
              <a:rPr lang="en-US" dirty="0" smtClean="0"/>
              <a:t>May cause losses in efficiency depicted by next example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3048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Logrolling</a:t>
            </a:r>
          </a:p>
        </p:txBody>
      </p:sp>
      <p:sp>
        <p:nvSpPr>
          <p:cNvPr id="48131" name="Rectangle 66"/>
          <p:cNvSpPr>
            <a:spLocks noChangeArrowheads="1"/>
          </p:cNvSpPr>
          <p:nvPr/>
        </p:nvSpPr>
        <p:spPr bwMode="auto">
          <a:xfrm>
            <a:off x="1474788" y="3028950"/>
            <a:ext cx="211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48132" name="Rectangle 69"/>
          <p:cNvSpPr>
            <a:spLocks noChangeArrowheads="1"/>
          </p:cNvSpPr>
          <p:nvPr/>
        </p:nvSpPr>
        <p:spPr bwMode="auto">
          <a:xfrm>
            <a:off x="1004888" y="1328738"/>
            <a:ext cx="493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300 </a:t>
            </a:r>
            <a:endParaRPr lang="en-US"/>
          </a:p>
        </p:txBody>
      </p:sp>
      <p:sp>
        <p:nvSpPr>
          <p:cNvPr id="48133" name="Rectangle 70"/>
          <p:cNvSpPr>
            <a:spLocks noChangeArrowheads="1"/>
          </p:cNvSpPr>
          <p:nvPr/>
        </p:nvSpPr>
        <p:spPr bwMode="auto">
          <a:xfrm>
            <a:off x="1004888" y="1590675"/>
            <a:ext cx="493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250 </a:t>
            </a:r>
            <a:endParaRPr lang="en-US"/>
          </a:p>
        </p:txBody>
      </p:sp>
      <p:sp>
        <p:nvSpPr>
          <p:cNvPr id="48134" name="Rectangle 71"/>
          <p:cNvSpPr>
            <a:spLocks noChangeArrowheads="1"/>
          </p:cNvSpPr>
          <p:nvPr/>
        </p:nvSpPr>
        <p:spPr bwMode="auto">
          <a:xfrm>
            <a:off x="963613" y="2324100"/>
            <a:ext cx="493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100 </a:t>
            </a:r>
            <a:endParaRPr lang="en-US"/>
          </a:p>
        </p:txBody>
      </p:sp>
      <p:sp>
        <p:nvSpPr>
          <p:cNvPr id="48135" name="Rectangle 72"/>
          <p:cNvSpPr>
            <a:spLocks noChangeArrowheads="1"/>
          </p:cNvSpPr>
          <p:nvPr/>
        </p:nvSpPr>
        <p:spPr bwMode="auto">
          <a:xfrm>
            <a:off x="2789238" y="609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A </a:t>
            </a:r>
            <a:endParaRPr lang="en-US"/>
          </a:p>
        </p:txBody>
      </p:sp>
      <p:sp>
        <p:nvSpPr>
          <p:cNvPr id="9290" name="Freeform 74"/>
          <p:cNvSpPr>
            <a:spLocks/>
          </p:cNvSpPr>
          <p:nvPr/>
        </p:nvSpPr>
        <p:spPr bwMode="auto">
          <a:xfrm>
            <a:off x="1489075" y="1757363"/>
            <a:ext cx="1189038" cy="1228725"/>
          </a:xfrm>
          <a:custGeom>
            <a:avLst/>
            <a:gdLst>
              <a:gd name="T0" fmla="*/ 0 w 749"/>
              <a:gd name="T1" fmla="*/ 0 h 774"/>
              <a:gd name="T2" fmla="*/ 749 w 749"/>
              <a:gd name="T3" fmla="*/ 0 h 774"/>
              <a:gd name="T4" fmla="*/ 749 w 749"/>
              <a:gd name="T5" fmla="*/ 774 h 774"/>
              <a:gd name="T6" fmla="*/ 0 60000 65536"/>
              <a:gd name="T7" fmla="*/ 0 60000 65536"/>
              <a:gd name="T8" fmla="*/ 0 60000 65536"/>
              <a:gd name="T9" fmla="*/ 0 w 749"/>
              <a:gd name="T10" fmla="*/ 0 h 774"/>
              <a:gd name="T11" fmla="*/ 749 w 749"/>
              <a:gd name="T12" fmla="*/ 774 h 77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49" h="774">
                <a:moveTo>
                  <a:pt x="0" y="0"/>
                </a:moveTo>
                <a:lnTo>
                  <a:pt x="749" y="0"/>
                </a:lnTo>
                <a:lnTo>
                  <a:pt x="749" y="774"/>
                </a:lnTo>
              </a:path>
            </a:pathLst>
          </a:cu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80"/>
          <p:cNvGrpSpPr>
            <a:grpSpLocks/>
          </p:cNvGrpSpPr>
          <p:nvPr/>
        </p:nvGrpSpPr>
        <p:grpSpPr bwMode="auto">
          <a:xfrm>
            <a:off x="2208213" y="1576388"/>
            <a:ext cx="2439987" cy="788987"/>
            <a:chOff x="1391" y="993"/>
            <a:chExt cx="1537" cy="497"/>
          </a:xfrm>
        </p:grpSpPr>
        <p:sp>
          <p:nvSpPr>
            <p:cNvPr id="48208" name="Rectangle 67"/>
            <p:cNvSpPr>
              <a:spLocks noChangeArrowheads="1"/>
            </p:cNvSpPr>
            <p:nvPr/>
          </p:nvSpPr>
          <p:spPr bwMode="auto">
            <a:xfrm>
              <a:off x="2575" y="1298"/>
              <a:ext cx="3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MB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B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209" name="Line 75"/>
            <p:cNvSpPr>
              <a:spLocks noChangeShapeType="1"/>
            </p:cNvSpPr>
            <p:nvPr/>
          </p:nvSpPr>
          <p:spPr bwMode="auto">
            <a:xfrm>
              <a:off x="1391" y="993"/>
              <a:ext cx="1053" cy="39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38" name="Rectangle 78"/>
          <p:cNvSpPr>
            <a:spLocks noChangeArrowheads="1"/>
          </p:cNvSpPr>
          <p:nvPr/>
        </p:nvSpPr>
        <p:spPr bwMode="auto">
          <a:xfrm>
            <a:off x="2608263" y="3028950"/>
            <a:ext cx="211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grpSp>
        <p:nvGrpSpPr>
          <p:cNvPr id="3" name="Group 179"/>
          <p:cNvGrpSpPr>
            <a:grpSpLocks/>
          </p:cNvGrpSpPr>
          <p:nvPr/>
        </p:nvGrpSpPr>
        <p:grpSpPr bwMode="auto">
          <a:xfrm>
            <a:off x="1489075" y="2378075"/>
            <a:ext cx="2738438" cy="304800"/>
            <a:chOff x="938" y="1498"/>
            <a:chExt cx="1725" cy="192"/>
          </a:xfrm>
        </p:grpSpPr>
        <p:sp>
          <p:nvSpPr>
            <p:cNvPr id="48206" name="Line 73"/>
            <p:cNvSpPr>
              <a:spLocks noChangeShapeType="1"/>
            </p:cNvSpPr>
            <p:nvPr/>
          </p:nvSpPr>
          <p:spPr bwMode="auto">
            <a:xfrm>
              <a:off x="938" y="1568"/>
              <a:ext cx="1567" cy="1"/>
            </a:xfrm>
            <a:prstGeom prst="line">
              <a:avLst/>
            </a:prstGeom>
            <a:noFill/>
            <a:ln w="55563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207" name="Rectangle 79"/>
            <p:cNvSpPr>
              <a:spLocks noChangeArrowheads="1"/>
            </p:cNvSpPr>
            <p:nvPr/>
          </p:nvSpPr>
          <p:spPr bwMode="auto">
            <a:xfrm>
              <a:off x="2575" y="1498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t </a:t>
              </a:r>
              <a:endParaRPr lang="en-US" i="1"/>
            </a:p>
          </p:txBody>
        </p:sp>
      </p:grpSp>
      <p:grpSp>
        <p:nvGrpSpPr>
          <p:cNvPr id="4" name="Group 178"/>
          <p:cNvGrpSpPr>
            <a:grpSpLocks/>
          </p:cNvGrpSpPr>
          <p:nvPr/>
        </p:nvGrpSpPr>
        <p:grpSpPr bwMode="auto">
          <a:xfrm>
            <a:off x="1489075" y="1341438"/>
            <a:ext cx="3117850" cy="304800"/>
            <a:chOff x="938" y="845"/>
            <a:chExt cx="1964" cy="192"/>
          </a:xfrm>
        </p:grpSpPr>
        <p:sp>
          <p:nvSpPr>
            <p:cNvPr id="48204" name="Line 58"/>
            <p:cNvSpPr>
              <a:spLocks noChangeShapeType="1"/>
            </p:cNvSpPr>
            <p:nvPr/>
          </p:nvSpPr>
          <p:spPr bwMode="auto">
            <a:xfrm>
              <a:off x="938" y="950"/>
              <a:ext cx="1567" cy="1"/>
            </a:xfrm>
            <a:prstGeom prst="line">
              <a:avLst/>
            </a:prstGeom>
            <a:noFill/>
            <a:ln w="55563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205" name="Rectangle 80"/>
            <p:cNvSpPr>
              <a:spLocks noChangeArrowheads="1"/>
            </p:cNvSpPr>
            <p:nvPr/>
          </p:nvSpPr>
          <p:spPr bwMode="auto">
            <a:xfrm>
              <a:off x="2540" y="845"/>
              <a:ext cx="36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MC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B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48141" name="Rectangle 97"/>
          <p:cNvSpPr>
            <a:spLocks noChangeArrowheads="1"/>
          </p:cNvSpPr>
          <p:nvPr/>
        </p:nvSpPr>
        <p:spPr bwMode="auto">
          <a:xfrm>
            <a:off x="3148013" y="6191250"/>
            <a:ext cx="211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48142" name="Rectangle 100"/>
          <p:cNvSpPr>
            <a:spLocks noChangeArrowheads="1"/>
          </p:cNvSpPr>
          <p:nvPr/>
        </p:nvSpPr>
        <p:spPr bwMode="auto">
          <a:xfrm>
            <a:off x="2667000" y="4330700"/>
            <a:ext cx="493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600 </a:t>
            </a:r>
            <a:endParaRPr lang="en-US"/>
          </a:p>
        </p:txBody>
      </p:sp>
      <p:sp>
        <p:nvSpPr>
          <p:cNvPr id="48143" name="Rectangle 101"/>
          <p:cNvSpPr>
            <a:spLocks noChangeArrowheads="1"/>
          </p:cNvSpPr>
          <p:nvPr/>
        </p:nvSpPr>
        <p:spPr bwMode="auto">
          <a:xfrm>
            <a:off x="2667000" y="5287963"/>
            <a:ext cx="493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250 </a:t>
            </a:r>
            <a:endParaRPr lang="en-US"/>
          </a:p>
        </p:txBody>
      </p:sp>
      <p:sp>
        <p:nvSpPr>
          <p:cNvPr id="48144" name="Rectangle 102"/>
          <p:cNvSpPr>
            <a:spLocks noChangeArrowheads="1"/>
          </p:cNvSpPr>
          <p:nvPr/>
        </p:nvSpPr>
        <p:spPr bwMode="auto">
          <a:xfrm>
            <a:off x="2667000" y="5510213"/>
            <a:ext cx="493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200 </a:t>
            </a:r>
            <a:endParaRPr lang="en-US"/>
          </a:p>
        </p:txBody>
      </p:sp>
      <p:sp>
        <p:nvSpPr>
          <p:cNvPr id="48145" name="Rectangle 103"/>
          <p:cNvSpPr>
            <a:spLocks noChangeArrowheads="1"/>
          </p:cNvSpPr>
          <p:nvPr/>
        </p:nvSpPr>
        <p:spPr bwMode="auto">
          <a:xfrm>
            <a:off x="990600" y="489585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 </a:t>
            </a:r>
            <a:endParaRPr lang="en-US"/>
          </a:p>
        </p:txBody>
      </p:sp>
      <p:sp>
        <p:nvSpPr>
          <p:cNvPr id="48146" name="Rectangle 106"/>
          <p:cNvSpPr>
            <a:spLocks noChangeArrowheads="1"/>
          </p:cNvSpPr>
          <p:nvPr/>
        </p:nvSpPr>
        <p:spPr bwMode="auto">
          <a:xfrm>
            <a:off x="4560888" y="6191250"/>
            <a:ext cx="141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1</a:t>
            </a:r>
            <a:endParaRPr lang="en-US"/>
          </a:p>
        </p:txBody>
      </p:sp>
      <p:grpSp>
        <p:nvGrpSpPr>
          <p:cNvPr id="5" name="Group 186"/>
          <p:cNvGrpSpPr>
            <a:grpSpLocks/>
          </p:cNvGrpSpPr>
          <p:nvPr/>
        </p:nvGrpSpPr>
        <p:grpSpPr bwMode="auto">
          <a:xfrm>
            <a:off x="3162300" y="5418138"/>
            <a:ext cx="2697163" cy="304800"/>
            <a:chOff x="1992" y="3497"/>
            <a:chExt cx="1699" cy="192"/>
          </a:xfrm>
        </p:grpSpPr>
        <p:sp>
          <p:nvSpPr>
            <p:cNvPr id="48202" name="Line 105"/>
            <p:cNvSpPr>
              <a:spLocks noChangeShapeType="1"/>
            </p:cNvSpPr>
            <p:nvPr/>
          </p:nvSpPr>
          <p:spPr bwMode="auto">
            <a:xfrm>
              <a:off x="1992" y="3610"/>
              <a:ext cx="1576" cy="1"/>
            </a:xfrm>
            <a:prstGeom prst="line">
              <a:avLst/>
            </a:prstGeom>
            <a:noFill/>
            <a:ln w="55563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203" name="Rectangle 107"/>
            <p:cNvSpPr>
              <a:spLocks noChangeArrowheads="1"/>
            </p:cNvSpPr>
            <p:nvPr/>
          </p:nvSpPr>
          <p:spPr bwMode="auto">
            <a:xfrm>
              <a:off x="3603" y="3497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t </a:t>
              </a:r>
              <a:endParaRPr lang="en-US" i="1"/>
            </a:p>
          </p:txBody>
        </p:sp>
      </p:grpSp>
      <p:grpSp>
        <p:nvGrpSpPr>
          <p:cNvPr id="6" name="Group 184"/>
          <p:cNvGrpSpPr>
            <a:grpSpLocks/>
          </p:cNvGrpSpPr>
          <p:nvPr/>
        </p:nvGrpSpPr>
        <p:grpSpPr bwMode="auto">
          <a:xfrm>
            <a:off x="3162300" y="4173538"/>
            <a:ext cx="2501900" cy="306387"/>
            <a:chOff x="1992" y="2713"/>
            <a:chExt cx="1576" cy="193"/>
          </a:xfrm>
        </p:grpSpPr>
        <p:sp>
          <p:nvSpPr>
            <p:cNvPr id="48200" name="Line 85"/>
            <p:cNvSpPr>
              <a:spLocks noChangeShapeType="1"/>
            </p:cNvSpPr>
            <p:nvPr/>
          </p:nvSpPr>
          <p:spPr bwMode="auto">
            <a:xfrm>
              <a:off x="1992" y="2905"/>
              <a:ext cx="1576" cy="1"/>
            </a:xfrm>
            <a:prstGeom prst="line">
              <a:avLst/>
            </a:prstGeom>
            <a:noFill/>
            <a:ln w="55563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201" name="Rectangle 108"/>
            <p:cNvSpPr>
              <a:spLocks noChangeArrowheads="1"/>
            </p:cNvSpPr>
            <p:nvPr/>
          </p:nvSpPr>
          <p:spPr bwMode="auto">
            <a:xfrm>
              <a:off x="2715" y="2713"/>
              <a:ext cx="83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MC = MSC </a:t>
              </a:r>
              <a:endParaRPr lang="en-US" i="1"/>
            </a:p>
          </p:txBody>
        </p:sp>
      </p:grpSp>
      <p:sp>
        <p:nvSpPr>
          <p:cNvPr id="48149" name="Rectangle 113"/>
          <p:cNvSpPr>
            <a:spLocks noChangeArrowheads="1"/>
          </p:cNvSpPr>
          <p:nvPr/>
        </p:nvSpPr>
        <p:spPr bwMode="auto">
          <a:xfrm>
            <a:off x="2667000" y="4648200"/>
            <a:ext cx="493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500 </a:t>
            </a:r>
            <a:endParaRPr lang="en-US"/>
          </a:p>
        </p:txBody>
      </p:sp>
      <p:grpSp>
        <p:nvGrpSpPr>
          <p:cNvPr id="7" name="Group 117"/>
          <p:cNvGrpSpPr>
            <a:grpSpLocks/>
          </p:cNvGrpSpPr>
          <p:nvPr/>
        </p:nvGrpSpPr>
        <p:grpSpPr bwMode="auto">
          <a:xfrm>
            <a:off x="3276600" y="4492625"/>
            <a:ext cx="1352550" cy="1657350"/>
            <a:chOff x="1807" y="2648"/>
            <a:chExt cx="924" cy="1044"/>
          </a:xfrm>
        </p:grpSpPr>
        <p:sp>
          <p:nvSpPr>
            <p:cNvPr id="48197" name="Line 114"/>
            <p:cNvSpPr>
              <a:spLocks noChangeShapeType="1"/>
            </p:cNvSpPr>
            <p:nvPr/>
          </p:nvSpPr>
          <p:spPr bwMode="auto">
            <a:xfrm>
              <a:off x="1807" y="2839"/>
              <a:ext cx="923" cy="1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98" name="Line 115"/>
            <p:cNvSpPr>
              <a:spLocks noChangeShapeType="1"/>
            </p:cNvSpPr>
            <p:nvPr/>
          </p:nvSpPr>
          <p:spPr bwMode="auto">
            <a:xfrm>
              <a:off x="2730" y="2648"/>
              <a:ext cx="1" cy="1044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99" name="Line 116"/>
            <p:cNvSpPr>
              <a:spLocks noChangeShapeType="1"/>
            </p:cNvSpPr>
            <p:nvPr/>
          </p:nvSpPr>
          <p:spPr bwMode="auto">
            <a:xfrm>
              <a:off x="1807" y="3257"/>
              <a:ext cx="923" cy="1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51" name="Rectangle 127"/>
          <p:cNvSpPr>
            <a:spLocks noChangeArrowheads="1"/>
          </p:cNvSpPr>
          <p:nvPr/>
        </p:nvSpPr>
        <p:spPr bwMode="auto">
          <a:xfrm>
            <a:off x="6003925" y="3041650"/>
            <a:ext cx="211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48152" name="Rectangle 130"/>
          <p:cNvSpPr>
            <a:spLocks noChangeArrowheads="1"/>
          </p:cNvSpPr>
          <p:nvPr/>
        </p:nvSpPr>
        <p:spPr bwMode="auto">
          <a:xfrm>
            <a:off x="5543550" y="1357313"/>
            <a:ext cx="493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300 </a:t>
            </a:r>
            <a:endParaRPr lang="en-US"/>
          </a:p>
        </p:txBody>
      </p:sp>
      <p:sp>
        <p:nvSpPr>
          <p:cNvPr id="48153" name="Rectangle 131"/>
          <p:cNvSpPr>
            <a:spLocks noChangeArrowheads="1"/>
          </p:cNvSpPr>
          <p:nvPr/>
        </p:nvSpPr>
        <p:spPr bwMode="auto">
          <a:xfrm>
            <a:off x="5543550" y="1616075"/>
            <a:ext cx="493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250 </a:t>
            </a:r>
            <a:endParaRPr lang="en-US"/>
          </a:p>
        </p:txBody>
      </p:sp>
      <p:sp>
        <p:nvSpPr>
          <p:cNvPr id="48154" name="Rectangle 132"/>
          <p:cNvSpPr>
            <a:spLocks noChangeArrowheads="1"/>
          </p:cNvSpPr>
          <p:nvPr/>
        </p:nvSpPr>
        <p:spPr bwMode="auto">
          <a:xfrm>
            <a:off x="5543550" y="2349500"/>
            <a:ext cx="493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100 </a:t>
            </a:r>
            <a:endParaRPr lang="en-US"/>
          </a:p>
        </p:txBody>
      </p:sp>
      <p:sp>
        <p:nvSpPr>
          <p:cNvPr id="48155" name="Rectangle 133"/>
          <p:cNvSpPr>
            <a:spLocks noChangeArrowheads="1"/>
          </p:cNvSpPr>
          <p:nvPr/>
        </p:nvSpPr>
        <p:spPr bwMode="auto">
          <a:xfrm>
            <a:off x="7180263" y="650875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B </a:t>
            </a:r>
            <a:endParaRPr lang="en-US"/>
          </a:p>
        </p:txBody>
      </p:sp>
      <p:sp>
        <p:nvSpPr>
          <p:cNvPr id="9351" name="Freeform 135"/>
          <p:cNvSpPr>
            <a:spLocks/>
          </p:cNvSpPr>
          <p:nvPr/>
        </p:nvSpPr>
        <p:spPr bwMode="auto">
          <a:xfrm>
            <a:off x="6018213" y="1770063"/>
            <a:ext cx="1203325" cy="1216025"/>
          </a:xfrm>
          <a:custGeom>
            <a:avLst/>
            <a:gdLst>
              <a:gd name="T0" fmla="*/ 0 w 758"/>
              <a:gd name="T1" fmla="*/ 0 h 766"/>
              <a:gd name="T2" fmla="*/ 758 w 758"/>
              <a:gd name="T3" fmla="*/ 0 h 766"/>
              <a:gd name="T4" fmla="*/ 758 w 758"/>
              <a:gd name="T5" fmla="*/ 766 h 766"/>
              <a:gd name="T6" fmla="*/ 0 60000 65536"/>
              <a:gd name="T7" fmla="*/ 0 60000 65536"/>
              <a:gd name="T8" fmla="*/ 0 60000 65536"/>
              <a:gd name="T9" fmla="*/ 0 w 758"/>
              <a:gd name="T10" fmla="*/ 0 h 766"/>
              <a:gd name="T11" fmla="*/ 758 w 758"/>
              <a:gd name="T12" fmla="*/ 766 h 7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58" h="766">
                <a:moveTo>
                  <a:pt x="0" y="0"/>
                </a:moveTo>
                <a:lnTo>
                  <a:pt x="758" y="0"/>
                </a:lnTo>
                <a:lnTo>
                  <a:pt x="758" y="766"/>
                </a:lnTo>
              </a:path>
            </a:pathLst>
          </a:cu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57" name="Rectangle 139"/>
          <p:cNvSpPr>
            <a:spLocks noChangeArrowheads="1"/>
          </p:cNvSpPr>
          <p:nvPr/>
        </p:nvSpPr>
        <p:spPr bwMode="auto">
          <a:xfrm>
            <a:off x="7137400" y="3041650"/>
            <a:ext cx="211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1 </a:t>
            </a:r>
            <a:endParaRPr lang="en-US"/>
          </a:p>
        </p:txBody>
      </p:sp>
      <p:grpSp>
        <p:nvGrpSpPr>
          <p:cNvPr id="8" name="Group 183"/>
          <p:cNvGrpSpPr>
            <a:grpSpLocks/>
          </p:cNvGrpSpPr>
          <p:nvPr/>
        </p:nvGrpSpPr>
        <p:grpSpPr bwMode="auto">
          <a:xfrm>
            <a:off x="6018213" y="2378075"/>
            <a:ext cx="2752725" cy="304800"/>
            <a:chOff x="3791" y="1498"/>
            <a:chExt cx="1734" cy="192"/>
          </a:xfrm>
        </p:grpSpPr>
        <p:sp>
          <p:nvSpPr>
            <p:cNvPr id="48195" name="Line 134"/>
            <p:cNvSpPr>
              <a:spLocks noChangeShapeType="1"/>
            </p:cNvSpPr>
            <p:nvPr/>
          </p:nvSpPr>
          <p:spPr bwMode="auto">
            <a:xfrm>
              <a:off x="3791" y="1577"/>
              <a:ext cx="1585" cy="1"/>
            </a:xfrm>
            <a:prstGeom prst="line">
              <a:avLst/>
            </a:prstGeom>
            <a:noFill/>
            <a:ln w="55563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96" name="Rectangle 140"/>
            <p:cNvSpPr>
              <a:spLocks noChangeArrowheads="1"/>
            </p:cNvSpPr>
            <p:nvPr/>
          </p:nvSpPr>
          <p:spPr bwMode="auto">
            <a:xfrm>
              <a:off x="5437" y="1498"/>
              <a:ext cx="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t </a:t>
              </a:r>
              <a:endParaRPr lang="en-US" i="1"/>
            </a:p>
          </p:txBody>
        </p:sp>
      </p:grpSp>
      <p:grpSp>
        <p:nvGrpSpPr>
          <p:cNvPr id="9" name="Group 181"/>
          <p:cNvGrpSpPr>
            <a:grpSpLocks/>
          </p:cNvGrpSpPr>
          <p:nvPr/>
        </p:nvGrpSpPr>
        <p:grpSpPr bwMode="auto">
          <a:xfrm>
            <a:off x="6018213" y="1365250"/>
            <a:ext cx="3049587" cy="304800"/>
            <a:chOff x="3791" y="860"/>
            <a:chExt cx="1921" cy="192"/>
          </a:xfrm>
        </p:grpSpPr>
        <p:sp>
          <p:nvSpPr>
            <p:cNvPr id="48193" name="Line 121"/>
            <p:cNvSpPr>
              <a:spLocks noChangeShapeType="1"/>
            </p:cNvSpPr>
            <p:nvPr/>
          </p:nvSpPr>
          <p:spPr bwMode="auto">
            <a:xfrm>
              <a:off x="3791" y="950"/>
              <a:ext cx="1585" cy="1"/>
            </a:xfrm>
            <a:prstGeom prst="line">
              <a:avLst/>
            </a:prstGeom>
            <a:noFill/>
            <a:ln w="55563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94" name="Rectangle 141"/>
            <p:cNvSpPr>
              <a:spLocks noChangeArrowheads="1"/>
            </p:cNvSpPr>
            <p:nvPr/>
          </p:nvSpPr>
          <p:spPr bwMode="auto">
            <a:xfrm>
              <a:off x="5419" y="860"/>
              <a:ext cx="29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MC </a:t>
              </a:r>
              <a:endParaRPr lang="en-US" i="1"/>
            </a:p>
          </p:txBody>
        </p:sp>
      </p:grpSp>
      <p:grpSp>
        <p:nvGrpSpPr>
          <p:cNvPr id="10" name="Group 182"/>
          <p:cNvGrpSpPr>
            <a:grpSpLocks/>
          </p:cNvGrpSpPr>
          <p:nvPr/>
        </p:nvGrpSpPr>
        <p:grpSpPr bwMode="auto">
          <a:xfrm>
            <a:off x="7054850" y="1673225"/>
            <a:ext cx="1593850" cy="622300"/>
            <a:chOff x="4444" y="1054"/>
            <a:chExt cx="1004" cy="392"/>
          </a:xfrm>
        </p:grpSpPr>
        <p:sp>
          <p:nvSpPr>
            <p:cNvPr id="48191" name="Line 136"/>
            <p:cNvSpPr>
              <a:spLocks noChangeShapeType="1"/>
            </p:cNvSpPr>
            <p:nvPr/>
          </p:nvSpPr>
          <p:spPr bwMode="auto">
            <a:xfrm>
              <a:off x="4444" y="1054"/>
              <a:ext cx="688" cy="39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92" name="Rectangle 142"/>
            <p:cNvSpPr>
              <a:spLocks noChangeArrowheads="1"/>
            </p:cNvSpPr>
            <p:nvPr/>
          </p:nvSpPr>
          <p:spPr bwMode="auto">
            <a:xfrm>
              <a:off x="5095" y="1200"/>
              <a:ext cx="3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MB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A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48161" name="Rectangle 146"/>
          <p:cNvSpPr>
            <a:spLocks noChangeArrowheads="1"/>
          </p:cNvSpPr>
          <p:nvPr/>
        </p:nvSpPr>
        <p:spPr bwMode="auto">
          <a:xfrm rot="-5400000">
            <a:off x="3723481" y="1600994"/>
            <a:ext cx="27638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660066"/>
                </a:solidFill>
              </a:rPr>
              <a:t>Marginal Benefit,</a:t>
            </a:r>
          </a:p>
          <a:p>
            <a:pPr algn="ctr"/>
            <a:r>
              <a:rPr lang="en-US" sz="2000">
                <a:solidFill>
                  <a:srgbClr val="660066"/>
                </a:solidFill>
              </a:rPr>
              <a:t>Cost, and Tax (Dollars)</a:t>
            </a:r>
            <a:endParaRPr lang="en-US"/>
          </a:p>
        </p:txBody>
      </p:sp>
      <p:grpSp>
        <p:nvGrpSpPr>
          <p:cNvPr id="11" name="Group 185"/>
          <p:cNvGrpSpPr>
            <a:grpSpLocks/>
          </p:cNvGrpSpPr>
          <p:nvPr/>
        </p:nvGrpSpPr>
        <p:grpSpPr bwMode="auto">
          <a:xfrm>
            <a:off x="4281488" y="4546600"/>
            <a:ext cx="1490662" cy="695325"/>
            <a:chOff x="2697" y="2948"/>
            <a:chExt cx="939" cy="438"/>
          </a:xfrm>
        </p:grpSpPr>
        <p:sp>
          <p:nvSpPr>
            <p:cNvPr id="48189" name="Rectangle 120"/>
            <p:cNvSpPr>
              <a:spLocks noChangeArrowheads="1"/>
            </p:cNvSpPr>
            <p:nvPr/>
          </p:nvSpPr>
          <p:spPr bwMode="auto">
            <a:xfrm>
              <a:off x="3257" y="3194"/>
              <a:ext cx="3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  <a:latin typeface="Symbol" pitchFamily="18" charset="2"/>
                </a:rPr>
                <a:t>S</a:t>
              </a:r>
              <a:r>
                <a:rPr lang="en-US" sz="2000" b="0">
                  <a:solidFill>
                    <a:srgbClr val="000000"/>
                  </a:solidFill>
                </a:rPr>
                <a:t>MB </a:t>
              </a:r>
              <a:endParaRPr lang="en-US"/>
            </a:p>
          </p:txBody>
        </p:sp>
        <p:sp>
          <p:nvSpPr>
            <p:cNvPr id="48190" name="Line 167"/>
            <p:cNvSpPr>
              <a:spLocks noChangeShapeType="1"/>
            </p:cNvSpPr>
            <p:nvPr/>
          </p:nvSpPr>
          <p:spPr bwMode="auto">
            <a:xfrm>
              <a:off x="2697" y="2948"/>
              <a:ext cx="531" cy="39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63" name="Freeform 168"/>
          <p:cNvSpPr>
            <a:spLocks/>
          </p:cNvSpPr>
          <p:nvPr/>
        </p:nvSpPr>
        <p:spPr bwMode="auto">
          <a:xfrm>
            <a:off x="1489075" y="720725"/>
            <a:ext cx="2916238" cy="2265363"/>
          </a:xfrm>
          <a:custGeom>
            <a:avLst/>
            <a:gdLst>
              <a:gd name="T0" fmla="*/ 0 w 1837"/>
              <a:gd name="T1" fmla="*/ 0 h 1427"/>
              <a:gd name="T2" fmla="*/ 0 w 1837"/>
              <a:gd name="T3" fmla="*/ 1427 h 1427"/>
              <a:gd name="T4" fmla="*/ 1837 w 1837"/>
              <a:gd name="T5" fmla="*/ 1427 h 1427"/>
              <a:gd name="T6" fmla="*/ 0 60000 65536"/>
              <a:gd name="T7" fmla="*/ 0 60000 65536"/>
              <a:gd name="T8" fmla="*/ 0 60000 65536"/>
              <a:gd name="T9" fmla="*/ 0 w 1837"/>
              <a:gd name="T10" fmla="*/ 0 h 1427"/>
              <a:gd name="T11" fmla="*/ 1837 w 1837"/>
              <a:gd name="T12" fmla="*/ 1427 h 14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37" h="1427">
                <a:moveTo>
                  <a:pt x="0" y="0"/>
                </a:moveTo>
                <a:lnTo>
                  <a:pt x="0" y="1427"/>
                </a:lnTo>
                <a:lnTo>
                  <a:pt x="1837" y="1427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64" name="Freeform 169"/>
          <p:cNvSpPr>
            <a:spLocks/>
          </p:cNvSpPr>
          <p:nvPr/>
        </p:nvSpPr>
        <p:spPr bwMode="auto">
          <a:xfrm>
            <a:off x="3176588" y="3884613"/>
            <a:ext cx="2916237" cy="2265362"/>
          </a:xfrm>
          <a:custGeom>
            <a:avLst/>
            <a:gdLst>
              <a:gd name="T0" fmla="*/ 0 w 1837"/>
              <a:gd name="T1" fmla="*/ 0 h 1427"/>
              <a:gd name="T2" fmla="*/ 0 w 1837"/>
              <a:gd name="T3" fmla="*/ 1427 h 1427"/>
              <a:gd name="T4" fmla="*/ 1837 w 1837"/>
              <a:gd name="T5" fmla="*/ 1427 h 1427"/>
              <a:gd name="T6" fmla="*/ 0 60000 65536"/>
              <a:gd name="T7" fmla="*/ 0 60000 65536"/>
              <a:gd name="T8" fmla="*/ 0 60000 65536"/>
              <a:gd name="T9" fmla="*/ 0 w 1837"/>
              <a:gd name="T10" fmla="*/ 0 h 1427"/>
              <a:gd name="T11" fmla="*/ 1837 w 1837"/>
              <a:gd name="T12" fmla="*/ 1427 h 14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37" h="1427">
                <a:moveTo>
                  <a:pt x="0" y="0"/>
                </a:moveTo>
                <a:lnTo>
                  <a:pt x="0" y="1427"/>
                </a:lnTo>
                <a:lnTo>
                  <a:pt x="1837" y="1427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65" name="Freeform 170"/>
          <p:cNvSpPr>
            <a:spLocks/>
          </p:cNvSpPr>
          <p:nvPr/>
        </p:nvSpPr>
        <p:spPr bwMode="auto">
          <a:xfrm>
            <a:off x="6018213" y="720725"/>
            <a:ext cx="2944812" cy="2265363"/>
          </a:xfrm>
          <a:custGeom>
            <a:avLst/>
            <a:gdLst>
              <a:gd name="T0" fmla="*/ 0 w 1855"/>
              <a:gd name="T1" fmla="*/ 0 h 1427"/>
              <a:gd name="T2" fmla="*/ 0 w 1855"/>
              <a:gd name="T3" fmla="*/ 1427 h 1427"/>
              <a:gd name="T4" fmla="*/ 1855 w 1855"/>
              <a:gd name="T5" fmla="*/ 1427 h 1427"/>
              <a:gd name="T6" fmla="*/ 0 60000 65536"/>
              <a:gd name="T7" fmla="*/ 0 60000 65536"/>
              <a:gd name="T8" fmla="*/ 0 60000 65536"/>
              <a:gd name="T9" fmla="*/ 0 w 1855"/>
              <a:gd name="T10" fmla="*/ 0 h 1427"/>
              <a:gd name="T11" fmla="*/ 1855 w 1855"/>
              <a:gd name="T12" fmla="*/ 1427 h 14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55" h="1427">
                <a:moveTo>
                  <a:pt x="0" y="0"/>
                </a:moveTo>
                <a:lnTo>
                  <a:pt x="0" y="1427"/>
                </a:lnTo>
                <a:lnTo>
                  <a:pt x="1855" y="1427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191"/>
          <p:cNvGrpSpPr>
            <a:grpSpLocks/>
          </p:cNvGrpSpPr>
          <p:nvPr/>
        </p:nvGrpSpPr>
        <p:grpSpPr bwMode="auto">
          <a:xfrm>
            <a:off x="3529013" y="5113338"/>
            <a:ext cx="2566987" cy="1036637"/>
            <a:chOff x="2223" y="3221"/>
            <a:chExt cx="1617" cy="653"/>
          </a:xfrm>
        </p:grpSpPr>
        <p:sp>
          <p:nvSpPr>
            <p:cNvPr id="48183" name="Rectangle 98"/>
            <p:cNvSpPr>
              <a:spLocks noChangeArrowheads="1"/>
            </p:cNvSpPr>
            <p:nvPr/>
          </p:nvSpPr>
          <p:spPr bwMode="auto">
            <a:xfrm>
              <a:off x="3481" y="3578"/>
              <a:ext cx="35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MB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C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184" name="Line 104"/>
            <p:cNvSpPr>
              <a:spLocks noChangeShapeType="1"/>
            </p:cNvSpPr>
            <p:nvPr/>
          </p:nvSpPr>
          <p:spPr bwMode="auto">
            <a:xfrm flipH="1" flipV="1">
              <a:off x="2270" y="3752"/>
              <a:ext cx="645" cy="122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85" name="Rectangle 109"/>
            <p:cNvSpPr>
              <a:spLocks noChangeArrowheads="1"/>
            </p:cNvSpPr>
            <p:nvPr/>
          </p:nvSpPr>
          <p:spPr bwMode="auto">
            <a:xfrm>
              <a:off x="3150" y="3639"/>
              <a:ext cx="3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MB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A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186" name="Rectangle 111"/>
            <p:cNvSpPr>
              <a:spLocks noChangeArrowheads="1"/>
            </p:cNvSpPr>
            <p:nvPr/>
          </p:nvSpPr>
          <p:spPr bwMode="auto">
            <a:xfrm>
              <a:off x="2223" y="3582"/>
              <a:ext cx="3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MB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B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8187" name="Line 118"/>
            <p:cNvSpPr>
              <a:spLocks noChangeShapeType="1"/>
            </p:cNvSpPr>
            <p:nvPr/>
          </p:nvSpPr>
          <p:spPr bwMode="auto">
            <a:xfrm>
              <a:off x="2453" y="3317"/>
              <a:ext cx="1002" cy="26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88" name="Line 171"/>
            <p:cNvSpPr>
              <a:spLocks noChangeShapeType="1"/>
            </p:cNvSpPr>
            <p:nvPr/>
          </p:nvSpPr>
          <p:spPr bwMode="auto">
            <a:xfrm flipH="1" flipV="1">
              <a:off x="2584" y="3221"/>
              <a:ext cx="635" cy="418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89"/>
          <p:cNvGrpSpPr>
            <a:grpSpLocks/>
          </p:cNvGrpSpPr>
          <p:nvPr/>
        </p:nvGrpSpPr>
        <p:grpSpPr bwMode="auto">
          <a:xfrm>
            <a:off x="841375" y="2470150"/>
            <a:ext cx="1836738" cy="882650"/>
            <a:chOff x="530" y="1556"/>
            <a:chExt cx="1157" cy="556"/>
          </a:xfrm>
        </p:grpSpPr>
        <p:sp>
          <p:nvSpPr>
            <p:cNvPr id="48178" name="Line 76"/>
            <p:cNvSpPr>
              <a:spLocks noChangeShapeType="1"/>
            </p:cNvSpPr>
            <p:nvPr/>
          </p:nvSpPr>
          <p:spPr bwMode="auto">
            <a:xfrm flipH="1" flipV="1">
              <a:off x="1138" y="1664"/>
              <a:ext cx="549" cy="217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79" name="Line 77"/>
            <p:cNvSpPr>
              <a:spLocks noChangeShapeType="1"/>
            </p:cNvSpPr>
            <p:nvPr/>
          </p:nvSpPr>
          <p:spPr bwMode="auto">
            <a:xfrm flipH="1" flipV="1">
              <a:off x="1051" y="1751"/>
              <a:ext cx="636" cy="130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80" name="Rectangle 83"/>
            <p:cNvSpPr>
              <a:spLocks noChangeArrowheads="1"/>
            </p:cNvSpPr>
            <p:nvPr/>
          </p:nvSpPr>
          <p:spPr bwMode="auto">
            <a:xfrm>
              <a:off x="1313" y="1556"/>
              <a:ext cx="35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MB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B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48181" name="Rectangle 81"/>
            <p:cNvSpPr>
              <a:spLocks noChangeArrowheads="1"/>
            </p:cNvSpPr>
            <p:nvPr/>
          </p:nvSpPr>
          <p:spPr bwMode="auto">
            <a:xfrm>
              <a:off x="530" y="1920"/>
              <a:ext cx="353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660067"/>
                  </a:solidFill>
                </a:rPr>
                <a:t>MB</a:t>
              </a:r>
              <a:r>
                <a:rPr lang="en-US" sz="2000" b="0" i="1" baseline="-25000">
                  <a:solidFill>
                    <a:srgbClr val="660067"/>
                  </a:solidFill>
                </a:rPr>
                <a:t>A</a:t>
              </a:r>
              <a:r>
                <a:rPr lang="en-US" sz="2000" b="0">
                  <a:solidFill>
                    <a:srgbClr val="660067"/>
                  </a:solidFill>
                </a:rPr>
                <a:t> </a:t>
              </a:r>
            </a:p>
          </p:txBody>
        </p:sp>
        <p:sp>
          <p:nvSpPr>
            <p:cNvPr id="48182" name="Line 172"/>
            <p:cNvSpPr>
              <a:spLocks noChangeShapeType="1"/>
            </p:cNvSpPr>
            <p:nvPr/>
          </p:nvSpPr>
          <p:spPr bwMode="auto">
            <a:xfrm flipV="1">
              <a:off x="787" y="1776"/>
              <a:ext cx="24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190"/>
          <p:cNvGrpSpPr>
            <a:grpSpLocks/>
          </p:cNvGrpSpPr>
          <p:nvPr/>
        </p:nvGrpSpPr>
        <p:grpSpPr bwMode="auto">
          <a:xfrm>
            <a:off x="5395913" y="2470150"/>
            <a:ext cx="1825625" cy="882650"/>
            <a:chOff x="3399" y="1556"/>
            <a:chExt cx="1150" cy="556"/>
          </a:xfrm>
        </p:grpSpPr>
        <p:sp>
          <p:nvSpPr>
            <p:cNvPr id="48173" name="Line 137"/>
            <p:cNvSpPr>
              <a:spLocks noChangeShapeType="1"/>
            </p:cNvSpPr>
            <p:nvPr/>
          </p:nvSpPr>
          <p:spPr bwMode="auto">
            <a:xfrm flipH="1" flipV="1">
              <a:off x="4009" y="1655"/>
              <a:ext cx="540" cy="226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74" name="Line 138"/>
            <p:cNvSpPr>
              <a:spLocks noChangeShapeType="1"/>
            </p:cNvSpPr>
            <p:nvPr/>
          </p:nvSpPr>
          <p:spPr bwMode="auto">
            <a:xfrm flipH="1" flipV="1">
              <a:off x="3913" y="1733"/>
              <a:ext cx="636" cy="148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75" name="Rectangle 173"/>
            <p:cNvSpPr>
              <a:spLocks noChangeArrowheads="1"/>
            </p:cNvSpPr>
            <p:nvPr/>
          </p:nvSpPr>
          <p:spPr bwMode="auto">
            <a:xfrm>
              <a:off x="3399" y="1920"/>
              <a:ext cx="353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660067"/>
                  </a:solidFill>
                </a:rPr>
                <a:t>MB</a:t>
              </a:r>
              <a:r>
                <a:rPr lang="en-US" sz="2000" b="0" i="1" baseline="-25000">
                  <a:solidFill>
                    <a:srgbClr val="660067"/>
                  </a:solidFill>
                </a:rPr>
                <a:t>B</a:t>
              </a:r>
              <a:r>
                <a:rPr lang="en-US" sz="2000" b="0">
                  <a:solidFill>
                    <a:srgbClr val="660067"/>
                  </a:solidFill>
                </a:rPr>
                <a:t> </a:t>
              </a:r>
            </a:p>
          </p:txBody>
        </p:sp>
        <p:sp>
          <p:nvSpPr>
            <p:cNvPr id="48176" name="Line 174"/>
            <p:cNvSpPr>
              <a:spLocks noChangeShapeType="1"/>
            </p:cNvSpPr>
            <p:nvPr/>
          </p:nvSpPr>
          <p:spPr bwMode="auto">
            <a:xfrm flipV="1">
              <a:off x="3656" y="1776"/>
              <a:ext cx="24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77" name="Rectangle 175"/>
            <p:cNvSpPr>
              <a:spLocks noChangeArrowheads="1"/>
            </p:cNvSpPr>
            <p:nvPr/>
          </p:nvSpPr>
          <p:spPr bwMode="auto">
            <a:xfrm>
              <a:off x="4183" y="1556"/>
              <a:ext cx="35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MB</a:t>
              </a:r>
              <a:r>
                <a:rPr lang="en-US" sz="2000" b="0" i="1" baseline="-25000">
                  <a:solidFill>
                    <a:srgbClr val="000000"/>
                  </a:solidFill>
                </a:rPr>
                <a:t>C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</p:grpSp>
      <p:sp>
        <p:nvSpPr>
          <p:cNvPr id="48169" name="Rectangle 176"/>
          <p:cNvSpPr>
            <a:spLocks noChangeArrowheads="1"/>
          </p:cNvSpPr>
          <p:nvPr/>
        </p:nvSpPr>
        <p:spPr bwMode="auto">
          <a:xfrm rot="-5400000">
            <a:off x="-924719" y="1602582"/>
            <a:ext cx="27638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660066"/>
                </a:solidFill>
              </a:rPr>
              <a:t>Marginal Benefit,</a:t>
            </a:r>
          </a:p>
          <a:p>
            <a:pPr algn="ctr"/>
            <a:r>
              <a:rPr lang="en-US" sz="2000">
                <a:solidFill>
                  <a:srgbClr val="660066"/>
                </a:solidFill>
              </a:rPr>
              <a:t>Cost, and Tax (Dollars)</a:t>
            </a:r>
            <a:endParaRPr lang="en-US"/>
          </a:p>
        </p:txBody>
      </p:sp>
      <p:sp>
        <p:nvSpPr>
          <p:cNvPr id="48170" name="Rectangle 177"/>
          <p:cNvSpPr>
            <a:spLocks noChangeArrowheads="1"/>
          </p:cNvSpPr>
          <p:nvPr/>
        </p:nvSpPr>
        <p:spPr bwMode="auto">
          <a:xfrm rot="-5400000">
            <a:off x="904081" y="4809332"/>
            <a:ext cx="27638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660066"/>
                </a:solidFill>
              </a:rPr>
              <a:t>Marginal Benefit,</a:t>
            </a:r>
          </a:p>
          <a:p>
            <a:pPr algn="ctr"/>
            <a:r>
              <a:rPr lang="en-US" sz="2000">
                <a:solidFill>
                  <a:srgbClr val="660066"/>
                </a:solidFill>
              </a:rPr>
              <a:t>Cost, and Tax (Dollars)</a:t>
            </a:r>
            <a:endParaRPr lang="en-US"/>
          </a:p>
        </p:txBody>
      </p:sp>
      <p:sp>
        <p:nvSpPr>
          <p:cNvPr id="48171" name="Rectangle 187"/>
          <p:cNvSpPr>
            <a:spLocks noChangeArrowheads="1"/>
          </p:cNvSpPr>
          <p:nvPr/>
        </p:nvSpPr>
        <p:spPr bwMode="auto">
          <a:xfrm>
            <a:off x="2895600" y="3448050"/>
            <a:ext cx="3359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Fireworks Displays per Week </a:t>
            </a:r>
            <a:endParaRPr lang="en-US"/>
          </a:p>
        </p:txBody>
      </p:sp>
      <p:sp>
        <p:nvSpPr>
          <p:cNvPr id="48172" name="Rectangle 188"/>
          <p:cNvSpPr>
            <a:spLocks noChangeArrowheads="1"/>
          </p:cNvSpPr>
          <p:nvPr/>
        </p:nvSpPr>
        <p:spPr bwMode="auto">
          <a:xfrm>
            <a:off x="1725613" y="6419850"/>
            <a:ext cx="5741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660066"/>
                </a:solidFill>
              </a:rPr>
              <a:t>Security Guards and Fireworks Displays per Week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90" grpId="0" animBg="1"/>
      <p:bldP spid="93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Interests</a:t>
            </a:r>
          </a:p>
        </p:txBody>
      </p:sp>
      <p:sp>
        <p:nvSpPr>
          <p:cNvPr id="573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Special Interests</a:t>
            </a:r>
            <a:r>
              <a:rPr lang="en-US" sz="2800" dirty="0" smtClean="0">
                <a:latin typeface="Arial" charset="0"/>
                <a:cs typeface="Arial" charset="0"/>
              </a:rPr>
              <a:t> are groups that lobby on a particular issue and put pressure on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Politicians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Bureaucrats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Voters</a:t>
            </a:r>
            <a:endParaRPr lang="en-US" sz="24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An example of a special interest is unions and/or steel companies lobbying for Tariffs and Import Quotas to protect their jobs or profits.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Efficiency losses per job saved almost always exceed the pay of the retained worker.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Special Interests</a:t>
            </a:r>
          </a:p>
        </p:txBody>
      </p:sp>
      <p:sp>
        <p:nvSpPr>
          <p:cNvPr id="573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Can put pressure to alter the taxes and subsidies and raise well being of their members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Arial" charset="0"/>
                <a:cs typeface="Arial" charset="0"/>
              </a:rPr>
              <a:t>Gary S. Becker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Successful pressure groups are making the rival group worse-off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Increased influence decreases the other’s influence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Successful interest group is relatively small when compared to the population than pays taxes to finance their subsidy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Bureaucracy and the Supply of Public Output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Bureaucracy for implementing the Public Choices made through public institutions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Involved in delivery and production of Public goods</a:t>
            </a:r>
          </a:p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Efficiency is difficult to measure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Output is not quantifiable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Nor easily sold for profit in market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Do not own the outputs that produce</a:t>
            </a:r>
          </a:p>
          <a:p>
            <a:pPr eaLnBrk="1" hangingPunct="1"/>
            <a:endParaRPr lang="en-US" dirty="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Bureaucracy and the Supply of Public Output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Officials measure their power in terms of the size of their budget, not the efficiency of the outcome they generate. This causes bureaucrats to have a self-interest in inefficiently high levels of government spending.</a:t>
            </a:r>
            <a:r>
              <a:rPr lang="en-US" smtClean="0"/>
              <a:t> 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Bureaucracy and the Supply of Public Output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William </a:t>
            </a:r>
            <a:r>
              <a:rPr lang="en-US" dirty="0" err="1" smtClean="0">
                <a:latin typeface="Arial" charset="0"/>
                <a:cs typeface="Arial" charset="0"/>
              </a:rPr>
              <a:t>Niskanen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Bureaucrats seek to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Maximize the power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Power is correlated with resources at hand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Resources are correlated with the size of the budget allocated</a:t>
            </a:r>
          </a:p>
          <a:p>
            <a:pPr lvl="1"/>
            <a:endParaRPr lang="en-US" dirty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Would either increase output </a:t>
            </a:r>
            <a:r>
              <a:rPr lang="en-US" dirty="0" err="1" smtClean="0">
                <a:latin typeface="Arial" charset="0"/>
                <a:cs typeface="Arial" charset="0"/>
              </a:rPr>
              <a:t>ir</a:t>
            </a:r>
            <a:r>
              <a:rPr lang="en-US" dirty="0" smtClean="0">
                <a:latin typeface="Arial" charset="0"/>
                <a:cs typeface="Arial" charset="0"/>
              </a:rPr>
              <a:t> increase the inputs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eaLnBrk="1" hangingPunct="1"/>
            <a:endParaRPr lang="en-US" dirty="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5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-3048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Bureaucracy and Efficiency</a:t>
            </a:r>
          </a:p>
        </p:txBody>
      </p:sp>
      <p:sp>
        <p:nvSpPr>
          <p:cNvPr id="10302" name="Freeform 62"/>
          <p:cNvSpPr>
            <a:spLocks/>
          </p:cNvSpPr>
          <p:nvPr/>
        </p:nvSpPr>
        <p:spPr bwMode="auto">
          <a:xfrm>
            <a:off x="4271963" y="906463"/>
            <a:ext cx="1714500" cy="1673225"/>
          </a:xfrm>
          <a:custGeom>
            <a:avLst/>
            <a:gdLst>
              <a:gd name="T0" fmla="*/ 1080 w 1080"/>
              <a:gd name="T1" fmla="*/ 0 h 1054"/>
              <a:gd name="T2" fmla="*/ 1080 w 1080"/>
              <a:gd name="T3" fmla="*/ 0 h 1054"/>
              <a:gd name="T4" fmla="*/ 1080 w 1080"/>
              <a:gd name="T5" fmla="*/ 9 h 1054"/>
              <a:gd name="T6" fmla="*/ 1071 w 1080"/>
              <a:gd name="T7" fmla="*/ 26 h 1054"/>
              <a:gd name="T8" fmla="*/ 1062 w 1080"/>
              <a:gd name="T9" fmla="*/ 35 h 1054"/>
              <a:gd name="T10" fmla="*/ 1062 w 1080"/>
              <a:gd name="T11" fmla="*/ 44 h 1054"/>
              <a:gd name="T12" fmla="*/ 1054 w 1080"/>
              <a:gd name="T13" fmla="*/ 61 h 1054"/>
              <a:gd name="T14" fmla="*/ 1045 w 1080"/>
              <a:gd name="T15" fmla="*/ 70 h 1054"/>
              <a:gd name="T16" fmla="*/ 1036 w 1080"/>
              <a:gd name="T17" fmla="*/ 79 h 1054"/>
              <a:gd name="T18" fmla="*/ 1028 w 1080"/>
              <a:gd name="T19" fmla="*/ 96 h 1054"/>
              <a:gd name="T20" fmla="*/ 1010 w 1080"/>
              <a:gd name="T21" fmla="*/ 113 h 1054"/>
              <a:gd name="T22" fmla="*/ 993 w 1080"/>
              <a:gd name="T23" fmla="*/ 140 h 1054"/>
              <a:gd name="T24" fmla="*/ 967 w 1080"/>
              <a:gd name="T25" fmla="*/ 166 h 1054"/>
              <a:gd name="T26" fmla="*/ 949 w 1080"/>
              <a:gd name="T27" fmla="*/ 192 h 1054"/>
              <a:gd name="T28" fmla="*/ 923 w 1080"/>
              <a:gd name="T29" fmla="*/ 209 h 1054"/>
              <a:gd name="T30" fmla="*/ 897 w 1080"/>
              <a:gd name="T31" fmla="*/ 235 h 1054"/>
              <a:gd name="T32" fmla="*/ 871 w 1080"/>
              <a:gd name="T33" fmla="*/ 261 h 1054"/>
              <a:gd name="T34" fmla="*/ 836 w 1080"/>
              <a:gd name="T35" fmla="*/ 288 h 1054"/>
              <a:gd name="T36" fmla="*/ 827 w 1080"/>
              <a:gd name="T37" fmla="*/ 296 h 1054"/>
              <a:gd name="T38" fmla="*/ 810 w 1080"/>
              <a:gd name="T39" fmla="*/ 314 h 1054"/>
              <a:gd name="T40" fmla="*/ 775 w 1080"/>
              <a:gd name="T41" fmla="*/ 340 h 1054"/>
              <a:gd name="T42" fmla="*/ 740 w 1080"/>
              <a:gd name="T43" fmla="*/ 366 h 1054"/>
              <a:gd name="T44" fmla="*/ 705 w 1080"/>
              <a:gd name="T45" fmla="*/ 392 h 1054"/>
              <a:gd name="T46" fmla="*/ 671 w 1080"/>
              <a:gd name="T47" fmla="*/ 409 h 1054"/>
              <a:gd name="T48" fmla="*/ 636 w 1080"/>
              <a:gd name="T49" fmla="*/ 436 h 1054"/>
              <a:gd name="T50" fmla="*/ 592 w 1080"/>
              <a:gd name="T51" fmla="*/ 462 h 1054"/>
              <a:gd name="T52" fmla="*/ 557 w 1080"/>
              <a:gd name="T53" fmla="*/ 488 h 1054"/>
              <a:gd name="T54" fmla="*/ 514 w 1080"/>
              <a:gd name="T55" fmla="*/ 514 h 1054"/>
              <a:gd name="T56" fmla="*/ 470 w 1080"/>
              <a:gd name="T57" fmla="*/ 540 h 1054"/>
              <a:gd name="T58" fmla="*/ 427 w 1080"/>
              <a:gd name="T59" fmla="*/ 566 h 1054"/>
              <a:gd name="T60" fmla="*/ 383 w 1080"/>
              <a:gd name="T61" fmla="*/ 584 h 1054"/>
              <a:gd name="T62" fmla="*/ 340 w 1080"/>
              <a:gd name="T63" fmla="*/ 610 h 1054"/>
              <a:gd name="T64" fmla="*/ 287 w 1080"/>
              <a:gd name="T65" fmla="*/ 636 h 1054"/>
              <a:gd name="T66" fmla="*/ 244 w 1080"/>
              <a:gd name="T67" fmla="*/ 662 h 1054"/>
              <a:gd name="T68" fmla="*/ 192 w 1080"/>
              <a:gd name="T69" fmla="*/ 679 h 1054"/>
              <a:gd name="T70" fmla="*/ 148 w 1080"/>
              <a:gd name="T71" fmla="*/ 705 h 1054"/>
              <a:gd name="T72" fmla="*/ 96 w 1080"/>
              <a:gd name="T73" fmla="*/ 732 h 1054"/>
              <a:gd name="T74" fmla="*/ 44 w 1080"/>
              <a:gd name="T75" fmla="*/ 749 h 1054"/>
              <a:gd name="T76" fmla="*/ 0 w 1080"/>
              <a:gd name="T77" fmla="*/ 775 h 1054"/>
              <a:gd name="T78" fmla="*/ 52 w 1080"/>
              <a:gd name="T79" fmla="*/ 793 h 1054"/>
              <a:gd name="T80" fmla="*/ 113 w 1080"/>
              <a:gd name="T81" fmla="*/ 810 h 1054"/>
              <a:gd name="T82" fmla="*/ 166 w 1080"/>
              <a:gd name="T83" fmla="*/ 836 h 1054"/>
              <a:gd name="T84" fmla="*/ 226 w 1080"/>
              <a:gd name="T85" fmla="*/ 853 h 1054"/>
              <a:gd name="T86" fmla="*/ 287 w 1080"/>
              <a:gd name="T87" fmla="*/ 871 h 1054"/>
              <a:gd name="T88" fmla="*/ 357 w 1080"/>
              <a:gd name="T89" fmla="*/ 888 h 1054"/>
              <a:gd name="T90" fmla="*/ 418 w 1080"/>
              <a:gd name="T91" fmla="*/ 906 h 1054"/>
              <a:gd name="T92" fmla="*/ 488 w 1080"/>
              <a:gd name="T93" fmla="*/ 932 h 1054"/>
              <a:gd name="T94" fmla="*/ 557 w 1080"/>
              <a:gd name="T95" fmla="*/ 949 h 1054"/>
              <a:gd name="T96" fmla="*/ 627 w 1080"/>
              <a:gd name="T97" fmla="*/ 958 h 1054"/>
              <a:gd name="T98" fmla="*/ 697 w 1080"/>
              <a:gd name="T99" fmla="*/ 975 h 1054"/>
              <a:gd name="T100" fmla="*/ 775 w 1080"/>
              <a:gd name="T101" fmla="*/ 993 h 1054"/>
              <a:gd name="T102" fmla="*/ 845 w 1080"/>
              <a:gd name="T103" fmla="*/ 1010 h 1054"/>
              <a:gd name="T104" fmla="*/ 923 w 1080"/>
              <a:gd name="T105" fmla="*/ 1028 h 1054"/>
              <a:gd name="T106" fmla="*/ 1001 w 1080"/>
              <a:gd name="T107" fmla="*/ 1036 h 1054"/>
              <a:gd name="T108" fmla="*/ 1080 w 1080"/>
              <a:gd name="T109" fmla="*/ 1054 h 1054"/>
              <a:gd name="T110" fmla="*/ 1080 w 1080"/>
              <a:gd name="T111" fmla="*/ 0 h 105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080"/>
              <a:gd name="T169" fmla="*/ 0 h 1054"/>
              <a:gd name="T170" fmla="*/ 1080 w 1080"/>
              <a:gd name="T171" fmla="*/ 1054 h 105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080" h="1054">
                <a:moveTo>
                  <a:pt x="1080" y="0"/>
                </a:moveTo>
                <a:lnTo>
                  <a:pt x="1080" y="0"/>
                </a:lnTo>
                <a:lnTo>
                  <a:pt x="1080" y="9"/>
                </a:lnTo>
                <a:lnTo>
                  <a:pt x="1071" y="26"/>
                </a:lnTo>
                <a:lnTo>
                  <a:pt x="1062" y="35"/>
                </a:lnTo>
                <a:lnTo>
                  <a:pt x="1062" y="44"/>
                </a:lnTo>
                <a:lnTo>
                  <a:pt x="1054" y="61"/>
                </a:lnTo>
                <a:lnTo>
                  <a:pt x="1045" y="70"/>
                </a:lnTo>
                <a:lnTo>
                  <a:pt x="1036" y="79"/>
                </a:lnTo>
                <a:lnTo>
                  <a:pt x="1028" y="96"/>
                </a:lnTo>
                <a:lnTo>
                  <a:pt x="1010" y="113"/>
                </a:lnTo>
                <a:lnTo>
                  <a:pt x="993" y="140"/>
                </a:lnTo>
                <a:lnTo>
                  <a:pt x="967" y="166"/>
                </a:lnTo>
                <a:lnTo>
                  <a:pt x="949" y="192"/>
                </a:lnTo>
                <a:lnTo>
                  <a:pt x="923" y="209"/>
                </a:lnTo>
                <a:lnTo>
                  <a:pt x="897" y="235"/>
                </a:lnTo>
                <a:lnTo>
                  <a:pt x="871" y="261"/>
                </a:lnTo>
                <a:lnTo>
                  <a:pt x="836" y="288"/>
                </a:lnTo>
                <a:lnTo>
                  <a:pt x="827" y="296"/>
                </a:lnTo>
                <a:lnTo>
                  <a:pt x="810" y="314"/>
                </a:lnTo>
                <a:lnTo>
                  <a:pt x="775" y="340"/>
                </a:lnTo>
                <a:lnTo>
                  <a:pt x="740" y="366"/>
                </a:lnTo>
                <a:lnTo>
                  <a:pt x="705" y="392"/>
                </a:lnTo>
                <a:lnTo>
                  <a:pt x="671" y="409"/>
                </a:lnTo>
                <a:lnTo>
                  <a:pt x="636" y="436"/>
                </a:lnTo>
                <a:lnTo>
                  <a:pt x="592" y="462"/>
                </a:lnTo>
                <a:lnTo>
                  <a:pt x="557" y="488"/>
                </a:lnTo>
                <a:lnTo>
                  <a:pt x="514" y="514"/>
                </a:lnTo>
                <a:lnTo>
                  <a:pt x="470" y="540"/>
                </a:lnTo>
                <a:lnTo>
                  <a:pt x="427" y="566"/>
                </a:lnTo>
                <a:lnTo>
                  <a:pt x="383" y="584"/>
                </a:lnTo>
                <a:lnTo>
                  <a:pt x="340" y="610"/>
                </a:lnTo>
                <a:lnTo>
                  <a:pt x="287" y="636"/>
                </a:lnTo>
                <a:lnTo>
                  <a:pt x="244" y="662"/>
                </a:lnTo>
                <a:lnTo>
                  <a:pt x="192" y="679"/>
                </a:lnTo>
                <a:lnTo>
                  <a:pt x="148" y="705"/>
                </a:lnTo>
                <a:lnTo>
                  <a:pt x="96" y="732"/>
                </a:lnTo>
                <a:lnTo>
                  <a:pt x="44" y="749"/>
                </a:lnTo>
                <a:lnTo>
                  <a:pt x="0" y="775"/>
                </a:lnTo>
                <a:lnTo>
                  <a:pt x="52" y="793"/>
                </a:lnTo>
                <a:lnTo>
                  <a:pt x="113" y="810"/>
                </a:lnTo>
                <a:lnTo>
                  <a:pt x="166" y="836"/>
                </a:lnTo>
                <a:lnTo>
                  <a:pt x="226" y="853"/>
                </a:lnTo>
                <a:lnTo>
                  <a:pt x="287" y="871"/>
                </a:lnTo>
                <a:lnTo>
                  <a:pt x="357" y="888"/>
                </a:lnTo>
                <a:lnTo>
                  <a:pt x="418" y="906"/>
                </a:lnTo>
                <a:lnTo>
                  <a:pt x="488" y="932"/>
                </a:lnTo>
                <a:lnTo>
                  <a:pt x="557" y="949"/>
                </a:lnTo>
                <a:lnTo>
                  <a:pt x="627" y="958"/>
                </a:lnTo>
                <a:lnTo>
                  <a:pt x="697" y="975"/>
                </a:lnTo>
                <a:lnTo>
                  <a:pt x="775" y="993"/>
                </a:lnTo>
                <a:lnTo>
                  <a:pt x="845" y="1010"/>
                </a:lnTo>
                <a:lnTo>
                  <a:pt x="923" y="1028"/>
                </a:lnTo>
                <a:lnTo>
                  <a:pt x="1001" y="1036"/>
                </a:lnTo>
                <a:lnTo>
                  <a:pt x="1080" y="1054"/>
                </a:lnTo>
                <a:lnTo>
                  <a:pt x="108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4" name="Freeform 67"/>
          <p:cNvSpPr>
            <a:spLocks/>
          </p:cNvSpPr>
          <p:nvPr/>
        </p:nvSpPr>
        <p:spPr bwMode="auto">
          <a:xfrm>
            <a:off x="5737225" y="2924175"/>
            <a:ext cx="484188" cy="222250"/>
          </a:xfrm>
          <a:custGeom>
            <a:avLst/>
            <a:gdLst>
              <a:gd name="T0" fmla="*/ 0 w 305"/>
              <a:gd name="T1" fmla="*/ 0 h 140"/>
              <a:gd name="T2" fmla="*/ 0 w 305"/>
              <a:gd name="T3" fmla="*/ 0 h 140"/>
              <a:gd name="T4" fmla="*/ 305 w 305"/>
              <a:gd name="T5" fmla="*/ 0 h 140"/>
              <a:gd name="T6" fmla="*/ 305 w 305"/>
              <a:gd name="T7" fmla="*/ 140 h 140"/>
              <a:gd name="T8" fmla="*/ 0 w 305"/>
              <a:gd name="T9" fmla="*/ 140 h 140"/>
              <a:gd name="T10" fmla="*/ 0 w 305"/>
              <a:gd name="T11" fmla="*/ 0 h 1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5"/>
              <a:gd name="T19" fmla="*/ 0 h 140"/>
              <a:gd name="T20" fmla="*/ 305 w 305"/>
              <a:gd name="T21" fmla="*/ 140 h 1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5" h="140">
                <a:moveTo>
                  <a:pt x="0" y="0"/>
                </a:moveTo>
                <a:lnTo>
                  <a:pt x="0" y="0"/>
                </a:lnTo>
                <a:lnTo>
                  <a:pt x="305" y="0"/>
                </a:lnTo>
                <a:lnTo>
                  <a:pt x="305" y="140"/>
                </a:lnTo>
                <a:lnTo>
                  <a:pt x="0" y="14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5" name="Freeform 68"/>
          <p:cNvSpPr>
            <a:spLocks/>
          </p:cNvSpPr>
          <p:nvPr/>
        </p:nvSpPr>
        <p:spPr bwMode="auto">
          <a:xfrm>
            <a:off x="2184400" y="727075"/>
            <a:ext cx="5322888" cy="2143125"/>
          </a:xfrm>
          <a:custGeom>
            <a:avLst/>
            <a:gdLst>
              <a:gd name="T0" fmla="*/ 0 w 3353"/>
              <a:gd name="T1" fmla="*/ 0 h 1350"/>
              <a:gd name="T2" fmla="*/ 0 w 3353"/>
              <a:gd name="T3" fmla="*/ 1350 h 1350"/>
              <a:gd name="T4" fmla="*/ 3353 w 3353"/>
              <a:gd name="T5" fmla="*/ 1350 h 1350"/>
              <a:gd name="T6" fmla="*/ 0 60000 65536"/>
              <a:gd name="T7" fmla="*/ 0 60000 65536"/>
              <a:gd name="T8" fmla="*/ 0 60000 65536"/>
              <a:gd name="T9" fmla="*/ 0 w 3353"/>
              <a:gd name="T10" fmla="*/ 0 h 1350"/>
              <a:gd name="T11" fmla="*/ 3353 w 3353"/>
              <a:gd name="T12" fmla="*/ 1350 h 13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53" h="1350">
                <a:moveTo>
                  <a:pt x="0" y="0"/>
                </a:moveTo>
                <a:lnTo>
                  <a:pt x="0" y="1350"/>
                </a:lnTo>
                <a:lnTo>
                  <a:pt x="3353" y="1350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4160838" y="2924175"/>
            <a:ext cx="469900" cy="373063"/>
            <a:chOff x="2621" y="1842"/>
            <a:chExt cx="296" cy="235"/>
          </a:xfrm>
        </p:grpSpPr>
        <p:sp>
          <p:nvSpPr>
            <p:cNvPr id="51248" name="Rectangle 69"/>
            <p:cNvSpPr>
              <a:spLocks noChangeArrowheads="1"/>
            </p:cNvSpPr>
            <p:nvPr/>
          </p:nvSpPr>
          <p:spPr bwMode="auto">
            <a:xfrm>
              <a:off x="2621" y="1842"/>
              <a:ext cx="192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Q</a:t>
              </a:r>
              <a:endParaRPr lang="en-US"/>
            </a:p>
          </p:txBody>
        </p:sp>
        <p:sp>
          <p:nvSpPr>
            <p:cNvPr id="51249" name="Rectangle 70"/>
            <p:cNvSpPr>
              <a:spLocks noChangeArrowheads="1"/>
            </p:cNvSpPr>
            <p:nvPr/>
          </p:nvSpPr>
          <p:spPr bwMode="auto">
            <a:xfrm>
              <a:off x="2743" y="1842"/>
              <a:ext cx="174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* </a:t>
              </a:r>
              <a:endParaRPr lang="en-US"/>
            </a:p>
          </p:txBody>
        </p:sp>
      </p:grpSp>
      <p:sp>
        <p:nvSpPr>
          <p:cNvPr id="51207" name="Rectangle 72"/>
          <p:cNvSpPr>
            <a:spLocks noChangeArrowheads="1"/>
          </p:cNvSpPr>
          <p:nvPr/>
        </p:nvSpPr>
        <p:spPr bwMode="auto">
          <a:xfrm>
            <a:off x="6069013" y="838200"/>
            <a:ext cx="239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000000"/>
                </a:solidFill>
              </a:rPr>
              <a:t>A </a:t>
            </a:r>
            <a:endParaRPr lang="en-US" i="1"/>
          </a:p>
        </p:txBody>
      </p:sp>
      <p:sp>
        <p:nvSpPr>
          <p:cNvPr id="10314" name="Rectangle 74"/>
          <p:cNvSpPr>
            <a:spLocks noChangeArrowheads="1"/>
          </p:cNvSpPr>
          <p:nvPr/>
        </p:nvSpPr>
        <p:spPr bwMode="auto">
          <a:xfrm>
            <a:off x="4189413" y="1790700"/>
            <a:ext cx="239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000000"/>
                </a:solidFill>
              </a:rPr>
              <a:t>E </a:t>
            </a:r>
            <a:endParaRPr lang="en-US" i="1"/>
          </a:p>
        </p:txBody>
      </p:sp>
      <p:sp>
        <p:nvSpPr>
          <p:cNvPr id="51209" name="Rectangle 75"/>
          <p:cNvSpPr>
            <a:spLocks noChangeArrowheads="1"/>
          </p:cNvSpPr>
          <p:nvPr/>
        </p:nvSpPr>
        <p:spPr bwMode="auto">
          <a:xfrm>
            <a:off x="6069013" y="2441575"/>
            <a:ext cx="239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000000"/>
                </a:solidFill>
              </a:rPr>
              <a:t>B </a:t>
            </a:r>
            <a:endParaRPr lang="en-US" i="1"/>
          </a:p>
        </p:txBody>
      </p:sp>
      <p:sp>
        <p:nvSpPr>
          <p:cNvPr id="51210" name="Rectangle 77"/>
          <p:cNvSpPr>
            <a:spLocks noChangeArrowheads="1"/>
          </p:cNvSpPr>
          <p:nvPr/>
        </p:nvSpPr>
        <p:spPr bwMode="auto">
          <a:xfrm>
            <a:off x="1922463" y="712788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A </a:t>
            </a:r>
            <a:endParaRPr lang="en-US"/>
          </a:p>
        </p:txBody>
      </p:sp>
      <p:sp>
        <p:nvSpPr>
          <p:cNvPr id="51211" name="Rectangle 78"/>
          <p:cNvSpPr>
            <a:spLocks noChangeArrowheads="1"/>
          </p:cNvSpPr>
          <p:nvPr/>
        </p:nvSpPr>
        <p:spPr bwMode="auto">
          <a:xfrm>
            <a:off x="3414713" y="3146425"/>
            <a:ext cx="211455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Output per Year </a:t>
            </a:r>
            <a:endParaRPr lang="en-US"/>
          </a:p>
        </p:txBody>
      </p:sp>
      <p:grpSp>
        <p:nvGrpSpPr>
          <p:cNvPr id="3" name="Group 115"/>
          <p:cNvGrpSpPr>
            <a:grpSpLocks/>
          </p:cNvGrpSpPr>
          <p:nvPr/>
        </p:nvGrpSpPr>
        <p:grpSpPr bwMode="auto">
          <a:xfrm>
            <a:off x="6121400" y="6145213"/>
            <a:ext cx="381000" cy="331787"/>
            <a:chOff x="3901" y="3871"/>
            <a:chExt cx="240" cy="209"/>
          </a:xfrm>
        </p:grpSpPr>
        <p:sp>
          <p:nvSpPr>
            <p:cNvPr id="51246" name="Rectangle 83"/>
            <p:cNvSpPr>
              <a:spLocks noChangeArrowheads="1"/>
            </p:cNvSpPr>
            <p:nvPr/>
          </p:nvSpPr>
          <p:spPr bwMode="auto">
            <a:xfrm>
              <a:off x="3901" y="3871"/>
              <a:ext cx="16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Q’</a:t>
              </a:r>
              <a:endParaRPr lang="en-US"/>
            </a:p>
          </p:txBody>
        </p:sp>
        <p:sp>
          <p:nvSpPr>
            <p:cNvPr id="51247" name="Rectangle 84"/>
            <p:cNvSpPr>
              <a:spLocks noChangeArrowheads="1"/>
            </p:cNvSpPr>
            <p:nvPr/>
          </p:nvSpPr>
          <p:spPr bwMode="auto">
            <a:xfrm>
              <a:off x="4028" y="3888"/>
              <a:ext cx="11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baseline="-25000">
                  <a:solidFill>
                    <a:srgbClr val="000000"/>
                  </a:solidFill>
                </a:rPr>
                <a:t>B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</p:grpSp>
      <p:sp>
        <p:nvSpPr>
          <p:cNvPr id="51213" name="Rectangle 90"/>
          <p:cNvSpPr>
            <a:spLocks noChangeArrowheads="1"/>
          </p:cNvSpPr>
          <p:nvPr/>
        </p:nvSpPr>
        <p:spPr bwMode="auto">
          <a:xfrm>
            <a:off x="2087563" y="6159500"/>
            <a:ext cx="3175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>
                <a:solidFill>
                  <a:srgbClr val="000000"/>
                </a:solidFill>
              </a:rPr>
              <a:t>0 </a:t>
            </a:r>
            <a:endParaRPr lang="en-US"/>
          </a:p>
        </p:txBody>
      </p:sp>
      <p:sp>
        <p:nvSpPr>
          <p:cNvPr id="51214" name="Rectangle 91"/>
          <p:cNvSpPr>
            <a:spLocks noChangeArrowheads="1"/>
          </p:cNvSpPr>
          <p:nvPr/>
        </p:nvSpPr>
        <p:spPr bwMode="auto">
          <a:xfrm>
            <a:off x="5800725" y="6145213"/>
            <a:ext cx="37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0" i="1">
                <a:solidFill>
                  <a:srgbClr val="000000"/>
                </a:solidFill>
              </a:rPr>
              <a:t>Q</a:t>
            </a:r>
            <a:r>
              <a:rPr lang="en-US" sz="2000" b="0" i="1" baseline="-25000">
                <a:solidFill>
                  <a:srgbClr val="000000"/>
                </a:solidFill>
              </a:rPr>
              <a:t>B</a:t>
            </a:r>
            <a:r>
              <a:rPr lang="en-US" sz="2000" b="0" i="1">
                <a:solidFill>
                  <a:srgbClr val="000000"/>
                </a:solidFill>
              </a:rPr>
              <a:t> </a:t>
            </a:r>
            <a:endParaRPr lang="en-US"/>
          </a:p>
        </p:txBody>
      </p:sp>
      <p:grpSp>
        <p:nvGrpSpPr>
          <p:cNvPr id="4" name="Group 95"/>
          <p:cNvGrpSpPr>
            <a:grpSpLocks/>
          </p:cNvGrpSpPr>
          <p:nvPr/>
        </p:nvGrpSpPr>
        <p:grpSpPr bwMode="auto">
          <a:xfrm>
            <a:off x="4175125" y="6159500"/>
            <a:ext cx="469900" cy="373063"/>
            <a:chOff x="2630" y="3880"/>
            <a:chExt cx="296" cy="235"/>
          </a:xfrm>
        </p:grpSpPr>
        <p:sp>
          <p:nvSpPr>
            <p:cNvPr id="51244" name="Rectangle 93"/>
            <p:cNvSpPr>
              <a:spLocks noChangeArrowheads="1"/>
            </p:cNvSpPr>
            <p:nvPr/>
          </p:nvSpPr>
          <p:spPr bwMode="auto">
            <a:xfrm>
              <a:off x="2630" y="3880"/>
              <a:ext cx="192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Q</a:t>
              </a:r>
              <a:endParaRPr lang="en-US"/>
            </a:p>
          </p:txBody>
        </p:sp>
        <p:sp>
          <p:nvSpPr>
            <p:cNvPr id="51245" name="Rectangle 94"/>
            <p:cNvSpPr>
              <a:spLocks noChangeArrowheads="1"/>
            </p:cNvSpPr>
            <p:nvPr/>
          </p:nvSpPr>
          <p:spPr bwMode="auto">
            <a:xfrm>
              <a:off x="2752" y="3880"/>
              <a:ext cx="174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* </a:t>
              </a:r>
              <a:endParaRPr lang="en-US"/>
            </a:p>
          </p:txBody>
        </p:sp>
      </p:grpSp>
      <p:sp>
        <p:nvSpPr>
          <p:cNvPr id="51216" name="Freeform 96"/>
          <p:cNvSpPr>
            <a:spLocks/>
          </p:cNvSpPr>
          <p:nvPr/>
        </p:nvSpPr>
        <p:spPr bwMode="auto">
          <a:xfrm>
            <a:off x="2198688" y="3532188"/>
            <a:ext cx="5321300" cy="2584450"/>
          </a:xfrm>
          <a:custGeom>
            <a:avLst/>
            <a:gdLst>
              <a:gd name="T0" fmla="*/ 0 w 3352"/>
              <a:gd name="T1" fmla="*/ 0 h 1628"/>
              <a:gd name="T2" fmla="*/ 0 w 3352"/>
              <a:gd name="T3" fmla="*/ 1628 h 1628"/>
              <a:gd name="T4" fmla="*/ 3352 w 3352"/>
              <a:gd name="T5" fmla="*/ 1628 h 1628"/>
              <a:gd name="T6" fmla="*/ 0 60000 65536"/>
              <a:gd name="T7" fmla="*/ 0 60000 65536"/>
              <a:gd name="T8" fmla="*/ 0 60000 65536"/>
              <a:gd name="T9" fmla="*/ 0 w 3352"/>
              <a:gd name="T10" fmla="*/ 0 h 1628"/>
              <a:gd name="T11" fmla="*/ 3352 w 3352"/>
              <a:gd name="T12" fmla="*/ 1628 h 16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52" h="1628">
                <a:moveTo>
                  <a:pt x="0" y="0"/>
                </a:moveTo>
                <a:lnTo>
                  <a:pt x="0" y="1628"/>
                </a:lnTo>
                <a:lnTo>
                  <a:pt x="3352" y="1628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7" name="Rectangle 97"/>
          <p:cNvSpPr>
            <a:spLocks noChangeArrowheads="1"/>
          </p:cNvSpPr>
          <p:nvPr/>
        </p:nvSpPr>
        <p:spPr bwMode="auto">
          <a:xfrm rot="-5400000">
            <a:off x="390525" y="4486275"/>
            <a:ext cx="2082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>
                <a:solidFill>
                  <a:srgbClr val="660066"/>
                </a:solidFill>
              </a:rPr>
              <a:t>Benefit and </a:t>
            </a:r>
          </a:p>
          <a:p>
            <a:pPr algn="ctr"/>
            <a:r>
              <a:rPr lang="en-US" sz="2400">
                <a:solidFill>
                  <a:srgbClr val="660066"/>
                </a:solidFill>
              </a:rPr>
              <a:t>Cost (Dollars) </a:t>
            </a:r>
            <a:endParaRPr lang="en-US" sz="2400"/>
          </a:p>
        </p:txBody>
      </p:sp>
      <p:sp>
        <p:nvSpPr>
          <p:cNvPr id="51218" name="Rectangle 98"/>
          <p:cNvSpPr>
            <a:spLocks noChangeArrowheads="1"/>
          </p:cNvSpPr>
          <p:nvPr/>
        </p:nvSpPr>
        <p:spPr bwMode="auto">
          <a:xfrm>
            <a:off x="3429000" y="6394450"/>
            <a:ext cx="1987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</a:rPr>
              <a:t>Output per Year </a:t>
            </a:r>
            <a:endParaRPr lang="en-US"/>
          </a:p>
        </p:txBody>
      </p:sp>
      <p:sp>
        <p:nvSpPr>
          <p:cNvPr id="51219" name="Rectangle 101"/>
          <p:cNvSpPr>
            <a:spLocks noChangeArrowheads="1"/>
          </p:cNvSpPr>
          <p:nvPr/>
        </p:nvSpPr>
        <p:spPr bwMode="auto">
          <a:xfrm>
            <a:off x="1949450" y="3519488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B </a:t>
            </a:r>
            <a:endParaRPr lang="en-US"/>
          </a:p>
        </p:txBody>
      </p:sp>
      <p:sp>
        <p:nvSpPr>
          <p:cNvPr id="10342" name="Line 102"/>
          <p:cNvSpPr>
            <a:spLocks noChangeShapeType="1"/>
          </p:cNvSpPr>
          <p:nvPr/>
        </p:nvSpPr>
        <p:spPr bwMode="auto">
          <a:xfrm flipH="1">
            <a:off x="3346450" y="5011738"/>
            <a:ext cx="2058988" cy="884237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3" name="Line 103"/>
          <p:cNvSpPr>
            <a:spLocks noChangeShapeType="1"/>
          </p:cNvSpPr>
          <p:nvPr/>
        </p:nvSpPr>
        <p:spPr bwMode="auto">
          <a:xfrm flipH="1">
            <a:off x="3346450" y="4389438"/>
            <a:ext cx="1879600" cy="842962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22" name="Rectangle 108"/>
          <p:cNvSpPr>
            <a:spLocks noChangeArrowheads="1"/>
          </p:cNvSpPr>
          <p:nvPr/>
        </p:nvSpPr>
        <p:spPr bwMode="auto">
          <a:xfrm rot="-5400000">
            <a:off x="390525" y="1438275"/>
            <a:ext cx="2082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>
                <a:solidFill>
                  <a:srgbClr val="660066"/>
                </a:solidFill>
              </a:rPr>
              <a:t>Benefit and </a:t>
            </a:r>
          </a:p>
          <a:p>
            <a:pPr algn="ctr"/>
            <a:r>
              <a:rPr lang="en-US" sz="2400">
                <a:solidFill>
                  <a:srgbClr val="660066"/>
                </a:solidFill>
              </a:rPr>
              <a:t>Cost (Dollars) </a:t>
            </a:r>
            <a:endParaRPr lang="en-US" sz="2400"/>
          </a:p>
        </p:txBody>
      </p:sp>
      <p:sp>
        <p:nvSpPr>
          <p:cNvPr id="10306" name="Line 66"/>
          <p:cNvSpPr>
            <a:spLocks noChangeShapeType="1"/>
          </p:cNvSpPr>
          <p:nvPr/>
        </p:nvSpPr>
        <p:spPr bwMode="auto">
          <a:xfrm>
            <a:off x="4286250" y="2136775"/>
            <a:ext cx="1588" cy="733425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22" name="Line 82"/>
          <p:cNvSpPr>
            <a:spLocks noChangeShapeType="1"/>
          </p:cNvSpPr>
          <p:nvPr/>
        </p:nvSpPr>
        <p:spPr bwMode="auto">
          <a:xfrm>
            <a:off x="4300538" y="3532188"/>
            <a:ext cx="1587" cy="2584450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39" name="Line 99"/>
          <p:cNvSpPr>
            <a:spLocks noChangeShapeType="1"/>
          </p:cNvSpPr>
          <p:nvPr/>
        </p:nvSpPr>
        <p:spPr bwMode="auto">
          <a:xfrm>
            <a:off x="6165850" y="4044950"/>
            <a:ext cx="1588" cy="2071688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>
            <a:off x="6019800" y="914400"/>
            <a:ext cx="1588" cy="5181600"/>
          </a:xfrm>
          <a:prstGeom prst="line">
            <a:avLst/>
          </a:prstGeom>
          <a:noFill/>
          <a:ln w="55563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126"/>
          <p:cNvGrpSpPr>
            <a:grpSpLocks/>
          </p:cNvGrpSpPr>
          <p:nvPr/>
        </p:nvGrpSpPr>
        <p:grpSpPr bwMode="auto">
          <a:xfrm>
            <a:off x="2209800" y="3733800"/>
            <a:ext cx="5164138" cy="2355850"/>
            <a:chOff x="1392" y="2352"/>
            <a:chExt cx="3253" cy="1484"/>
          </a:xfrm>
        </p:grpSpPr>
        <p:sp>
          <p:nvSpPr>
            <p:cNvPr id="51242" name="Rectangle 89"/>
            <p:cNvSpPr>
              <a:spLocks noChangeArrowheads="1"/>
            </p:cNvSpPr>
            <p:nvPr/>
          </p:nvSpPr>
          <p:spPr bwMode="auto">
            <a:xfrm>
              <a:off x="4258" y="2352"/>
              <a:ext cx="38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TSB</a:t>
              </a:r>
              <a:r>
                <a:rPr lang="en-US" sz="2000" b="0">
                  <a:solidFill>
                    <a:srgbClr val="000000"/>
                  </a:solidFill>
                </a:rPr>
                <a:t>' </a:t>
              </a:r>
              <a:endParaRPr lang="en-US"/>
            </a:p>
          </p:txBody>
        </p:sp>
        <p:sp>
          <p:nvSpPr>
            <p:cNvPr id="51243" name="Freeform 110"/>
            <p:cNvSpPr>
              <a:spLocks/>
            </p:cNvSpPr>
            <p:nvPr/>
          </p:nvSpPr>
          <p:spPr bwMode="auto">
            <a:xfrm>
              <a:off x="1392" y="2492"/>
              <a:ext cx="2784" cy="1344"/>
            </a:xfrm>
            <a:custGeom>
              <a:avLst/>
              <a:gdLst>
                <a:gd name="T0" fmla="*/ 2784 w 2784"/>
                <a:gd name="T1" fmla="*/ 0 h 1344"/>
                <a:gd name="T2" fmla="*/ 0 w 2784"/>
                <a:gd name="T3" fmla="*/ 1344 h 1344"/>
                <a:gd name="T4" fmla="*/ 0 60000 65536"/>
                <a:gd name="T5" fmla="*/ 0 60000 65536"/>
                <a:gd name="T6" fmla="*/ 0 w 2784"/>
                <a:gd name="T7" fmla="*/ 0 h 1344"/>
                <a:gd name="T8" fmla="*/ 2784 w 2784"/>
                <a:gd name="T9" fmla="*/ 1344 h 13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84" h="1344">
                  <a:moveTo>
                    <a:pt x="2784" y="0"/>
                  </a:moveTo>
                  <a:cubicBezTo>
                    <a:pt x="2047" y="148"/>
                    <a:pt x="673" y="430"/>
                    <a:pt x="0" y="1344"/>
                  </a:cubicBezTo>
                </a:path>
              </a:pathLst>
            </a:custGeom>
            <a:noFill/>
            <a:ln w="57150" cap="flat" cmpd="sng">
              <a:solidFill>
                <a:srgbClr val="0066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118"/>
          <p:cNvGrpSpPr>
            <a:grpSpLocks/>
          </p:cNvGrpSpPr>
          <p:nvPr/>
        </p:nvGrpSpPr>
        <p:grpSpPr bwMode="auto">
          <a:xfrm>
            <a:off x="2220913" y="4138613"/>
            <a:ext cx="4938712" cy="1976437"/>
            <a:chOff x="1399" y="2607"/>
            <a:chExt cx="3111" cy="1245"/>
          </a:xfrm>
        </p:grpSpPr>
        <p:sp>
          <p:nvSpPr>
            <p:cNvPr id="51240" name="Rectangle 88"/>
            <p:cNvSpPr>
              <a:spLocks noChangeArrowheads="1"/>
            </p:cNvSpPr>
            <p:nvPr/>
          </p:nvSpPr>
          <p:spPr bwMode="auto">
            <a:xfrm>
              <a:off x="4154" y="2696"/>
              <a:ext cx="3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TSB </a:t>
              </a:r>
              <a:endParaRPr lang="en-US" i="1"/>
            </a:p>
          </p:txBody>
        </p:sp>
        <p:sp>
          <p:nvSpPr>
            <p:cNvPr id="51241" name="Freeform 111"/>
            <p:cNvSpPr>
              <a:spLocks/>
            </p:cNvSpPr>
            <p:nvPr/>
          </p:nvSpPr>
          <p:spPr bwMode="auto">
            <a:xfrm>
              <a:off x="1399" y="2607"/>
              <a:ext cx="2863" cy="1245"/>
            </a:xfrm>
            <a:custGeom>
              <a:avLst/>
              <a:gdLst>
                <a:gd name="T0" fmla="*/ 2863 w 2863"/>
                <a:gd name="T1" fmla="*/ 0 h 1245"/>
                <a:gd name="T2" fmla="*/ 0 w 2863"/>
                <a:gd name="T3" fmla="*/ 1245 h 1245"/>
                <a:gd name="T4" fmla="*/ 0 60000 65536"/>
                <a:gd name="T5" fmla="*/ 0 60000 65536"/>
                <a:gd name="T6" fmla="*/ 0 w 2863"/>
                <a:gd name="T7" fmla="*/ 0 h 1245"/>
                <a:gd name="T8" fmla="*/ 2863 w 2863"/>
                <a:gd name="T9" fmla="*/ 1245 h 124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63" h="1245">
                  <a:moveTo>
                    <a:pt x="2863" y="0"/>
                  </a:moveTo>
                  <a:cubicBezTo>
                    <a:pt x="2077" y="136"/>
                    <a:pt x="927" y="397"/>
                    <a:pt x="0" y="1245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117"/>
          <p:cNvGrpSpPr>
            <a:grpSpLocks/>
          </p:cNvGrpSpPr>
          <p:nvPr/>
        </p:nvGrpSpPr>
        <p:grpSpPr bwMode="auto">
          <a:xfrm>
            <a:off x="2220913" y="3422650"/>
            <a:ext cx="4524375" cy="2692400"/>
            <a:chOff x="1399" y="2156"/>
            <a:chExt cx="2850" cy="1696"/>
          </a:xfrm>
        </p:grpSpPr>
        <p:sp>
          <p:nvSpPr>
            <p:cNvPr id="51238" name="Rectangle 87"/>
            <p:cNvSpPr>
              <a:spLocks noChangeArrowheads="1"/>
            </p:cNvSpPr>
            <p:nvPr/>
          </p:nvSpPr>
          <p:spPr bwMode="auto">
            <a:xfrm>
              <a:off x="3884" y="2156"/>
              <a:ext cx="36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TSC</a:t>
              </a:r>
              <a:r>
                <a:rPr lang="en-US" sz="2000" b="0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51239" name="Freeform 112"/>
            <p:cNvSpPr>
              <a:spLocks/>
            </p:cNvSpPr>
            <p:nvPr/>
          </p:nvSpPr>
          <p:spPr bwMode="auto">
            <a:xfrm>
              <a:off x="1399" y="2379"/>
              <a:ext cx="2549" cy="1473"/>
            </a:xfrm>
            <a:custGeom>
              <a:avLst/>
              <a:gdLst>
                <a:gd name="T0" fmla="*/ 2549 w 2549"/>
                <a:gd name="T1" fmla="*/ 0 h 1473"/>
                <a:gd name="T2" fmla="*/ 0 w 2549"/>
                <a:gd name="T3" fmla="*/ 1473 h 1473"/>
                <a:gd name="T4" fmla="*/ 0 60000 65536"/>
                <a:gd name="T5" fmla="*/ 0 60000 65536"/>
                <a:gd name="T6" fmla="*/ 0 w 2549"/>
                <a:gd name="T7" fmla="*/ 0 h 1473"/>
                <a:gd name="T8" fmla="*/ 2549 w 2549"/>
                <a:gd name="T9" fmla="*/ 1473 h 147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549" h="1473">
                  <a:moveTo>
                    <a:pt x="2549" y="0"/>
                  </a:moveTo>
                  <a:cubicBezTo>
                    <a:pt x="2342" y="720"/>
                    <a:pt x="1249" y="1188"/>
                    <a:pt x="0" y="1473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123"/>
          <p:cNvGrpSpPr>
            <a:grpSpLocks/>
          </p:cNvGrpSpPr>
          <p:nvPr/>
        </p:nvGrpSpPr>
        <p:grpSpPr bwMode="auto">
          <a:xfrm>
            <a:off x="2895600" y="914400"/>
            <a:ext cx="3124200" cy="1676400"/>
            <a:chOff x="1824" y="576"/>
            <a:chExt cx="1968" cy="1056"/>
          </a:xfrm>
        </p:grpSpPr>
        <p:sp>
          <p:nvSpPr>
            <p:cNvPr id="51236" name="Freeform 113"/>
            <p:cNvSpPr>
              <a:spLocks/>
            </p:cNvSpPr>
            <p:nvPr/>
          </p:nvSpPr>
          <p:spPr bwMode="auto">
            <a:xfrm>
              <a:off x="1824" y="576"/>
              <a:ext cx="1968" cy="1056"/>
            </a:xfrm>
            <a:custGeom>
              <a:avLst/>
              <a:gdLst>
                <a:gd name="T0" fmla="*/ 1968 w 1968"/>
                <a:gd name="T1" fmla="*/ 0 h 1056"/>
                <a:gd name="T2" fmla="*/ 0 w 1968"/>
                <a:gd name="T3" fmla="*/ 1056 h 1056"/>
                <a:gd name="T4" fmla="*/ 0 60000 65536"/>
                <a:gd name="T5" fmla="*/ 0 60000 65536"/>
                <a:gd name="T6" fmla="*/ 0 w 1968"/>
                <a:gd name="T7" fmla="*/ 0 h 1056"/>
                <a:gd name="T8" fmla="*/ 1968 w 1968"/>
                <a:gd name="T9" fmla="*/ 1056 h 10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968" h="1056">
                  <a:moveTo>
                    <a:pt x="1968" y="0"/>
                  </a:moveTo>
                  <a:cubicBezTo>
                    <a:pt x="1573" y="479"/>
                    <a:pt x="1023" y="794"/>
                    <a:pt x="0" y="1056"/>
                  </a:cubicBezTo>
                </a:path>
              </a:pathLst>
            </a:custGeom>
            <a:noFill/>
            <a:ln w="5715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7" name="Rectangle 73"/>
            <p:cNvSpPr>
              <a:spLocks noChangeArrowheads="1"/>
            </p:cNvSpPr>
            <p:nvPr/>
          </p:nvSpPr>
          <p:spPr bwMode="auto">
            <a:xfrm>
              <a:off x="3031" y="763"/>
              <a:ext cx="40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MSC </a:t>
              </a:r>
              <a:endParaRPr lang="en-US" i="1"/>
            </a:p>
          </p:txBody>
        </p:sp>
      </p:grpSp>
      <p:grpSp>
        <p:nvGrpSpPr>
          <p:cNvPr id="9" name="Group 122"/>
          <p:cNvGrpSpPr>
            <a:grpSpLocks/>
          </p:cNvGrpSpPr>
          <p:nvPr/>
        </p:nvGrpSpPr>
        <p:grpSpPr bwMode="auto">
          <a:xfrm>
            <a:off x="2895600" y="1219200"/>
            <a:ext cx="3124200" cy="1539875"/>
            <a:chOff x="1824" y="768"/>
            <a:chExt cx="1968" cy="970"/>
          </a:xfrm>
        </p:grpSpPr>
        <p:sp>
          <p:nvSpPr>
            <p:cNvPr id="51234" name="Rectangle 76"/>
            <p:cNvSpPr>
              <a:spLocks noChangeArrowheads="1"/>
            </p:cNvSpPr>
            <p:nvPr/>
          </p:nvSpPr>
          <p:spPr bwMode="auto">
            <a:xfrm>
              <a:off x="3013" y="1546"/>
              <a:ext cx="39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 i="1">
                  <a:solidFill>
                    <a:srgbClr val="000000"/>
                  </a:solidFill>
                </a:rPr>
                <a:t>MSB </a:t>
              </a:r>
              <a:endParaRPr lang="en-US" i="1"/>
            </a:p>
          </p:txBody>
        </p:sp>
        <p:sp>
          <p:nvSpPr>
            <p:cNvPr id="51235" name="Freeform 114"/>
            <p:cNvSpPr>
              <a:spLocks/>
            </p:cNvSpPr>
            <p:nvPr/>
          </p:nvSpPr>
          <p:spPr bwMode="auto">
            <a:xfrm>
              <a:off x="1824" y="768"/>
              <a:ext cx="1968" cy="864"/>
            </a:xfrm>
            <a:custGeom>
              <a:avLst/>
              <a:gdLst>
                <a:gd name="T0" fmla="*/ 0 w 1968"/>
                <a:gd name="T1" fmla="*/ 0 h 864"/>
                <a:gd name="T2" fmla="*/ 1968 w 1968"/>
                <a:gd name="T3" fmla="*/ 864 h 864"/>
                <a:gd name="T4" fmla="*/ 0 60000 65536"/>
                <a:gd name="T5" fmla="*/ 0 60000 65536"/>
                <a:gd name="T6" fmla="*/ 0 w 1968"/>
                <a:gd name="T7" fmla="*/ 0 h 864"/>
                <a:gd name="T8" fmla="*/ 1968 w 1968"/>
                <a:gd name="T9" fmla="*/ 864 h 8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968" h="864">
                  <a:moveTo>
                    <a:pt x="0" y="0"/>
                  </a:moveTo>
                  <a:cubicBezTo>
                    <a:pt x="423" y="449"/>
                    <a:pt x="948" y="684"/>
                    <a:pt x="1968" y="864"/>
                  </a:cubicBezTo>
                </a:path>
              </a:pathLst>
            </a:custGeom>
            <a:noFill/>
            <a:ln w="57150" cmpd="sng">
              <a:solidFill>
                <a:srgbClr val="006600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46" name="Oval 106"/>
          <p:cNvSpPr>
            <a:spLocks noChangeArrowheads="1"/>
          </p:cNvSpPr>
          <p:nvPr/>
        </p:nvSpPr>
        <p:spPr bwMode="auto">
          <a:xfrm>
            <a:off x="4229100" y="4752975"/>
            <a:ext cx="127000" cy="127000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7" name="Oval 107"/>
          <p:cNvSpPr>
            <a:spLocks noChangeArrowheads="1"/>
          </p:cNvSpPr>
          <p:nvPr/>
        </p:nvSpPr>
        <p:spPr bwMode="auto">
          <a:xfrm>
            <a:off x="4229100" y="5416550"/>
            <a:ext cx="127000" cy="127000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2" grpId="0" animBg="1"/>
      <p:bldP spid="10314" grpId="0" build="p" autoUpdateAnimBg="0" advAuto="0"/>
      <p:bldP spid="10342" grpId="0" animBg="1"/>
      <p:bldP spid="10343" grpId="0" animBg="1"/>
      <p:bldP spid="10306" grpId="0" animBg="1"/>
      <p:bldP spid="10322" grpId="0" animBg="1"/>
      <p:bldP spid="10339" grpId="0" animBg="1"/>
      <p:bldP spid="10345" grpId="0" animBg="1"/>
      <p:bldP spid="10346" grpId="0" animBg="1"/>
      <p:bldP spid="1034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641</Words>
  <Application>Microsoft Office PowerPoint</Application>
  <PresentationFormat>On-screen Show (4:3)</PresentationFormat>
  <Paragraphs>141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Public Finance  (MPA405)</vt:lpstr>
      <vt:lpstr>Lecture 11: Public Choice and the Political Process</vt:lpstr>
      <vt:lpstr>Public Choice</vt:lpstr>
      <vt:lpstr>Political Equilibrium</vt:lpstr>
      <vt:lpstr>Effect of Nonvoting on Political Equilibrium</vt:lpstr>
      <vt:lpstr>Logrolling   or vote trading</vt:lpstr>
      <vt:lpstr>Logrolling   or vote trading</vt:lpstr>
      <vt:lpstr>Logrolling   or vote trading</vt:lpstr>
      <vt:lpstr>Logrolling</vt:lpstr>
      <vt:lpstr>Special Interests</vt:lpstr>
      <vt:lpstr>Special Interests</vt:lpstr>
      <vt:lpstr>Bureaucracy and the Supply of Public Output</vt:lpstr>
      <vt:lpstr>Bureaucracy and the Supply of Public Output</vt:lpstr>
      <vt:lpstr>Bureaucracy and the Supply of Public Output</vt:lpstr>
      <vt:lpstr>Bureaucracy and Efficiency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Administrator</dc:creator>
  <cp:lastModifiedBy>NTS</cp:lastModifiedBy>
  <cp:revision>24</cp:revision>
  <dcterms:created xsi:type="dcterms:W3CDTF">2006-08-16T00:00:00Z</dcterms:created>
  <dcterms:modified xsi:type="dcterms:W3CDTF">2014-07-04T19:35:53Z</dcterms:modified>
</cp:coreProperties>
</file>