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313" r:id="rId6"/>
    <p:sldId id="297" r:id="rId7"/>
    <p:sldId id="314" r:id="rId8"/>
    <p:sldId id="315" r:id="rId9"/>
    <p:sldId id="298" r:id="rId10"/>
    <p:sldId id="316" r:id="rId11"/>
    <p:sldId id="317" r:id="rId12"/>
    <p:sldId id="318" r:id="rId13"/>
    <p:sldId id="319" r:id="rId14"/>
    <p:sldId id="320" r:id="rId15"/>
    <p:sldId id="299" r:id="rId16"/>
    <p:sldId id="30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67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359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2C35-CEA2-450A-A888-194A5D9D3272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Lecture 10: </a:t>
            </a:r>
            <a:r>
              <a:rPr lang="en-US" dirty="0">
                <a:cs typeface="Times New Roman" pitchFamily="18" charset="0"/>
              </a:rPr>
              <a:t>Public Choice and the Political </a:t>
            </a:r>
            <a:r>
              <a:rPr lang="en-US" dirty="0" smtClean="0">
                <a:cs typeface="Times New Roman" pitchFamily="18" charset="0"/>
              </a:rPr>
              <a:t>Process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cs typeface="Times New Roman" pitchFamily="18" charset="0"/>
              </a:rPr>
              <a:t>Public Choice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7772400" cy="4572000"/>
          </a:xfrm>
        </p:spPr>
        <p:txBody>
          <a:bodyPr>
            <a:normAutofit/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solidFill>
                  <a:srgbClr val="660066"/>
                </a:solidFill>
                <a:latin typeface="Arial" charset="0"/>
                <a:cs typeface="Times New Roman" pitchFamily="18" charset="0"/>
              </a:rPr>
              <a:t>Public Choice</a:t>
            </a:r>
            <a:r>
              <a:rPr lang="en-US" sz="3200" dirty="0" smtClean="0">
                <a:latin typeface="Arial" charset="0"/>
                <a:cs typeface="Times New Roman" pitchFamily="18" charset="0"/>
              </a:rPr>
              <a:t> is when decisions are  made through political interaction of many persons according to pre-established rules.</a:t>
            </a:r>
            <a:r>
              <a:rPr lang="en-US" sz="3200" dirty="0" smtClean="0"/>
              <a:t> </a:t>
            </a:r>
          </a:p>
          <a:p>
            <a:pPr lvl="1" eaLnBrk="1" hangingPunct="1">
              <a:lnSpc>
                <a:spcPct val="90000"/>
              </a:lnSpc>
            </a:pPr>
            <a:endParaRPr lang="en-US" sz="3200" dirty="0" smtClean="0">
              <a:latin typeface="Arial" charset="0"/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latin typeface="Arial" charset="0"/>
                <a:cs typeface="Arial" charset="0"/>
              </a:rPr>
              <a:t>Public choice vs. private choice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Taxes Vs Voluntary Cost-Sharing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bldLvl="5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Political Equilibrium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Times New Roman" pitchFamily="18" charset="0"/>
              </a:rPr>
              <a:t>A </a:t>
            </a:r>
            <a:r>
              <a:rPr lang="en-US" smtClean="0">
                <a:solidFill>
                  <a:srgbClr val="660066"/>
                </a:solidFill>
                <a:latin typeface="Arial" charset="0"/>
                <a:cs typeface="Times New Roman" pitchFamily="18" charset="0"/>
              </a:rPr>
              <a:t>political equilibrium</a:t>
            </a:r>
            <a:r>
              <a:rPr lang="en-US" smtClean="0">
                <a:latin typeface="Arial" charset="0"/>
                <a:cs typeface="Times New Roman" pitchFamily="18" charset="0"/>
              </a:rPr>
              <a:t> is an agreement on the level of production of 	one or more public goods given the specified rule for making the collective choice and the distribution of tax shares among individuals</a:t>
            </a:r>
            <a:r>
              <a:rPr lang="en-US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bldLvl="5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cs typeface="Arial" charset="0"/>
              </a:rPr>
              <a:t>Costs and Benefits of Collective Action</a:t>
            </a:r>
            <a:r>
              <a:rPr lang="en-US" smtClean="0"/>
              <a:t>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Benefit: 	decrease in political 				externalities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Cost an individuals bears due to actions of others through political process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Cost:		increase in political 					transactions cost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cs typeface="Arial" charset="0"/>
              </a:rPr>
              <a:t>Costs and Benefits of Collective Action</a:t>
            </a:r>
            <a:r>
              <a:rPr lang="en-US" smtClean="0"/>
              <a:t>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Efficiency gains from internalization of any external effects</a:t>
            </a:r>
          </a:p>
          <a:p>
            <a:pPr lvl="2">
              <a:buNone/>
            </a:pPr>
            <a:r>
              <a:rPr lang="en-US" dirty="0" smtClean="0">
                <a:cs typeface="Times New Roman" pitchFamily="18" charset="0"/>
              </a:rPr>
              <a:t>				versus</a:t>
            </a:r>
          </a:p>
          <a:p>
            <a:r>
              <a:rPr lang="en-US" dirty="0" smtClean="0"/>
              <a:t>Newly generated political externalities plus transaction costs</a:t>
            </a:r>
          </a:p>
          <a:p>
            <a:endParaRPr lang="en-US" dirty="0"/>
          </a:p>
          <a:p>
            <a:r>
              <a:rPr lang="en-US" dirty="0" smtClean="0"/>
              <a:t>Political externalities can be minimized by increasing the number of community involved in the decision making.</a:t>
            </a:r>
          </a:p>
          <a:p>
            <a:pPr lvl="1"/>
            <a:r>
              <a:rPr lang="en-US" dirty="0" smtClean="0"/>
              <a:t>Probability of one being in the minority decreases with increase in percentage required to pass the issue</a:t>
            </a:r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cs typeface="Arial" charset="0"/>
              </a:rPr>
              <a:t>Costs and Benefits of Collective Action</a:t>
            </a:r>
            <a:r>
              <a:rPr lang="en-US" smtClean="0"/>
              <a:t>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Political externalities are zero in unanimous decisions.</a:t>
            </a:r>
          </a:p>
          <a:p>
            <a:pPr lvl="1"/>
            <a:r>
              <a:rPr lang="en-US" dirty="0" smtClean="0"/>
              <a:t>Political Externality – not the only costs</a:t>
            </a:r>
          </a:p>
          <a:p>
            <a:pPr lvl="1"/>
            <a:r>
              <a:rPr lang="en-US" dirty="0" smtClean="0"/>
              <a:t>Transaction costs</a:t>
            </a:r>
          </a:p>
          <a:p>
            <a:pPr lvl="2"/>
            <a:r>
              <a:rPr lang="en-US" dirty="0" smtClean="0"/>
              <a:t>Cost of reaching the decision</a:t>
            </a:r>
          </a:p>
          <a:p>
            <a:pPr lvl="1"/>
            <a:r>
              <a:rPr lang="en-US" dirty="0" smtClean="0"/>
              <a:t>Knowledge of ability to prevent action</a:t>
            </a:r>
          </a:p>
          <a:p>
            <a:pPr lvl="2"/>
            <a:r>
              <a:rPr lang="en-US" dirty="0" smtClean="0"/>
              <a:t>Extortion</a:t>
            </a:r>
          </a:p>
          <a:p>
            <a:endParaRPr lang="en-US" dirty="0" smtClean="0"/>
          </a:p>
          <a:p>
            <a:r>
              <a:rPr lang="en-US" dirty="0" smtClean="0"/>
              <a:t>Rational choice</a:t>
            </a:r>
          </a:p>
          <a:p>
            <a:pPr lvl="1"/>
            <a:r>
              <a:rPr lang="en-US" dirty="0" smtClean="0"/>
              <a:t>Rule that minimizes political externalities and transaction costs</a:t>
            </a:r>
          </a:p>
          <a:p>
            <a:endParaRPr lang="en-US" dirty="0" smtClean="0"/>
          </a:p>
          <a:p>
            <a:r>
              <a:rPr lang="en-US" dirty="0" smtClean="0"/>
              <a:t>Generalization for individuals who have</a:t>
            </a:r>
          </a:p>
          <a:p>
            <a:pPr lvl="1"/>
            <a:r>
              <a:rPr lang="en-US" dirty="0" smtClean="0"/>
              <a:t>extreme preferences – may choose majority rule</a:t>
            </a:r>
          </a:p>
          <a:p>
            <a:pPr lvl="1"/>
            <a:r>
              <a:rPr lang="en-US" dirty="0" smtClean="0"/>
              <a:t>higher opportunity cost of time – may choose minority rule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7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Possible Alternatives Methods</a:t>
            </a:r>
            <a:r>
              <a:rPr lang="en-US" smtClean="0"/>
              <a:t>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Unanimity</a:t>
            </a: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Relative unanimity (2/3, 7/8 etc.)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Plurality rule (more than 3 outcomes possible)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Point-count voting (enables voters to register the intensity of their preference)</a:t>
            </a:r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Instant Runoffs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Possible Alternatives Methods</a:t>
            </a:r>
            <a:r>
              <a:rPr lang="en-US" smtClean="0"/>
              <a:t>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Unanimity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Only Pareto Efficient Changes to be approved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Recommended by Knut </a:t>
            </a:r>
            <a:r>
              <a:rPr lang="en-US" dirty="0" err="1" smtClean="0">
                <a:latin typeface="Arial" charset="0"/>
                <a:cs typeface="Arial" charset="0"/>
              </a:rPr>
              <a:t>Wicksell</a:t>
            </a:r>
            <a:endParaRPr lang="en-US" dirty="0" smtClean="0">
              <a:latin typeface="Arial" charset="0"/>
              <a:cs typeface="Arial" charset="0"/>
            </a:endParaRP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Requires equal distribution of income as a condition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Distribution of tax share according to marginal benefits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Trade for votes in terms of tax share and benefits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High transaction costs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May encourage strategic behavior</a:t>
            </a:r>
          </a:p>
          <a:p>
            <a:pPr lvl="1"/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Relative unanimity (2/3, 7/8 etc.)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Protection of Rights of minority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High transaction costs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Tax shares equal to marginal benefits</a:t>
            </a: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89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89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Possible Alternatives Methods</a:t>
            </a:r>
            <a:r>
              <a:rPr lang="en-US" smtClean="0"/>
              <a:t>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Plurality rule (more than 3 outcomes possible)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Three or more alternatives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Multiple-Peaked Preferences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Winner is highest percentage of total votes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Cycling phenomena may occur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Unstable Political equilibrium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Incentives exist to reformulate policies to change the plurality</a:t>
            </a:r>
          </a:p>
          <a:p>
            <a:pPr lvl="2"/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Possible Alternatives Methods</a:t>
            </a:r>
            <a:r>
              <a:rPr lang="en-US" smtClean="0"/>
              <a:t>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Point-count voting 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enables voters to register the intensity of their preference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Freely allocating assigned points among various alternatives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Alternative with maximum points is chosen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Serves to protect rights of minorities with strong feelings for an issue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Chances of strategic behavior</a:t>
            </a:r>
          </a:p>
          <a:p>
            <a:pPr lvl="1"/>
            <a:r>
              <a:rPr lang="en-US" dirty="0">
                <a:cs typeface="Times New Roman" pitchFamily="18" charset="0"/>
              </a:rPr>
              <a:t>R</a:t>
            </a:r>
            <a:r>
              <a:rPr lang="en-US" dirty="0" smtClean="0">
                <a:cs typeface="Times New Roman" pitchFamily="18" charset="0"/>
              </a:rPr>
              <a:t>isk of markets for points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Possible Alternatives Methods</a:t>
            </a:r>
            <a:r>
              <a:rPr lang="en-US" smtClean="0"/>
              <a:t>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Instant Runoffs 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Plurality of votes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Costly run-off elections in case of a tie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Used in Hawaii in state elections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Ranking the candidates as per preference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Candidate with fewest first place vote is eliminated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Votes are re-tabulated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Individual’s whose first choice is eliminated, his preferences are re-tabulated to make second choice as first preference</a:t>
            </a: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cs typeface="Arial" charset="0"/>
              </a:rPr>
              <a:t>Political Parties and Political Equilibrium</a:t>
            </a:r>
            <a:endParaRPr lang="en-US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Politicians seek elective office for variety of reasons: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Power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Prestige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Desire to serve others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Politicians having similar ideas group together in Political parties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Political Parties Vote </a:t>
            </a:r>
            <a:r>
              <a:rPr lang="en-US" dirty="0" err="1" smtClean="0">
                <a:latin typeface="Arial" charset="0"/>
                <a:cs typeface="Arial" charset="0"/>
              </a:rPr>
              <a:t>Maximizers</a:t>
            </a:r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e.g. Beneficial program for minority and spreading cost on the majority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cs typeface="Arial" charset="0"/>
              </a:rPr>
              <a:t>Political Parties and Political Equilibrium</a:t>
            </a:r>
            <a:endParaRPr lang="en-US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If parties can be scaled on the quantity of </a:t>
            </a:r>
            <a:r>
              <a:rPr lang="en-US" dirty="0" err="1" smtClean="0">
                <a:latin typeface="Arial" charset="0"/>
                <a:cs typeface="Arial" charset="0"/>
              </a:rPr>
              <a:t>Govt</a:t>
            </a:r>
            <a:r>
              <a:rPr lang="en-US" dirty="0" smtClean="0">
                <a:latin typeface="Arial" charset="0"/>
                <a:cs typeface="Arial" charset="0"/>
              </a:rPr>
              <a:t> Activity per year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Conservatives </a:t>
            </a:r>
            <a:r>
              <a:rPr lang="en-US" dirty="0" err="1" smtClean="0">
                <a:latin typeface="Arial" charset="0"/>
                <a:cs typeface="Arial" charset="0"/>
              </a:rPr>
              <a:t>vs</a:t>
            </a:r>
            <a:r>
              <a:rPr lang="en-US" dirty="0" smtClean="0">
                <a:latin typeface="Arial" charset="0"/>
                <a:cs typeface="Arial" charset="0"/>
              </a:rPr>
              <a:t> Liberals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Median Position </a:t>
            </a:r>
            <a:r>
              <a:rPr lang="en-US" dirty="0" err="1" smtClean="0">
                <a:latin typeface="Arial" charset="0"/>
                <a:cs typeface="Arial" charset="0"/>
              </a:rPr>
              <a:t>vs</a:t>
            </a:r>
            <a:r>
              <a:rPr lang="en-US" dirty="0" smtClean="0">
                <a:latin typeface="Arial" charset="0"/>
                <a:cs typeface="Arial" charset="0"/>
              </a:rPr>
              <a:t> Extreme position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If most preferred outcomes of voters are normally distributed then parties can maximize their votes by having a central position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The Median Voter And Political Platforms</a:t>
            </a:r>
          </a:p>
        </p:txBody>
      </p:sp>
      <p:sp>
        <p:nvSpPr>
          <p:cNvPr id="44035" name="Rectangle 22"/>
          <p:cNvSpPr>
            <a:spLocks noChangeArrowheads="1"/>
          </p:cNvSpPr>
          <p:nvPr/>
        </p:nvSpPr>
        <p:spPr bwMode="auto">
          <a:xfrm rot="-5400000">
            <a:off x="-480219" y="3040857"/>
            <a:ext cx="20732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</a:rPr>
              <a:t>Net Benefit </a:t>
            </a:r>
            <a:endParaRPr lang="en-US"/>
          </a:p>
        </p:txBody>
      </p:sp>
      <p:sp>
        <p:nvSpPr>
          <p:cNvPr id="44036" name="Rectangle 24"/>
          <p:cNvSpPr>
            <a:spLocks noChangeArrowheads="1"/>
          </p:cNvSpPr>
          <p:nvPr/>
        </p:nvSpPr>
        <p:spPr bwMode="auto">
          <a:xfrm>
            <a:off x="657225" y="6083300"/>
            <a:ext cx="88185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</a:rPr>
              <a:t>Output of Government Goods and Services per Year </a:t>
            </a:r>
            <a:endParaRPr lang="en-US"/>
          </a:p>
        </p:txBody>
      </p:sp>
      <p:sp>
        <p:nvSpPr>
          <p:cNvPr id="44037" name="Rectangle 25"/>
          <p:cNvSpPr>
            <a:spLocks noChangeArrowheads="1"/>
          </p:cNvSpPr>
          <p:nvPr/>
        </p:nvSpPr>
        <p:spPr bwMode="auto">
          <a:xfrm>
            <a:off x="739775" y="5640388"/>
            <a:ext cx="442913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0">
                <a:solidFill>
                  <a:srgbClr val="660066"/>
                </a:solidFill>
              </a:rPr>
              <a:t>0 </a:t>
            </a:r>
            <a:endParaRPr lang="en-US"/>
          </a:p>
        </p:txBody>
      </p:sp>
      <p:sp>
        <p:nvSpPr>
          <p:cNvPr id="7191" name="Rectangle 23"/>
          <p:cNvSpPr>
            <a:spLocks noChangeArrowheads="1"/>
          </p:cNvSpPr>
          <p:nvPr/>
        </p:nvSpPr>
        <p:spPr bwMode="auto">
          <a:xfrm>
            <a:off x="4830763" y="3000375"/>
            <a:ext cx="38798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 b="0">
                <a:solidFill>
                  <a:srgbClr val="000000"/>
                </a:solidFill>
              </a:rPr>
              <a:t>Net Benefit for the Median Voter </a:t>
            </a:r>
            <a:endParaRPr lang="en-US"/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4733925" y="5626100"/>
            <a:ext cx="482600" cy="411163"/>
            <a:chOff x="2982" y="3544"/>
            <a:chExt cx="304" cy="259"/>
          </a:xfrm>
        </p:grpSpPr>
        <p:sp>
          <p:nvSpPr>
            <p:cNvPr id="44053" name="Rectangle 26"/>
            <p:cNvSpPr>
              <a:spLocks noChangeArrowheads="1"/>
            </p:cNvSpPr>
            <p:nvPr/>
          </p:nvSpPr>
          <p:spPr bwMode="auto">
            <a:xfrm>
              <a:off x="2982" y="3544"/>
              <a:ext cx="1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 i="1">
                  <a:solidFill>
                    <a:srgbClr val="660066"/>
                  </a:solidFill>
                </a:rPr>
                <a:t>Q</a:t>
              </a:r>
              <a:endParaRPr lang="en-US"/>
            </a:p>
          </p:txBody>
        </p:sp>
        <p:sp>
          <p:nvSpPr>
            <p:cNvPr id="44054" name="Rectangle 27"/>
            <p:cNvSpPr>
              <a:spLocks noChangeArrowheads="1"/>
            </p:cNvSpPr>
            <p:nvPr/>
          </p:nvSpPr>
          <p:spPr bwMode="auto">
            <a:xfrm>
              <a:off x="3147" y="3553"/>
              <a:ext cx="13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>
                  <a:solidFill>
                    <a:srgbClr val="660066"/>
                  </a:solidFill>
                </a:rPr>
                <a:t>* </a:t>
              </a:r>
              <a:endParaRPr lang="en-US"/>
            </a:p>
          </p:txBody>
        </p:sp>
      </p:grpSp>
      <p:sp>
        <p:nvSpPr>
          <p:cNvPr id="7197" name="Line 29"/>
          <p:cNvSpPr>
            <a:spLocks noChangeShapeType="1"/>
          </p:cNvSpPr>
          <p:nvPr/>
        </p:nvSpPr>
        <p:spPr bwMode="auto">
          <a:xfrm flipH="1">
            <a:off x="5029200" y="3360738"/>
            <a:ext cx="174625" cy="296862"/>
          </a:xfrm>
          <a:prstGeom prst="line">
            <a:avLst/>
          </a:prstGeom>
          <a:noFill/>
          <a:ln w="27051">
            <a:solidFill>
              <a:srgbClr val="00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98" name="Line 30"/>
          <p:cNvSpPr>
            <a:spLocks noChangeShapeType="1"/>
          </p:cNvSpPr>
          <p:nvPr/>
        </p:nvSpPr>
        <p:spPr bwMode="auto">
          <a:xfrm>
            <a:off x="4913313" y="3733800"/>
            <a:ext cx="1587" cy="1768475"/>
          </a:xfrm>
          <a:prstGeom prst="line">
            <a:avLst/>
          </a:prstGeom>
          <a:noFill/>
          <a:ln w="571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2" name="Rectangle 40"/>
          <p:cNvSpPr>
            <a:spLocks noChangeArrowheads="1"/>
          </p:cNvSpPr>
          <p:nvPr/>
        </p:nvSpPr>
        <p:spPr bwMode="auto">
          <a:xfrm>
            <a:off x="892175" y="5487988"/>
            <a:ext cx="7767638" cy="1254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0" name="Freeform 42"/>
          <p:cNvSpPr>
            <a:spLocks/>
          </p:cNvSpPr>
          <p:nvPr/>
        </p:nvSpPr>
        <p:spPr bwMode="auto">
          <a:xfrm>
            <a:off x="906463" y="3376613"/>
            <a:ext cx="1150937" cy="2109787"/>
          </a:xfrm>
          <a:custGeom>
            <a:avLst/>
            <a:gdLst>
              <a:gd name="T0" fmla="*/ 0 w 725"/>
              <a:gd name="T1" fmla="*/ 0 h 1329"/>
              <a:gd name="T2" fmla="*/ 725 w 725"/>
              <a:gd name="T3" fmla="*/ 1329 h 1329"/>
              <a:gd name="T4" fmla="*/ 0 60000 65536"/>
              <a:gd name="T5" fmla="*/ 0 60000 65536"/>
              <a:gd name="T6" fmla="*/ 0 w 725"/>
              <a:gd name="T7" fmla="*/ 0 h 1329"/>
              <a:gd name="T8" fmla="*/ 725 w 725"/>
              <a:gd name="T9" fmla="*/ 1329 h 132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25" h="1329">
                <a:moveTo>
                  <a:pt x="0" y="0"/>
                </a:moveTo>
                <a:cubicBezTo>
                  <a:pt x="418" y="8"/>
                  <a:pt x="725" y="1329"/>
                  <a:pt x="725" y="1329"/>
                </a:cubicBezTo>
              </a:path>
            </a:pathLst>
          </a:custGeom>
          <a:noFill/>
          <a:ln w="57150" cmpd="sng">
            <a:solidFill>
              <a:srgbClr val="006600"/>
            </a:solidFill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1" name="Freeform 43"/>
          <p:cNvSpPr>
            <a:spLocks/>
          </p:cNvSpPr>
          <p:nvPr/>
        </p:nvSpPr>
        <p:spPr bwMode="auto">
          <a:xfrm>
            <a:off x="1066800" y="2354263"/>
            <a:ext cx="1587500" cy="3143250"/>
          </a:xfrm>
          <a:custGeom>
            <a:avLst/>
            <a:gdLst>
              <a:gd name="T0" fmla="*/ 0 w 1000"/>
              <a:gd name="T1" fmla="*/ 1973 h 1980"/>
              <a:gd name="T2" fmla="*/ 1000 w 1000"/>
              <a:gd name="T3" fmla="*/ 1980 h 1980"/>
              <a:gd name="T4" fmla="*/ 0 60000 65536"/>
              <a:gd name="T5" fmla="*/ 0 60000 65536"/>
              <a:gd name="T6" fmla="*/ 0 w 1000"/>
              <a:gd name="T7" fmla="*/ 0 h 1980"/>
              <a:gd name="T8" fmla="*/ 1000 w 1000"/>
              <a:gd name="T9" fmla="*/ 1980 h 19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00" h="1980">
                <a:moveTo>
                  <a:pt x="0" y="1973"/>
                </a:moveTo>
                <a:cubicBezTo>
                  <a:pt x="40" y="1736"/>
                  <a:pt x="431" y="0"/>
                  <a:pt x="1000" y="1980"/>
                </a:cubicBezTo>
              </a:path>
            </a:pathLst>
          </a:custGeom>
          <a:noFill/>
          <a:ln w="57150" cmpd="sng">
            <a:solidFill>
              <a:srgbClr val="006600"/>
            </a:solidFill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2" name="Freeform 44"/>
          <p:cNvSpPr>
            <a:spLocks/>
          </p:cNvSpPr>
          <p:nvPr/>
        </p:nvSpPr>
        <p:spPr bwMode="auto">
          <a:xfrm>
            <a:off x="6181725" y="2351088"/>
            <a:ext cx="1846263" cy="3154362"/>
          </a:xfrm>
          <a:custGeom>
            <a:avLst/>
            <a:gdLst>
              <a:gd name="T0" fmla="*/ 0 w 1163"/>
              <a:gd name="T1" fmla="*/ 1974 h 1987"/>
              <a:gd name="T2" fmla="*/ 1163 w 1163"/>
              <a:gd name="T3" fmla="*/ 1987 h 1987"/>
              <a:gd name="T4" fmla="*/ 0 60000 65536"/>
              <a:gd name="T5" fmla="*/ 0 60000 65536"/>
              <a:gd name="T6" fmla="*/ 0 w 1163"/>
              <a:gd name="T7" fmla="*/ 0 h 1987"/>
              <a:gd name="T8" fmla="*/ 1163 w 1163"/>
              <a:gd name="T9" fmla="*/ 1987 h 198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63" h="1987">
                <a:moveTo>
                  <a:pt x="0" y="1974"/>
                </a:moveTo>
                <a:cubicBezTo>
                  <a:pt x="40" y="1737"/>
                  <a:pt x="616" y="0"/>
                  <a:pt x="1163" y="1987"/>
                </a:cubicBezTo>
              </a:path>
            </a:pathLst>
          </a:custGeom>
          <a:noFill/>
          <a:ln w="57150" cmpd="sng">
            <a:solidFill>
              <a:srgbClr val="006600"/>
            </a:solidFill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3" name="Freeform 45"/>
          <p:cNvSpPr>
            <a:spLocks/>
          </p:cNvSpPr>
          <p:nvPr/>
        </p:nvSpPr>
        <p:spPr bwMode="auto">
          <a:xfrm>
            <a:off x="6934200" y="2982913"/>
            <a:ext cx="1524000" cy="2503487"/>
          </a:xfrm>
          <a:custGeom>
            <a:avLst/>
            <a:gdLst>
              <a:gd name="T0" fmla="*/ 0 w 960"/>
              <a:gd name="T1" fmla="*/ 1570 h 1577"/>
              <a:gd name="T2" fmla="*/ 960 w 960"/>
              <a:gd name="T3" fmla="*/ 1577 h 1577"/>
              <a:gd name="T4" fmla="*/ 0 60000 65536"/>
              <a:gd name="T5" fmla="*/ 0 60000 65536"/>
              <a:gd name="T6" fmla="*/ 0 w 960"/>
              <a:gd name="T7" fmla="*/ 0 h 1577"/>
              <a:gd name="T8" fmla="*/ 960 w 960"/>
              <a:gd name="T9" fmla="*/ 1577 h 157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60" h="1577">
                <a:moveTo>
                  <a:pt x="0" y="1570"/>
                </a:moveTo>
                <a:cubicBezTo>
                  <a:pt x="142" y="1274"/>
                  <a:pt x="639" y="0"/>
                  <a:pt x="960" y="1577"/>
                </a:cubicBezTo>
              </a:path>
            </a:pathLst>
          </a:custGeom>
          <a:noFill/>
          <a:ln w="57150" cmpd="sng">
            <a:solidFill>
              <a:srgbClr val="006600"/>
            </a:solidFill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4" name="Freeform 46"/>
          <p:cNvSpPr>
            <a:spLocks/>
          </p:cNvSpPr>
          <p:nvPr/>
        </p:nvSpPr>
        <p:spPr bwMode="auto">
          <a:xfrm>
            <a:off x="5794375" y="3238500"/>
            <a:ext cx="1714500" cy="2259013"/>
          </a:xfrm>
          <a:custGeom>
            <a:avLst/>
            <a:gdLst>
              <a:gd name="T0" fmla="*/ 0 w 1080"/>
              <a:gd name="T1" fmla="*/ 1419 h 1423"/>
              <a:gd name="T2" fmla="*/ 1080 w 1080"/>
              <a:gd name="T3" fmla="*/ 1423 h 1423"/>
              <a:gd name="T4" fmla="*/ 0 60000 65536"/>
              <a:gd name="T5" fmla="*/ 0 60000 65536"/>
              <a:gd name="T6" fmla="*/ 0 w 1080"/>
              <a:gd name="T7" fmla="*/ 0 h 1423"/>
              <a:gd name="T8" fmla="*/ 1080 w 1080"/>
              <a:gd name="T9" fmla="*/ 1423 h 142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80" h="1423">
                <a:moveTo>
                  <a:pt x="0" y="1419"/>
                </a:moveTo>
                <a:cubicBezTo>
                  <a:pt x="40" y="1182"/>
                  <a:pt x="518" y="0"/>
                  <a:pt x="1080" y="1423"/>
                </a:cubicBezTo>
              </a:path>
            </a:pathLst>
          </a:custGeom>
          <a:noFill/>
          <a:ln w="57150" cmpd="sng">
            <a:solidFill>
              <a:srgbClr val="006600"/>
            </a:solidFill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5" name="Freeform 47"/>
          <p:cNvSpPr>
            <a:spLocks/>
          </p:cNvSpPr>
          <p:nvPr/>
        </p:nvSpPr>
        <p:spPr bwMode="auto">
          <a:xfrm>
            <a:off x="4953000" y="2522538"/>
            <a:ext cx="2133600" cy="2963862"/>
          </a:xfrm>
          <a:custGeom>
            <a:avLst/>
            <a:gdLst>
              <a:gd name="T0" fmla="*/ 0 w 1344"/>
              <a:gd name="T1" fmla="*/ 1860 h 1867"/>
              <a:gd name="T2" fmla="*/ 1344 w 1344"/>
              <a:gd name="T3" fmla="*/ 1867 h 1867"/>
              <a:gd name="T4" fmla="*/ 0 60000 65536"/>
              <a:gd name="T5" fmla="*/ 0 60000 65536"/>
              <a:gd name="T6" fmla="*/ 0 w 1344"/>
              <a:gd name="T7" fmla="*/ 0 h 1867"/>
              <a:gd name="T8" fmla="*/ 1344 w 1344"/>
              <a:gd name="T9" fmla="*/ 1867 h 186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44" h="1867">
                <a:moveTo>
                  <a:pt x="0" y="1860"/>
                </a:moveTo>
                <a:cubicBezTo>
                  <a:pt x="54" y="1624"/>
                  <a:pt x="538" y="0"/>
                  <a:pt x="1344" y="1867"/>
                </a:cubicBezTo>
              </a:path>
            </a:pathLst>
          </a:custGeom>
          <a:noFill/>
          <a:ln w="57150" cmpd="sng">
            <a:solidFill>
              <a:srgbClr val="006600"/>
            </a:solidFill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6" name="Freeform 48"/>
          <p:cNvSpPr>
            <a:spLocks/>
          </p:cNvSpPr>
          <p:nvPr/>
        </p:nvSpPr>
        <p:spPr bwMode="auto">
          <a:xfrm>
            <a:off x="4027488" y="1714500"/>
            <a:ext cx="2055812" cy="3783013"/>
          </a:xfrm>
          <a:custGeom>
            <a:avLst/>
            <a:gdLst>
              <a:gd name="T0" fmla="*/ 0 w 1295"/>
              <a:gd name="T1" fmla="*/ 2379 h 2383"/>
              <a:gd name="T2" fmla="*/ 1295 w 1295"/>
              <a:gd name="T3" fmla="*/ 2383 h 2383"/>
              <a:gd name="T4" fmla="*/ 0 60000 65536"/>
              <a:gd name="T5" fmla="*/ 0 60000 65536"/>
              <a:gd name="T6" fmla="*/ 0 w 1295"/>
              <a:gd name="T7" fmla="*/ 0 h 2383"/>
              <a:gd name="T8" fmla="*/ 1295 w 1295"/>
              <a:gd name="T9" fmla="*/ 2383 h 238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95" h="2383">
                <a:moveTo>
                  <a:pt x="0" y="2379"/>
                </a:moveTo>
                <a:cubicBezTo>
                  <a:pt x="40" y="2142"/>
                  <a:pt x="442" y="0"/>
                  <a:pt x="1295" y="2383"/>
                </a:cubicBezTo>
              </a:path>
            </a:pathLst>
          </a:custGeom>
          <a:noFill/>
          <a:ln w="57150" cmpd="sng">
            <a:solidFill>
              <a:srgbClr val="006600"/>
            </a:solidFill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7" name="Freeform 49"/>
          <p:cNvSpPr>
            <a:spLocks/>
          </p:cNvSpPr>
          <p:nvPr/>
        </p:nvSpPr>
        <p:spPr bwMode="auto">
          <a:xfrm>
            <a:off x="2909888" y="2457450"/>
            <a:ext cx="1990725" cy="3054350"/>
          </a:xfrm>
          <a:custGeom>
            <a:avLst/>
            <a:gdLst>
              <a:gd name="T0" fmla="*/ 0 w 1254"/>
              <a:gd name="T1" fmla="*/ 1920 h 1924"/>
              <a:gd name="T2" fmla="*/ 1254 w 1254"/>
              <a:gd name="T3" fmla="*/ 1924 h 1924"/>
              <a:gd name="T4" fmla="*/ 0 60000 65536"/>
              <a:gd name="T5" fmla="*/ 0 60000 65536"/>
              <a:gd name="T6" fmla="*/ 0 w 1254"/>
              <a:gd name="T7" fmla="*/ 0 h 1924"/>
              <a:gd name="T8" fmla="*/ 1254 w 1254"/>
              <a:gd name="T9" fmla="*/ 1924 h 192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54" h="1924">
                <a:moveTo>
                  <a:pt x="0" y="1920"/>
                </a:moveTo>
                <a:cubicBezTo>
                  <a:pt x="182" y="906"/>
                  <a:pt x="608" y="0"/>
                  <a:pt x="1254" y="1924"/>
                </a:cubicBezTo>
              </a:path>
            </a:pathLst>
          </a:custGeom>
          <a:noFill/>
          <a:ln w="57150" cmpd="sng">
            <a:solidFill>
              <a:srgbClr val="006600"/>
            </a:solidFill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8" name="Freeform 50"/>
          <p:cNvSpPr>
            <a:spLocks/>
          </p:cNvSpPr>
          <p:nvPr/>
        </p:nvSpPr>
        <p:spPr bwMode="auto">
          <a:xfrm>
            <a:off x="2133600" y="2805113"/>
            <a:ext cx="1828800" cy="2681287"/>
          </a:xfrm>
          <a:custGeom>
            <a:avLst/>
            <a:gdLst>
              <a:gd name="T0" fmla="*/ 0 w 1152"/>
              <a:gd name="T1" fmla="*/ 1682 h 1689"/>
              <a:gd name="T2" fmla="*/ 1152 w 1152"/>
              <a:gd name="T3" fmla="*/ 1689 h 1689"/>
              <a:gd name="T4" fmla="*/ 0 60000 65536"/>
              <a:gd name="T5" fmla="*/ 0 60000 65536"/>
              <a:gd name="T6" fmla="*/ 0 w 1152"/>
              <a:gd name="T7" fmla="*/ 0 h 1689"/>
              <a:gd name="T8" fmla="*/ 1152 w 1152"/>
              <a:gd name="T9" fmla="*/ 1689 h 168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52" h="1689">
                <a:moveTo>
                  <a:pt x="0" y="1682"/>
                </a:moveTo>
                <a:cubicBezTo>
                  <a:pt x="46" y="1446"/>
                  <a:pt x="415" y="0"/>
                  <a:pt x="1152" y="1689"/>
                </a:cubicBezTo>
              </a:path>
            </a:pathLst>
          </a:custGeom>
          <a:noFill/>
          <a:ln w="57150" cmpd="sng">
            <a:solidFill>
              <a:srgbClr val="006600"/>
            </a:solidFill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2" name="Freeform 41"/>
          <p:cNvSpPr>
            <a:spLocks/>
          </p:cNvSpPr>
          <p:nvPr/>
        </p:nvSpPr>
        <p:spPr bwMode="auto">
          <a:xfrm>
            <a:off x="904875" y="1522413"/>
            <a:ext cx="7893050" cy="3979862"/>
          </a:xfrm>
          <a:custGeom>
            <a:avLst/>
            <a:gdLst>
              <a:gd name="T0" fmla="*/ 0 w 4972"/>
              <a:gd name="T1" fmla="*/ 0 h 2507"/>
              <a:gd name="T2" fmla="*/ 0 w 4972"/>
              <a:gd name="T3" fmla="*/ 2507 h 2507"/>
              <a:gd name="T4" fmla="*/ 4972 w 4972"/>
              <a:gd name="T5" fmla="*/ 2507 h 2507"/>
              <a:gd name="T6" fmla="*/ 0 60000 65536"/>
              <a:gd name="T7" fmla="*/ 0 60000 65536"/>
              <a:gd name="T8" fmla="*/ 0 60000 65536"/>
              <a:gd name="T9" fmla="*/ 0 w 4972"/>
              <a:gd name="T10" fmla="*/ 0 h 2507"/>
              <a:gd name="T11" fmla="*/ 4972 w 4972"/>
              <a:gd name="T12" fmla="*/ 2507 h 250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72" h="2507">
                <a:moveTo>
                  <a:pt x="0" y="0"/>
                </a:moveTo>
                <a:lnTo>
                  <a:pt x="0" y="2507"/>
                </a:lnTo>
                <a:lnTo>
                  <a:pt x="4972" y="2507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1" grpId="0" autoUpdateAnimBg="0"/>
      <p:bldP spid="7197" grpId="0" animBg="1"/>
      <p:bldP spid="7198" grpId="0" animBg="1"/>
      <p:bldP spid="7210" grpId="0" animBg="1"/>
      <p:bldP spid="7211" grpId="0" animBg="1"/>
      <p:bldP spid="7212" grpId="0" animBg="1"/>
      <p:bldP spid="7213" grpId="0" animBg="1"/>
      <p:bldP spid="7214" grpId="0" animBg="1"/>
      <p:bldP spid="7215" grpId="0" animBg="1"/>
      <p:bldP spid="7216" grpId="0" animBg="1"/>
      <p:bldP spid="7217" grpId="0" animBg="1"/>
      <p:bldP spid="72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Number of Voters and Government Output</a:t>
            </a:r>
          </a:p>
        </p:txBody>
      </p:sp>
      <p:sp>
        <p:nvSpPr>
          <p:cNvPr id="8204" name="Freeform 12"/>
          <p:cNvSpPr>
            <a:spLocks/>
          </p:cNvSpPr>
          <p:nvPr/>
        </p:nvSpPr>
        <p:spPr bwMode="auto">
          <a:xfrm>
            <a:off x="842963" y="2062163"/>
            <a:ext cx="7616825" cy="2943225"/>
          </a:xfrm>
          <a:custGeom>
            <a:avLst/>
            <a:gdLst>
              <a:gd name="T0" fmla="*/ 0 w 4798"/>
              <a:gd name="T1" fmla="*/ 1854 h 1854"/>
              <a:gd name="T2" fmla="*/ 96 w 4798"/>
              <a:gd name="T3" fmla="*/ 1837 h 1854"/>
              <a:gd name="T4" fmla="*/ 270 w 4798"/>
              <a:gd name="T5" fmla="*/ 1785 h 1854"/>
              <a:gd name="T6" fmla="*/ 723 w 4798"/>
              <a:gd name="T7" fmla="*/ 1619 h 1854"/>
              <a:gd name="T8" fmla="*/ 967 w 4798"/>
              <a:gd name="T9" fmla="*/ 1489 h 1854"/>
              <a:gd name="T10" fmla="*/ 1184 w 4798"/>
              <a:gd name="T11" fmla="*/ 1349 h 1854"/>
              <a:gd name="T12" fmla="*/ 1280 w 4798"/>
              <a:gd name="T13" fmla="*/ 1271 h 1854"/>
              <a:gd name="T14" fmla="*/ 1469 w 4798"/>
              <a:gd name="T15" fmla="*/ 1094 h 1854"/>
              <a:gd name="T16" fmla="*/ 1585 w 4798"/>
              <a:gd name="T17" fmla="*/ 966 h 1854"/>
              <a:gd name="T18" fmla="*/ 1759 w 4798"/>
              <a:gd name="T19" fmla="*/ 731 h 1854"/>
              <a:gd name="T20" fmla="*/ 1855 w 4798"/>
              <a:gd name="T21" fmla="*/ 583 h 1854"/>
              <a:gd name="T22" fmla="*/ 1959 w 4798"/>
              <a:gd name="T23" fmla="*/ 409 h 1854"/>
              <a:gd name="T24" fmla="*/ 2064 w 4798"/>
              <a:gd name="T25" fmla="*/ 235 h 1854"/>
              <a:gd name="T26" fmla="*/ 2134 w 4798"/>
              <a:gd name="T27" fmla="*/ 139 h 1854"/>
              <a:gd name="T28" fmla="*/ 2229 w 4798"/>
              <a:gd name="T29" fmla="*/ 52 h 1854"/>
              <a:gd name="T30" fmla="*/ 2334 w 4798"/>
              <a:gd name="T31" fmla="*/ 0 h 1854"/>
              <a:gd name="T32" fmla="*/ 2386 w 4798"/>
              <a:gd name="T33" fmla="*/ 0 h 1854"/>
              <a:gd name="T34" fmla="*/ 2438 w 4798"/>
              <a:gd name="T35" fmla="*/ 0 h 1854"/>
              <a:gd name="T36" fmla="*/ 2534 w 4798"/>
              <a:gd name="T37" fmla="*/ 26 h 1854"/>
              <a:gd name="T38" fmla="*/ 2612 w 4798"/>
              <a:gd name="T39" fmla="*/ 78 h 1854"/>
              <a:gd name="T40" fmla="*/ 2682 w 4798"/>
              <a:gd name="T41" fmla="*/ 157 h 1854"/>
              <a:gd name="T42" fmla="*/ 2734 w 4798"/>
              <a:gd name="T43" fmla="*/ 252 h 1854"/>
              <a:gd name="T44" fmla="*/ 2795 w 4798"/>
              <a:gd name="T45" fmla="*/ 366 h 1854"/>
              <a:gd name="T46" fmla="*/ 2900 w 4798"/>
              <a:gd name="T47" fmla="*/ 557 h 1854"/>
              <a:gd name="T48" fmla="*/ 3030 w 4798"/>
              <a:gd name="T49" fmla="*/ 775 h 1854"/>
              <a:gd name="T50" fmla="*/ 3144 w 4798"/>
              <a:gd name="T51" fmla="*/ 932 h 1854"/>
              <a:gd name="T52" fmla="*/ 3283 w 4798"/>
              <a:gd name="T53" fmla="*/ 1088 h 1854"/>
              <a:gd name="T54" fmla="*/ 3457 w 4798"/>
              <a:gd name="T55" fmla="*/ 1236 h 1854"/>
              <a:gd name="T56" fmla="*/ 3675 w 4798"/>
              <a:gd name="T57" fmla="*/ 1393 h 1854"/>
              <a:gd name="T58" fmla="*/ 3858 w 4798"/>
              <a:gd name="T59" fmla="*/ 1497 h 1854"/>
              <a:gd name="T60" fmla="*/ 4154 w 4798"/>
              <a:gd name="T61" fmla="*/ 1637 h 1854"/>
              <a:gd name="T62" fmla="*/ 4319 w 4798"/>
              <a:gd name="T63" fmla="*/ 1706 h 1854"/>
              <a:gd name="T64" fmla="*/ 4493 w 4798"/>
              <a:gd name="T65" fmla="*/ 1767 h 1854"/>
              <a:gd name="T66" fmla="*/ 4693 w 4798"/>
              <a:gd name="T67" fmla="*/ 1828 h 1854"/>
              <a:gd name="T68" fmla="*/ 4798 w 4798"/>
              <a:gd name="T69" fmla="*/ 1854 h 185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4798"/>
              <a:gd name="T106" fmla="*/ 0 h 1854"/>
              <a:gd name="T107" fmla="*/ 4798 w 4798"/>
              <a:gd name="T108" fmla="*/ 1854 h 1854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4798" h="1854">
                <a:moveTo>
                  <a:pt x="0" y="1854"/>
                </a:moveTo>
                <a:lnTo>
                  <a:pt x="96" y="1837"/>
                </a:lnTo>
                <a:lnTo>
                  <a:pt x="270" y="1785"/>
                </a:lnTo>
                <a:lnTo>
                  <a:pt x="723" y="1619"/>
                </a:lnTo>
                <a:lnTo>
                  <a:pt x="967" y="1489"/>
                </a:lnTo>
                <a:lnTo>
                  <a:pt x="1184" y="1349"/>
                </a:lnTo>
                <a:lnTo>
                  <a:pt x="1280" y="1271"/>
                </a:lnTo>
                <a:lnTo>
                  <a:pt x="1469" y="1094"/>
                </a:lnTo>
                <a:lnTo>
                  <a:pt x="1585" y="966"/>
                </a:lnTo>
                <a:lnTo>
                  <a:pt x="1759" y="731"/>
                </a:lnTo>
                <a:lnTo>
                  <a:pt x="1855" y="583"/>
                </a:lnTo>
                <a:lnTo>
                  <a:pt x="1959" y="409"/>
                </a:lnTo>
                <a:lnTo>
                  <a:pt x="2064" y="235"/>
                </a:lnTo>
                <a:lnTo>
                  <a:pt x="2134" y="139"/>
                </a:lnTo>
                <a:lnTo>
                  <a:pt x="2229" y="52"/>
                </a:lnTo>
                <a:lnTo>
                  <a:pt x="2334" y="0"/>
                </a:lnTo>
                <a:lnTo>
                  <a:pt x="2386" y="0"/>
                </a:lnTo>
                <a:lnTo>
                  <a:pt x="2438" y="0"/>
                </a:lnTo>
                <a:lnTo>
                  <a:pt x="2534" y="26"/>
                </a:lnTo>
                <a:lnTo>
                  <a:pt x="2612" y="78"/>
                </a:lnTo>
                <a:lnTo>
                  <a:pt x="2682" y="157"/>
                </a:lnTo>
                <a:lnTo>
                  <a:pt x="2734" y="252"/>
                </a:lnTo>
                <a:lnTo>
                  <a:pt x="2795" y="366"/>
                </a:lnTo>
                <a:lnTo>
                  <a:pt x="2900" y="557"/>
                </a:lnTo>
                <a:lnTo>
                  <a:pt x="3030" y="775"/>
                </a:lnTo>
                <a:lnTo>
                  <a:pt x="3144" y="932"/>
                </a:lnTo>
                <a:lnTo>
                  <a:pt x="3283" y="1088"/>
                </a:lnTo>
                <a:lnTo>
                  <a:pt x="3457" y="1236"/>
                </a:lnTo>
                <a:lnTo>
                  <a:pt x="3675" y="1393"/>
                </a:lnTo>
                <a:lnTo>
                  <a:pt x="3858" y="1497"/>
                </a:lnTo>
                <a:lnTo>
                  <a:pt x="4154" y="1637"/>
                </a:lnTo>
                <a:lnTo>
                  <a:pt x="4319" y="1706"/>
                </a:lnTo>
                <a:lnTo>
                  <a:pt x="4493" y="1767"/>
                </a:lnTo>
                <a:lnTo>
                  <a:pt x="4693" y="1828"/>
                </a:lnTo>
                <a:lnTo>
                  <a:pt x="4798" y="1854"/>
                </a:lnTo>
              </a:path>
            </a:pathLst>
          </a:custGeom>
          <a:noFill/>
          <a:ln w="82550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4630738" y="2062163"/>
            <a:ext cx="1587" cy="2943225"/>
          </a:xfrm>
          <a:prstGeom prst="line">
            <a:avLst/>
          </a:pr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260350" y="1316038"/>
            <a:ext cx="9015413" cy="4767262"/>
            <a:chOff x="164" y="829"/>
            <a:chExt cx="5679" cy="3003"/>
          </a:xfrm>
        </p:grpSpPr>
        <p:sp>
          <p:nvSpPr>
            <p:cNvPr id="46086" name="Rectangle 13"/>
            <p:cNvSpPr>
              <a:spLocks noChangeArrowheads="1"/>
            </p:cNvSpPr>
            <p:nvPr/>
          </p:nvSpPr>
          <p:spPr bwMode="auto">
            <a:xfrm rot="-5400000">
              <a:off x="-698" y="1785"/>
              <a:ext cx="2037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</a:rPr>
                <a:t>Number of  Voters </a:t>
              </a:r>
              <a:endParaRPr lang="en-US"/>
            </a:p>
          </p:txBody>
        </p:sp>
        <p:sp>
          <p:nvSpPr>
            <p:cNvPr id="46087" name="Rectangle 14"/>
            <p:cNvSpPr>
              <a:spLocks noChangeArrowheads="1"/>
            </p:cNvSpPr>
            <p:nvPr/>
          </p:nvSpPr>
          <p:spPr bwMode="auto">
            <a:xfrm>
              <a:off x="227" y="3519"/>
              <a:ext cx="5616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</a:rPr>
                <a:t>Output of Government Goods and Services per Year  </a:t>
              </a:r>
              <a:endParaRPr lang="en-US"/>
            </a:p>
          </p:txBody>
        </p:sp>
        <p:sp>
          <p:nvSpPr>
            <p:cNvPr id="46088" name="Freeform 16"/>
            <p:cNvSpPr>
              <a:spLocks/>
            </p:cNvSpPr>
            <p:nvPr/>
          </p:nvSpPr>
          <p:spPr bwMode="auto">
            <a:xfrm>
              <a:off x="531" y="829"/>
              <a:ext cx="4911" cy="2324"/>
            </a:xfrm>
            <a:custGeom>
              <a:avLst/>
              <a:gdLst>
                <a:gd name="T0" fmla="*/ 0 w 4911"/>
                <a:gd name="T1" fmla="*/ 0 h 2324"/>
                <a:gd name="T2" fmla="*/ 0 w 4911"/>
                <a:gd name="T3" fmla="*/ 2324 h 2324"/>
                <a:gd name="T4" fmla="*/ 4911 w 4911"/>
                <a:gd name="T5" fmla="*/ 2324 h 2324"/>
                <a:gd name="T6" fmla="*/ 0 60000 65536"/>
                <a:gd name="T7" fmla="*/ 0 60000 65536"/>
                <a:gd name="T8" fmla="*/ 0 60000 65536"/>
                <a:gd name="T9" fmla="*/ 0 w 4911"/>
                <a:gd name="T10" fmla="*/ 0 h 2324"/>
                <a:gd name="T11" fmla="*/ 4911 w 4911"/>
                <a:gd name="T12" fmla="*/ 2324 h 23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911" h="2324">
                  <a:moveTo>
                    <a:pt x="0" y="0"/>
                  </a:moveTo>
                  <a:lnTo>
                    <a:pt x="0" y="2324"/>
                  </a:lnTo>
                  <a:lnTo>
                    <a:pt x="4911" y="2324"/>
                  </a:lnTo>
                </a:path>
              </a:pathLst>
            </a:custGeom>
            <a:noFill/>
            <a:ln w="825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89" name="Rectangle 17"/>
            <p:cNvSpPr>
              <a:spLocks noChangeArrowheads="1"/>
            </p:cNvSpPr>
            <p:nvPr/>
          </p:nvSpPr>
          <p:spPr bwMode="auto">
            <a:xfrm>
              <a:off x="444" y="3275"/>
              <a:ext cx="279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>
                  <a:solidFill>
                    <a:srgbClr val="660066"/>
                  </a:solidFill>
                </a:rPr>
                <a:t>0 </a:t>
              </a:r>
              <a:endParaRPr lang="en-US"/>
            </a:p>
          </p:txBody>
        </p:sp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2804" y="3266"/>
              <a:ext cx="409" cy="305"/>
              <a:chOff x="2804" y="3266"/>
              <a:chExt cx="409" cy="305"/>
            </a:xfrm>
          </p:grpSpPr>
          <p:sp>
            <p:nvSpPr>
              <p:cNvPr id="46091" name="Rectangle 18"/>
              <p:cNvSpPr>
                <a:spLocks noChangeArrowheads="1"/>
              </p:cNvSpPr>
              <p:nvPr/>
            </p:nvSpPr>
            <p:spPr bwMode="auto">
              <a:xfrm>
                <a:off x="2804" y="3266"/>
                <a:ext cx="261" cy="3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600" b="0" i="1">
                    <a:solidFill>
                      <a:srgbClr val="660066"/>
                    </a:solidFill>
                  </a:rPr>
                  <a:t>Q</a:t>
                </a:r>
                <a:endParaRPr lang="en-US"/>
              </a:p>
            </p:txBody>
          </p:sp>
          <p:sp>
            <p:nvSpPr>
              <p:cNvPr id="46092" name="Rectangle 19"/>
              <p:cNvSpPr>
                <a:spLocks noChangeArrowheads="1"/>
              </p:cNvSpPr>
              <p:nvPr/>
            </p:nvSpPr>
            <p:spPr bwMode="auto">
              <a:xfrm>
                <a:off x="2969" y="3275"/>
                <a:ext cx="244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600" b="0">
                    <a:solidFill>
                      <a:srgbClr val="660066"/>
                    </a:solidFill>
                  </a:rPr>
                  <a:t>* </a:t>
                </a:r>
                <a:endParaRPr lang="en-US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4" grpId="0" animBg="1"/>
      <p:bldP spid="820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540</Words>
  <Application>Microsoft Office PowerPoint</Application>
  <PresentationFormat>On-screen Show (4:3)</PresentationFormat>
  <Paragraphs>110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Public Finance  (MPA405)</vt:lpstr>
      <vt:lpstr>Lecture 10: Public Choice and the Political Process</vt:lpstr>
      <vt:lpstr>Public Choice</vt:lpstr>
      <vt:lpstr>Political Equilibrium</vt:lpstr>
      <vt:lpstr>Costs and Benefits of Collective Action </vt:lpstr>
      <vt:lpstr>Costs and Benefits of Collective Action </vt:lpstr>
      <vt:lpstr>Costs and Benefits of Collective Action </vt:lpstr>
      <vt:lpstr>Possible Alternatives Methods </vt:lpstr>
      <vt:lpstr>Possible Alternatives Methods </vt:lpstr>
      <vt:lpstr>Possible Alternatives Methods </vt:lpstr>
      <vt:lpstr>Possible Alternatives Methods </vt:lpstr>
      <vt:lpstr>Possible Alternatives Methods </vt:lpstr>
      <vt:lpstr>Political Parties and Political Equilibrium</vt:lpstr>
      <vt:lpstr>Political Parties and Political Equilibrium</vt:lpstr>
      <vt:lpstr>The Median Voter And Political Platforms</vt:lpstr>
      <vt:lpstr>Number of Voters and Government Output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Finance  (MPA405)</dc:title>
  <dc:creator>Mughal</dc:creator>
  <cp:lastModifiedBy>NTS</cp:lastModifiedBy>
  <cp:revision>54</cp:revision>
  <dcterms:created xsi:type="dcterms:W3CDTF">2014-07-03T06:24:22Z</dcterms:created>
  <dcterms:modified xsi:type="dcterms:W3CDTF">2014-07-04T17:36:04Z</dcterms:modified>
</cp:coreProperties>
</file>