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43"/>
  </p:notesMasterIdLst>
  <p:sldIdLst>
    <p:sldId id="285" r:id="rId2"/>
    <p:sldId id="282" r:id="rId3"/>
    <p:sldId id="286" r:id="rId4"/>
    <p:sldId id="257" r:id="rId5"/>
    <p:sldId id="303" r:id="rId6"/>
    <p:sldId id="259" r:id="rId7"/>
    <p:sldId id="260" r:id="rId8"/>
    <p:sldId id="294" r:id="rId9"/>
    <p:sldId id="304" r:id="rId10"/>
    <p:sldId id="295" r:id="rId11"/>
    <p:sldId id="305" r:id="rId12"/>
    <p:sldId id="298" r:id="rId13"/>
    <p:sldId id="299" r:id="rId14"/>
    <p:sldId id="301" r:id="rId15"/>
    <p:sldId id="302" r:id="rId16"/>
    <p:sldId id="312" r:id="rId17"/>
    <p:sldId id="306" r:id="rId18"/>
    <p:sldId id="307" r:id="rId19"/>
    <p:sldId id="308" r:id="rId20"/>
    <p:sldId id="309" r:id="rId21"/>
    <p:sldId id="310" r:id="rId22"/>
    <p:sldId id="311" r:id="rId23"/>
    <p:sldId id="314" r:id="rId24"/>
    <p:sldId id="313" r:id="rId25"/>
    <p:sldId id="266" r:id="rId26"/>
    <p:sldId id="315" r:id="rId27"/>
    <p:sldId id="267" r:id="rId28"/>
    <p:sldId id="268" r:id="rId29"/>
    <p:sldId id="269" r:id="rId30"/>
    <p:sldId id="270" r:id="rId31"/>
    <p:sldId id="271" r:id="rId32"/>
    <p:sldId id="272" r:id="rId33"/>
    <p:sldId id="273" r:id="rId34"/>
    <p:sldId id="274" r:id="rId35"/>
    <p:sldId id="277" r:id="rId36"/>
    <p:sldId id="278" r:id="rId37"/>
    <p:sldId id="279" r:id="rId38"/>
    <p:sldId id="316" r:id="rId39"/>
    <p:sldId id="317" r:id="rId40"/>
    <p:sldId id="318" r:id="rId41"/>
    <p:sldId id="319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3F728D-0674-4CAF-9700-86DF81A3574F}" type="datetimeFigureOut">
              <a:rPr lang="en-US" smtClean="0"/>
              <a:t>26-Jun-14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B16932-78BD-4572-A75D-B5C5959A9E5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92ECB-4FFA-42AF-82CF-C7E73AD94484}" type="datetime1">
              <a:rPr lang="en-US" smtClean="0"/>
              <a:t>26-Jun-14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364C4-CF4A-4BCA-A979-F8888F3F2124}" type="datetime1">
              <a:rPr lang="en-US" smtClean="0"/>
              <a:t>26-Jun-14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799C5-8F74-41EA-A125-BB0F9B2B98E8}" type="datetime1">
              <a:rPr lang="en-US" smtClean="0"/>
              <a:t>26-Jun-14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4E60B-188D-41A9-AC4D-223EAD12361A}" type="datetime1">
              <a:rPr lang="en-US" smtClean="0"/>
              <a:t>26-Jun-14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1C49F-AC0D-4929-9FAB-39B696C3ED4C}" type="datetime1">
              <a:rPr lang="en-US" smtClean="0"/>
              <a:t>26-Jun-14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8D7F2-5EE7-421A-8EF4-9CFF6871CFBB}" type="datetime1">
              <a:rPr lang="en-US" smtClean="0"/>
              <a:t>26-Jun-14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7410-6E28-4E7B-9820-CB319E42FB9D}" type="datetime1">
              <a:rPr lang="en-US" smtClean="0"/>
              <a:t>26-Jun-14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3DC26-5B3E-41BD-A1F4-76184056CFD2}" type="datetime1">
              <a:rPr lang="en-US" smtClean="0"/>
              <a:t>26-Jun-14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70E0CD35-A807-476C-8262-F750E3C56F55}" type="datetime1">
              <a:rPr lang="en-US" smtClean="0"/>
              <a:t>26-Jun-14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701469A-6BE7-4B27-A171-9E99326EC8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5925C-4D1D-4951-A1B1-F820CA53C4DC}" type="datetime1">
              <a:rPr lang="en-US" smtClean="0"/>
              <a:t>26-Jun-14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C8E99-09C1-406E-9EAC-07D04E41A8FC}" type="datetime1">
              <a:rPr lang="en-US" smtClean="0"/>
              <a:t>26-Jun-14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95C046BF-3848-46EC-BC4E-A97609FD4680}" type="datetime1">
              <a:rPr lang="en-US" smtClean="0"/>
              <a:t>26-Jun-14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701469A-6BE7-4B27-A171-9E99326EC84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 </a:t>
            </a:r>
            <a:br>
              <a:rPr lang="en-US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MPA405</a:t>
            </a:r>
            <a:r>
              <a:rPr lang="en-US" sz="2800" dirty="0" smtClean="0"/>
              <a:t>)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5000" y="3986784"/>
            <a:ext cx="3048000" cy="585216"/>
          </a:xfrm>
        </p:spPr>
        <p:txBody>
          <a:bodyPr/>
          <a:lstStyle/>
          <a:p>
            <a:pPr algn="r" eaLnBrk="1" hangingPunct="1">
              <a:defRPr/>
            </a:pPr>
            <a:r>
              <a:rPr lang="en-US" i="1" dirty="0" smtClean="0"/>
              <a:t>Dr. </a:t>
            </a:r>
            <a:r>
              <a:rPr lang="en-US" i="1" dirty="0" err="1" smtClean="0"/>
              <a:t>Khurrum</a:t>
            </a:r>
            <a:r>
              <a:rPr lang="en-US" i="1" dirty="0" smtClean="0"/>
              <a:t> S. Mughal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/>
              <a:t>Introduction to Public Finance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Evaluating Public Finance and Role of the Government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Public goods and Externalities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Public Revenue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Theories &amp; Principles of Taxation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Effects of Taxation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Public Expenditure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Theories &amp; Principles of Public Expenditure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Public Debt and </a:t>
            </a:r>
            <a:r>
              <a:rPr lang="en-US" sz="2000" dirty="0" smtClean="0"/>
              <a:t>Management</a:t>
            </a: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Recommended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4876800"/>
          </a:xfrm>
        </p:spPr>
        <p:txBody>
          <a:bodyPr>
            <a:normAutofit/>
          </a:bodyPr>
          <a:lstStyle/>
          <a:p>
            <a:r>
              <a:rPr lang="en-US" sz="2400" dirty="0"/>
              <a:t>Public Finance and Public </a:t>
            </a:r>
            <a:r>
              <a:rPr lang="en-US" sz="2400" dirty="0" smtClean="0"/>
              <a:t>Choice: Analytical Perspectives, </a:t>
            </a:r>
          </a:p>
          <a:p>
            <a:pPr>
              <a:buNone/>
            </a:pPr>
            <a:r>
              <a:rPr lang="en-US" sz="2400" dirty="0" smtClean="0"/>
              <a:t>	Third Edition,</a:t>
            </a:r>
            <a:endParaRPr lang="en-US" sz="2400" dirty="0"/>
          </a:p>
          <a:p>
            <a:pPr>
              <a:buNone/>
            </a:pPr>
            <a:r>
              <a:rPr lang="en-US" sz="2400" dirty="0" smtClean="0"/>
              <a:t>						John </a:t>
            </a:r>
            <a:r>
              <a:rPr lang="en-US" sz="2400" dirty="0" err="1"/>
              <a:t>Cullis</a:t>
            </a:r>
            <a:r>
              <a:rPr lang="en-US" sz="2400" dirty="0"/>
              <a:t> and Philip </a:t>
            </a:r>
            <a:r>
              <a:rPr lang="en-US" sz="2400" dirty="0" smtClean="0"/>
              <a:t>Jones</a:t>
            </a:r>
          </a:p>
          <a:p>
            <a:endParaRPr lang="en-US" sz="2400" dirty="0"/>
          </a:p>
          <a:p>
            <a:r>
              <a:rPr lang="en-US" sz="2400" dirty="0" smtClean="0"/>
              <a:t>Public Finance: A Contemporary Application of Theory to Policy, Tenth Edition,</a:t>
            </a:r>
          </a:p>
          <a:p>
            <a:pPr>
              <a:buNone/>
            </a:pPr>
            <a:r>
              <a:rPr lang="en-US" sz="2400" dirty="0" smtClean="0"/>
              <a:t>						David N. Hyman</a:t>
            </a:r>
          </a:p>
          <a:p>
            <a:endParaRPr lang="en-US" sz="2400" dirty="0"/>
          </a:p>
          <a:p>
            <a:r>
              <a:rPr lang="en-US" sz="2400" dirty="0" smtClean="0"/>
              <a:t>Public Finance</a:t>
            </a:r>
          </a:p>
          <a:p>
            <a:pPr>
              <a:buNone/>
            </a:pPr>
            <a:r>
              <a:rPr lang="en-US" sz="2400" dirty="0" smtClean="0"/>
              <a:t>						M. Maria John Kennedy</a:t>
            </a:r>
          </a:p>
          <a:p>
            <a:pPr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Lecture 1: Introduction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What Is Public Finance?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Public Finance</a:t>
            </a:r>
            <a:r>
              <a:rPr lang="en-US" dirty="0" smtClean="0"/>
              <a:t>, field of economics concerned with how governments raise money, how that money is spent, and the effects of these activities on the economy and on society </a:t>
            </a:r>
          </a:p>
          <a:p>
            <a:pPr>
              <a:defRPr/>
            </a:pPr>
            <a:endParaRPr lang="en-US" altLang="zh-CN" dirty="0" smtClean="0">
              <a:ea typeface="宋体" charset="-122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</a:rPr>
              <a:t>Also </a:t>
            </a:r>
            <a:r>
              <a:rPr lang="en-US" altLang="zh-CN" dirty="0">
                <a:ea typeface="宋体" charset="-122"/>
              </a:rPr>
              <a:t>known as “public sector economics” or “public economics</a:t>
            </a:r>
            <a:r>
              <a:rPr lang="en-US" altLang="zh-CN" dirty="0" smtClean="0">
                <a:ea typeface="宋体" charset="-122"/>
              </a:rPr>
              <a:t>.”</a:t>
            </a:r>
            <a:endParaRPr lang="en-US" altLang="zh-CN" dirty="0">
              <a:ea typeface="宋体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What Is Public Finance?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/>
              <a:t>Public finance</a:t>
            </a:r>
            <a:r>
              <a:rPr lang="en-US" dirty="0" smtClean="0"/>
              <a:t> studies how governments at all levels—national, provincial, and local—provide the public with desired services and how they secure the financial resources to pay for these services.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What Is Public Finance?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In many industrialized countries, spending and taxation by the government form a large portion of the nation's total economic activity. </a:t>
            </a:r>
          </a:p>
          <a:p>
            <a:pPr eaLnBrk="1" hangingPunct="1">
              <a:defRPr/>
            </a:pPr>
            <a:r>
              <a:rPr lang="en-US" dirty="0" smtClean="0"/>
              <a:t>For example, total government spending in the </a:t>
            </a:r>
            <a:r>
              <a:rPr lang="en-US" dirty="0" smtClean="0"/>
              <a:t>Pakistan </a:t>
            </a:r>
            <a:r>
              <a:rPr lang="en-US" dirty="0" smtClean="0"/>
              <a:t>equals about </a:t>
            </a:r>
            <a:r>
              <a:rPr lang="en-US" dirty="0" smtClean="0"/>
              <a:t>20</a:t>
            </a:r>
            <a:r>
              <a:rPr lang="en-US" dirty="0" smtClean="0"/>
              <a:t> </a:t>
            </a:r>
            <a:r>
              <a:rPr lang="en-US" dirty="0" smtClean="0"/>
              <a:t>percent of the nation's gross domestic product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Scope of Public Finance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525963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3000" dirty="0" smtClean="0"/>
              <a:t>The Functions of The State</a:t>
            </a:r>
          </a:p>
          <a:p>
            <a:pPr>
              <a:lnSpc>
                <a:spcPct val="200000"/>
              </a:lnSpc>
            </a:pPr>
            <a:r>
              <a:rPr lang="en-US" sz="3000" dirty="0" smtClean="0"/>
              <a:t>The Effects of Fiscal Operations on Economic Life</a:t>
            </a:r>
          </a:p>
          <a:p>
            <a:pPr>
              <a:lnSpc>
                <a:spcPct val="200000"/>
              </a:lnSpc>
            </a:pPr>
            <a:r>
              <a:rPr lang="en-US" sz="3000" dirty="0" smtClean="0"/>
              <a:t>The Subject Matter of Public Finance</a:t>
            </a: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Scope of Public Finance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91200" y="4038600"/>
            <a:ext cx="3200400" cy="509016"/>
          </a:xfrm>
        </p:spPr>
        <p:txBody>
          <a:bodyPr/>
          <a:lstStyle/>
          <a:p>
            <a:r>
              <a:rPr lang="en-US" dirty="0" smtClean="0"/>
              <a:t>The Functions of the State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z="4000" dirty="0"/>
              <a:t>Government—What is it good for?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495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Set common rules of behavior</a:t>
            </a:r>
          </a:p>
          <a:p>
            <a:pPr>
              <a:lnSpc>
                <a:spcPct val="150000"/>
              </a:lnSpc>
            </a:pPr>
            <a:r>
              <a:rPr lang="en-US" dirty="0"/>
              <a:t>Protect citizens from external threats</a:t>
            </a:r>
          </a:p>
          <a:p>
            <a:pPr>
              <a:lnSpc>
                <a:spcPct val="150000"/>
              </a:lnSpc>
            </a:pPr>
            <a:r>
              <a:rPr lang="en-US" dirty="0"/>
              <a:t>Pool resources for the common </a:t>
            </a:r>
            <a:r>
              <a:rPr lang="en-US" dirty="0" smtClean="0"/>
              <a:t>good</a:t>
            </a:r>
          </a:p>
          <a:p>
            <a:r>
              <a:rPr lang="en-US" dirty="0" smtClean="0"/>
              <a:t>Intervene in the system since Individuals may be unable to evaluate utility of certain products</a:t>
            </a:r>
          </a:p>
          <a:p>
            <a:pPr lvl="1"/>
            <a:r>
              <a:rPr lang="en-US" dirty="0" smtClean="0"/>
              <a:t>Elementary Education for children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z="4000" dirty="0"/>
              <a:t>Government—What is it good for?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495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Address </a:t>
            </a:r>
            <a:r>
              <a:rPr lang="en-US" dirty="0"/>
              <a:t>and correct market </a:t>
            </a:r>
            <a:r>
              <a:rPr lang="en-US" dirty="0" smtClean="0"/>
              <a:t>failures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/>
              <a:t>To provide the institutions that allow market to function (e.g. protection of property rights)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/>
              <a:t>To provide the essential goods and services that markets fail to adequately provide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/>
              <a:t>Regulating the behavior business entities</a:t>
            </a:r>
          </a:p>
          <a:p>
            <a:pPr lvl="2">
              <a:lnSpc>
                <a:spcPct val="150000"/>
              </a:lnSpc>
            </a:pPr>
            <a:r>
              <a:rPr lang="en-US" sz="2000" dirty="0" smtClean="0"/>
              <a:t>Monopoly Control Authorities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Organic view of government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Society is a natural organism</a:t>
            </a:r>
          </a:p>
          <a:p>
            <a:pPr>
              <a:lnSpc>
                <a:spcPct val="150000"/>
              </a:lnSpc>
            </a:pPr>
            <a:r>
              <a:rPr lang="en-US" dirty="0"/>
              <a:t>Goals of society set by state</a:t>
            </a:r>
          </a:p>
          <a:p>
            <a:pPr>
              <a:lnSpc>
                <a:spcPct val="150000"/>
              </a:lnSpc>
            </a:pPr>
            <a:r>
              <a:rPr lang="en-US" dirty="0"/>
              <a:t>Actions of individual are judged by the contribution they make to the state</a:t>
            </a:r>
          </a:p>
          <a:p>
            <a:pPr>
              <a:lnSpc>
                <a:spcPct val="150000"/>
              </a:lnSpc>
            </a:pPr>
            <a:r>
              <a:rPr lang="en-US" dirty="0"/>
              <a:t>“Ask not what your country can do for you; ask what you can do for your country.”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Mechanistic view of government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Individuals are paramount, government created to meet the needs of individuals</a:t>
            </a:r>
          </a:p>
          <a:p>
            <a:pPr>
              <a:lnSpc>
                <a:spcPct val="90000"/>
              </a:lnSpc>
            </a:pPr>
            <a:r>
              <a:rPr lang="en-US" dirty="0"/>
              <a:t>Big debate over importance of individual freedom</a:t>
            </a:r>
          </a:p>
          <a:p>
            <a:pPr>
              <a:lnSpc>
                <a:spcPct val="90000"/>
              </a:lnSpc>
            </a:pPr>
            <a:r>
              <a:rPr lang="en-US" dirty="0"/>
              <a:t>Two types of freedom: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Freedom to do as you like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Freedom not to suffer from activities of others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As society grows more crowded, second type of freedom becomes more important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 dirty="0"/>
              <a:t>The Activities of Government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E7D90268-5F53-49CC-8D25-EF8BB88B8313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70000"/>
              <a:buFont typeface="Arial" pitchFamily="34" charset="0"/>
              <a:buChar char="•"/>
            </a:pPr>
            <a:r>
              <a:rPr lang="en-US" sz="3200" dirty="0"/>
              <a:t>Government is comprised of thousands of government units</a:t>
            </a:r>
          </a:p>
          <a:p>
            <a:pPr marL="342900" indent="-342900">
              <a:spcBef>
                <a:spcPct val="20000"/>
              </a:spcBef>
              <a:buSzPct val="70000"/>
              <a:buFont typeface="Arial" pitchFamily="34" charset="0"/>
              <a:buChar char="•"/>
            </a:pPr>
            <a:r>
              <a:rPr lang="en-US" sz="3200" dirty="0"/>
              <a:t>Three levels: </a:t>
            </a:r>
          </a:p>
          <a:p>
            <a:pPr marL="800100" lvl="2" indent="-342900">
              <a:spcBef>
                <a:spcPct val="20000"/>
              </a:spcBef>
              <a:buSzPct val="70000"/>
              <a:buFont typeface="Arial" pitchFamily="34" charset="0"/>
              <a:buChar char="•"/>
            </a:pPr>
            <a:r>
              <a:rPr lang="en-US" sz="3200" dirty="0"/>
              <a:t>Federal</a:t>
            </a:r>
          </a:p>
          <a:p>
            <a:pPr marL="800100" lvl="2" indent="-342900">
              <a:spcBef>
                <a:spcPct val="20000"/>
              </a:spcBef>
              <a:buSzPct val="70000"/>
              <a:buFont typeface="Arial" pitchFamily="34" charset="0"/>
              <a:buChar char="•"/>
            </a:pPr>
            <a:r>
              <a:rPr lang="en-US" sz="3200" dirty="0" smtClean="0"/>
              <a:t>Provincial</a:t>
            </a:r>
            <a:endParaRPr lang="en-US" sz="3200" dirty="0"/>
          </a:p>
          <a:p>
            <a:pPr marL="800100" lvl="2" indent="-342900">
              <a:spcBef>
                <a:spcPct val="20000"/>
              </a:spcBef>
              <a:buSzPct val="70000"/>
              <a:buFont typeface="Arial" pitchFamily="34" charset="0"/>
              <a:buChar char="•"/>
            </a:pPr>
            <a:r>
              <a:rPr lang="en-US" sz="3200" dirty="0"/>
              <a:t>Local</a:t>
            </a:r>
          </a:p>
          <a:p>
            <a:pPr marL="342900" indent="-342900">
              <a:spcBef>
                <a:spcPct val="20000"/>
              </a:spcBef>
              <a:buSzPct val="70000"/>
              <a:buFont typeface="Arial" pitchFamily="34" charset="0"/>
              <a:buChar char="•"/>
            </a:pPr>
            <a:r>
              <a:rPr lang="en-US" sz="3200" dirty="0"/>
              <a:t>Each level allocates different levels and types of resources</a:t>
            </a:r>
          </a:p>
        </p:txBody>
      </p:sp>
    </p:spTree>
  </p:cSld>
  <p:clrMapOvr>
    <a:masterClrMapping/>
  </p:clrMapOvr>
  <p:transition spd="med">
    <p:pull dir="r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Government: Ideology</a:t>
            </a:r>
            <a:endParaRPr lang="en-US" dirty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Size of the Government</a:t>
            </a:r>
          </a:p>
          <a:p>
            <a:pPr lvl="1">
              <a:lnSpc>
                <a:spcPct val="90000"/>
              </a:lnSpc>
              <a:buClrTx/>
            </a:pPr>
            <a:r>
              <a:rPr lang="en-US" altLang="zh-CN" dirty="0" smtClean="0">
                <a:ea typeface="宋体" charset="-122"/>
              </a:rPr>
              <a:t>Number of government employees</a:t>
            </a:r>
          </a:p>
          <a:p>
            <a:pPr lvl="1">
              <a:lnSpc>
                <a:spcPct val="90000"/>
              </a:lnSpc>
              <a:buClrTx/>
            </a:pPr>
            <a:r>
              <a:rPr lang="en-US" altLang="zh-CN" dirty="0" smtClean="0">
                <a:ea typeface="宋体" charset="-122"/>
              </a:rPr>
              <a:t>Annual expenditures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Role of the Government</a:t>
            </a:r>
            <a:endParaRPr lang="en-US" dirty="0"/>
          </a:p>
          <a:p>
            <a:pPr lvl="1"/>
            <a:r>
              <a:rPr lang="en-US" dirty="0"/>
              <a:t>Free market ideology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Scope of Public Finance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0" y="3657600"/>
            <a:ext cx="5410200" cy="762000"/>
          </a:xfrm>
        </p:spPr>
        <p:txBody>
          <a:bodyPr/>
          <a:lstStyle/>
          <a:p>
            <a:r>
              <a:rPr lang="en-US" dirty="0" smtClean="0"/>
              <a:t>The Effects of Fiscal Operations on Economic Life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Why Public Finance Is Needed?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4313"/>
            <a:ext cx="8229600" cy="4611687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Governments provide </a:t>
            </a:r>
            <a:r>
              <a:rPr lang="en-US" i="1" dirty="0" smtClean="0"/>
              <a:t>public goods</a:t>
            </a:r>
            <a:r>
              <a:rPr lang="en-US" dirty="0" smtClean="0"/>
              <a:t>—government-financed items and services such as roads, military forces, lighthouses, and street lights. </a:t>
            </a:r>
          </a:p>
          <a:p>
            <a:pPr eaLnBrk="1" hangingPunct="1">
              <a:defRPr/>
            </a:pPr>
            <a:r>
              <a:rPr lang="en-US" dirty="0" smtClean="0"/>
              <a:t>Private citizens would not voluntarily pay for these services, and therefore businesses have no incentive to produce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Why Public Finance Is Needed?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Public finance also enables governments to correct or offset undesirable side effects of a market economy.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These side effects are called </a:t>
            </a:r>
            <a:r>
              <a:rPr lang="en-US" i="1" dirty="0" smtClean="0"/>
              <a:t>spillovers</a:t>
            </a:r>
            <a:r>
              <a:rPr lang="en-US" dirty="0" smtClean="0"/>
              <a:t> or </a:t>
            </a:r>
            <a:r>
              <a:rPr lang="en-US" i="1" dirty="0" smtClean="0"/>
              <a:t>externalities.</a:t>
            </a:r>
            <a:r>
              <a:rPr lang="en-US" dirty="0" smtClean="0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Example: households and industries may generate pollution and release it into the environment without considering the adverse effect pollution has on others.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Why Public Finance Is Needed?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Pollution is a spillover because it affects people who are not responsible for it.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To correct a spillover, governments can encourage or restrict certain activities.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For example, governments can sponsor recycling programs to encourage less pollution, pass laws that restrict pollution, or impose charges or taxes on activities that cause pollution.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Why Public Finance Is Needed?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 provides government programs that moderate the incomes of the wealthy and the poor. </a:t>
            </a:r>
          </a:p>
          <a:p>
            <a:pPr eaLnBrk="1" hangingPunct="1">
              <a:defRPr/>
            </a:pPr>
            <a:r>
              <a:rPr lang="en-US" dirty="0" smtClean="0"/>
              <a:t>These programs include social security, welfare, and other social programs. </a:t>
            </a:r>
          </a:p>
          <a:p>
            <a:pPr eaLnBrk="1" hangingPunct="1">
              <a:defRPr/>
            </a:pPr>
            <a:r>
              <a:rPr lang="en-US" dirty="0" smtClean="0"/>
              <a:t>For example, some elderly people or people with disabilities require financial assistance because they cannot work.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Why Public Finance Is Needed?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Governments redistribute income by collecting taxes from their wealthier citizens to provide resources for their needy ones. </a:t>
            </a:r>
          </a:p>
          <a:p>
            <a:pPr eaLnBrk="1" hangingPunct="1">
              <a:defRPr/>
            </a:pPr>
            <a:r>
              <a:rPr lang="en-US" dirty="0" smtClean="0"/>
              <a:t>The taxes fund programs that help support people with low incomes.</a:t>
            </a:r>
          </a:p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Why Public Finance Is Needed?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Taxation</a:t>
            </a:r>
          </a:p>
          <a:p>
            <a:pPr eaLnBrk="1" hangingPunct="1">
              <a:defRPr/>
            </a:pPr>
            <a:r>
              <a:rPr lang="en-US" dirty="0" smtClean="0"/>
              <a:t>Protection to Infant Industries</a:t>
            </a:r>
          </a:p>
          <a:p>
            <a:pPr eaLnBrk="1" hangingPunct="1">
              <a:defRPr/>
            </a:pPr>
            <a:r>
              <a:rPr lang="en-US" dirty="0" smtClean="0"/>
              <a:t>Providing Employment Opportunities</a:t>
            </a:r>
          </a:p>
          <a:p>
            <a:pPr eaLnBrk="1" hangingPunct="1">
              <a:defRPr/>
            </a:pPr>
            <a:r>
              <a:rPr lang="en-US" dirty="0" smtClean="0"/>
              <a:t>Economic Planning</a:t>
            </a:r>
          </a:p>
          <a:p>
            <a:pPr eaLnBrk="1" hangingPunct="1">
              <a:defRPr/>
            </a:pPr>
            <a:r>
              <a:rPr lang="en-US" dirty="0" smtClean="0"/>
              <a:t>Equality</a:t>
            </a:r>
          </a:p>
          <a:p>
            <a:pPr eaLnBrk="1" hangingPunct="1">
              <a:defRPr/>
            </a:pPr>
            <a:r>
              <a:rPr lang="en-US" dirty="0" smtClean="0"/>
              <a:t>Economic Stability</a:t>
            </a:r>
          </a:p>
          <a:p>
            <a:pPr eaLnBrk="1" hangingPunct="1">
              <a:defRPr/>
            </a:pPr>
            <a:r>
              <a:rPr lang="en-US" dirty="0" smtClean="0"/>
              <a:t>Optimum Utilization of Resources</a:t>
            </a:r>
          </a:p>
          <a:p>
            <a:pPr eaLnBrk="1" hangingPunct="1">
              <a:defRPr/>
            </a:pPr>
            <a:r>
              <a:rPr lang="en-US" dirty="0" smtClean="0"/>
              <a:t>Savings and Investments</a:t>
            </a:r>
          </a:p>
          <a:p>
            <a:pPr eaLnBrk="1" hangingPunct="1">
              <a:defRPr/>
            </a:pPr>
            <a:r>
              <a:rPr lang="en-US" dirty="0" smtClean="0"/>
              <a:t>Subsidies and Grants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2827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dirty="0" smtClean="0"/>
              <a:t>How Public Finance Affects the Economy?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 smtClean="0"/>
              <a:t>Government spending and taxation directly affect the overall performance of the economy.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 smtClean="0"/>
              <a:t>For example, if the government increases spending to build a new highway, construction of the highway will create jobs. Jobs create income that people spend on purchases, and the economy tends to grow.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 smtClean="0"/>
              <a:t>The opposite happens when the government increases taxes. Households and businesses have less of their income to spend, they purchase fewer goods, and the economy tends to shrink.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Scope of Public Finance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3910584"/>
            <a:ext cx="4191000" cy="661416"/>
          </a:xfrm>
        </p:spPr>
        <p:txBody>
          <a:bodyPr/>
          <a:lstStyle/>
          <a:p>
            <a:r>
              <a:rPr lang="en-US" dirty="0" smtClean="0"/>
              <a:t>The Subject Matter of Public Finance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5448"/>
            <a:ext cx="8686800" cy="125272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Subject Matter of Public Finance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532923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Public Expenditure</a:t>
            </a:r>
          </a:p>
          <a:p>
            <a:pPr eaLnBrk="1" hangingPunct="1">
              <a:defRPr/>
            </a:pPr>
            <a:r>
              <a:rPr lang="en-US" dirty="0" smtClean="0"/>
              <a:t>Public Revenue</a:t>
            </a:r>
          </a:p>
          <a:p>
            <a:pPr eaLnBrk="1" hangingPunct="1">
              <a:defRPr/>
            </a:pPr>
            <a:r>
              <a:rPr lang="en-US" dirty="0" smtClean="0"/>
              <a:t>Fiscal Policy</a:t>
            </a:r>
          </a:p>
          <a:p>
            <a:pPr eaLnBrk="1" hangingPunct="1">
              <a:defRPr/>
            </a:pPr>
            <a:r>
              <a:rPr lang="en-US" dirty="0" smtClean="0"/>
              <a:t>Public Debt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Public Spending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532923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Each year national, Provincial, and local governments create a budget to determine how much money they will spend during the upcoming year. 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The </a:t>
            </a:r>
            <a:r>
              <a:rPr lang="en-US" dirty="0" smtClean="0"/>
              <a:t>budget determines which public goods to produce, which spillovers to correct, and how much assistance to provide to financially disadvantaged people.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Public Spending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The chief administrator of the government—such as the prime minister, governor, or mayor—proposes the budget.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The </a:t>
            </a:r>
            <a:r>
              <a:rPr lang="en-US" sz="2800" dirty="0" smtClean="0"/>
              <a:t>legislature—such as the parliament, Provincial council, or Municipality council—ultimately must pass the budget.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The </a:t>
            </a:r>
            <a:r>
              <a:rPr lang="en-US" sz="2800" dirty="0" smtClean="0"/>
              <a:t>legislature often changes the size and composition of the budget, but it must not make changes that the chief administrator will reject and veto.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Government Spending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Government </a:t>
            </a:r>
            <a:r>
              <a:rPr lang="en-US" dirty="0" smtClean="0"/>
              <a:t>spending takes two forms: </a:t>
            </a:r>
          </a:p>
          <a:p>
            <a:pPr lvl="1">
              <a:defRPr/>
            </a:pPr>
            <a:r>
              <a:rPr lang="en-US" b="1" i="1" dirty="0" smtClean="0"/>
              <a:t>Exhaustive spending</a:t>
            </a:r>
            <a:r>
              <a:rPr lang="en-US" b="1" dirty="0" smtClean="0"/>
              <a:t> </a:t>
            </a:r>
          </a:p>
          <a:p>
            <a:pPr lvl="1">
              <a:defRPr/>
            </a:pPr>
            <a:r>
              <a:rPr lang="en-US" b="1" i="1" dirty="0" smtClean="0"/>
              <a:t>Transfer spending.</a:t>
            </a:r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Government Spending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Exhaustive spending:</a:t>
            </a:r>
            <a:r>
              <a:rPr lang="en-US" dirty="0" smtClean="0"/>
              <a:t> refers to purchases made by a government for the production of public goods. </a:t>
            </a:r>
          </a:p>
          <a:p>
            <a:pPr eaLnBrk="1" hangingPunct="1">
              <a:defRPr/>
            </a:pPr>
            <a:r>
              <a:rPr lang="en-US" dirty="0" smtClean="0"/>
              <a:t>For example, to construct a new harbor the government buys and uses resources from the economy, such as labor and raw materials. </a:t>
            </a:r>
          </a:p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Government Spending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22438"/>
            <a:ext cx="8229600" cy="4602162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dirty="0" smtClean="0"/>
              <a:t>Transfer spending</a:t>
            </a:r>
            <a:r>
              <a:rPr lang="en-US" sz="2800" dirty="0" smtClean="0"/>
              <a:t> when government transfers income to people to help them support themselves. </a:t>
            </a:r>
          </a:p>
          <a:p>
            <a:pPr eaLnBrk="1" hangingPunct="1">
              <a:defRPr/>
            </a:pPr>
            <a:endParaRPr lang="en-US" sz="2800" dirty="0" smtClean="0"/>
          </a:p>
          <a:p>
            <a:pPr eaLnBrk="1" hangingPunct="1">
              <a:defRPr/>
            </a:pPr>
            <a:r>
              <a:rPr lang="en-US" sz="2800" dirty="0" smtClean="0"/>
              <a:t>Transfers </a:t>
            </a:r>
            <a:r>
              <a:rPr lang="en-US" sz="2800" dirty="0" smtClean="0"/>
              <a:t>can be one of two </a:t>
            </a:r>
            <a:r>
              <a:rPr lang="en-US" sz="2800" dirty="0" smtClean="0"/>
              <a:t>kinds i.e. </a:t>
            </a:r>
            <a:r>
              <a:rPr lang="en-US" sz="2800" b="1" i="1" dirty="0" smtClean="0"/>
              <a:t>cash</a:t>
            </a:r>
            <a:r>
              <a:rPr lang="en-US" sz="2800" b="1" dirty="0" smtClean="0"/>
              <a:t> </a:t>
            </a:r>
            <a:r>
              <a:rPr lang="en-US" sz="2800" b="1" dirty="0" smtClean="0"/>
              <a:t>or </a:t>
            </a:r>
            <a:r>
              <a:rPr lang="en-US" sz="2800" b="1" i="1" dirty="0" smtClean="0"/>
              <a:t>in-kind.</a:t>
            </a:r>
            <a:r>
              <a:rPr lang="en-US" sz="2800" b="1" dirty="0" smtClean="0"/>
              <a:t> </a:t>
            </a:r>
          </a:p>
          <a:p>
            <a:pPr lvl="1">
              <a:defRPr/>
            </a:pPr>
            <a:r>
              <a:rPr lang="en-US" sz="2400" b="1" dirty="0" smtClean="0"/>
              <a:t>Cash transfers</a:t>
            </a:r>
            <a:r>
              <a:rPr lang="en-US" sz="2400" dirty="0" smtClean="0"/>
              <a:t> are cash payments, such as social security checks and welfare payments. </a:t>
            </a:r>
          </a:p>
          <a:p>
            <a:pPr lvl="1">
              <a:defRPr/>
            </a:pPr>
            <a:r>
              <a:rPr lang="en-US" sz="2400" b="1" dirty="0" smtClean="0"/>
              <a:t>In-kind transfers</a:t>
            </a:r>
            <a:r>
              <a:rPr lang="en-US" sz="2400" dirty="0" smtClean="0"/>
              <a:t> involve no cash payments but instead transfer goods or services to recipients. Examples of in-kind transfers include food stamp </a:t>
            </a:r>
            <a:r>
              <a:rPr lang="en-US" sz="2400" dirty="0" smtClean="0"/>
              <a:t>coupons </a:t>
            </a:r>
            <a:r>
              <a:rPr lang="en-US" sz="2400" dirty="0" smtClean="0"/>
              <a:t>and Medicare.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smtClean="0"/>
              <a:t>Public Revenue </a:t>
            </a:r>
            <a:br>
              <a:rPr lang="en-US" sz="4000" smtClean="0"/>
            </a:br>
            <a:endParaRPr lang="en-US" sz="400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62113"/>
            <a:ext cx="8229600" cy="4891087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en-US" dirty="0" smtClean="0"/>
              <a:t>Governments must have funds, or revenue, to pay for their activities. 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Governments </a:t>
            </a:r>
            <a:r>
              <a:rPr lang="en-US" dirty="0" smtClean="0"/>
              <a:t>generate some revenue by charging fees for the services they provide, such as entrance fees at national parks or tolls for using a highway. 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However</a:t>
            </a:r>
            <a:r>
              <a:rPr lang="en-US" dirty="0" smtClean="0"/>
              <a:t>, most government revenue comes from taxes, such as income taxes, </a:t>
            </a:r>
            <a:r>
              <a:rPr lang="en-US" i="1" dirty="0" smtClean="0"/>
              <a:t>capital taxes,</a:t>
            </a:r>
            <a:r>
              <a:rPr lang="en-US" dirty="0" smtClean="0"/>
              <a:t> and </a:t>
            </a:r>
            <a:r>
              <a:rPr lang="en-US" i="1" dirty="0" smtClean="0"/>
              <a:t>sales</a:t>
            </a:r>
            <a:r>
              <a:rPr lang="en-US" dirty="0" smtClean="0"/>
              <a:t> and </a:t>
            </a:r>
            <a:r>
              <a:rPr lang="en-US" i="1" dirty="0" smtClean="0"/>
              <a:t>excise taxes.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smtClean="0"/>
              <a:t>Public Revenue </a:t>
            </a:r>
            <a:br>
              <a:rPr lang="en-US" sz="4000" smtClean="0"/>
            </a:br>
            <a:endParaRPr lang="en-US" sz="400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An important source of tax revenue in most industrialized countries is the income or payroll tax, also known as the </a:t>
            </a:r>
            <a:r>
              <a:rPr lang="en-US" sz="2800" i="1" dirty="0" smtClean="0"/>
              <a:t>personal income tax.</a:t>
            </a:r>
            <a:r>
              <a:rPr lang="en-US" sz="2800" dirty="0" smtClean="0"/>
              <a:t> </a:t>
            </a:r>
          </a:p>
          <a:p>
            <a:pPr eaLnBrk="1" hangingPunct="1">
              <a:defRPr/>
            </a:pPr>
            <a:endParaRPr lang="en-US" sz="2800" dirty="0" smtClean="0"/>
          </a:p>
          <a:p>
            <a:pPr eaLnBrk="1" hangingPunct="1">
              <a:defRPr/>
            </a:pPr>
            <a:r>
              <a:rPr lang="en-US" sz="2800" dirty="0" smtClean="0"/>
              <a:t>Income </a:t>
            </a:r>
            <a:r>
              <a:rPr lang="en-US" sz="2800" dirty="0" smtClean="0"/>
              <a:t>taxes are imposed on labor or activities that generate income, such as wages or salaries. </a:t>
            </a:r>
          </a:p>
          <a:p>
            <a:pPr eaLnBrk="1" hangingPunct="1">
              <a:defRPr/>
            </a:pPr>
            <a:endParaRPr lang="en-US" sz="2800" dirty="0" smtClean="0"/>
          </a:p>
          <a:p>
            <a:pPr eaLnBrk="1" hangingPunct="1">
              <a:defRPr/>
            </a:pPr>
            <a:r>
              <a:rPr lang="en-US" sz="2800" dirty="0" smtClean="0"/>
              <a:t>In </a:t>
            </a:r>
            <a:r>
              <a:rPr lang="en-US" sz="2800" dirty="0" smtClean="0"/>
              <a:t>the United States, income taxes account for about half of the total revenue of local, state, and federal governments combined.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smtClean="0"/>
              <a:t>Public Revenue </a:t>
            </a:r>
            <a:br>
              <a:rPr lang="en-US" sz="4000" smtClean="0"/>
            </a:br>
            <a:endParaRPr lang="en-US" sz="4000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666875"/>
            <a:ext cx="8362950" cy="4657725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Another important source of government revenue is the capital tax.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Capital </a:t>
            </a:r>
            <a:r>
              <a:rPr lang="en-US" sz="2800" dirty="0" smtClean="0"/>
              <a:t>includes items or facilities that generate profits, such as factories, business machinery, and real estate.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Some </a:t>
            </a:r>
            <a:r>
              <a:rPr lang="en-US" sz="2800" dirty="0" smtClean="0"/>
              <a:t>types of capital taxes are known as “profits” taxes.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One </a:t>
            </a:r>
            <a:r>
              <a:rPr lang="en-US" sz="2800" dirty="0" smtClean="0"/>
              <a:t>kind of capital tax used by the federal government is the </a:t>
            </a:r>
            <a:r>
              <a:rPr lang="en-US" sz="2800" i="1" dirty="0" smtClean="0"/>
              <a:t>corporate income tax.</a:t>
            </a:r>
            <a:r>
              <a:rPr lang="en-US" sz="2800" dirty="0" smtClean="0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A </a:t>
            </a:r>
            <a:r>
              <a:rPr lang="en-US" sz="2800" i="1" dirty="0" smtClean="0"/>
              <a:t>property tax</a:t>
            </a:r>
            <a:r>
              <a:rPr lang="en-US" sz="2800" dirty="0" smtClean="0"/>
              <a:t> is a capital tax used by state and local governments. Property taxes are levied on items such as houses or boats.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smtClean="0"/>
              <a:t>Public Revenue </a:t>
            </a:r>
            <a:br>
              <a:rPr lang="en-US" sz="4000" smtClean="0"/>
            </a:br>
            <a:endParaRPr lang="en-US" sz="400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Sales and excise taxes are also a major source of government tax revenue.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Many </a:t>
            </a:r>
            <a:r>
              <a:rPr lang="en-US" sz="2800" dirty="0" smtClean="0"/>
              <a:t>state and local governments levy a sales tax on the purchase of certain items.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Consumers </a:t>
            </a:r>
            <a:r>
              <a:rPr lang="en-US" sz="2800" dirty="0" smtClean="0"/>
              <a:t>usually pay a percentage of the sales price as the tax.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Excise </a:t>
            </a:r>
            <a:r>
              <a:rPr lang="en-US" sz="2800" dirty="0" smtClean="0"/>
              <a:t>taxes are used by all levels of government.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An </a:t>
            </a:r>
            <a:r>
              <a:rPr lang="en-US" sz="2800" dirty="0" smtClean="0"/>
              <a:t>excise tax is levied on a specific product, such as alcohol, cigarettes, or gasoline.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Fiscal Policy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A government's fiscal policy is the way the government spends and taxes to influence the performance of the economy.</a:t>
            </a:r>
          </a:p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Government Deficits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When the government spends more than it receives, it runs a </a:t>
            </a:r>
            <a:r>
              <a:rPr lang="en-US" i="1" dirty="0" smtClean="0"/>
              <a:t>deficit.</a:t>
            </a:r>
            <a:r>
              <a:rPr lang="en-US" dirty="0" smtClean="0"/>
              <a:t> </a:t>
            </a:r>
          </a:p>
          <a:p>
            <a:pPr eaLnBrk="1" hangingPunct="1">
              <a:defRPr/>
            </a:pPr>
            <a:r>
              <a:rPr lang="en-US" dirty="0" smtClean="0"/>
              <a:t>Governments finance deficits by borrowing money. </a:t>
            </a:r>
          </a:p>
          <a:p>
            <a:pPr eaLnBrk="1" hangingPunct="1">
              <a:defRPr/>
            </a:pPr>
            <a:r>
              <a:rPr lang="en-US" dirty="0" smtClean="0"/>
              <a:t>Deficit spending—that is, spending funds obtained by borrowing instead of taxation—can be helpful for the economy.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Example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6550"/>
            <a:ext cx="8229600" cy="49466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when unemployment is high, the government can undertake projects that use workers who would otherwise be idle.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The economy will then expand because more money is being pumped into it.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However, deficit spending also can harm the economy.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When unemployment is low, a deficit may result in rising prices, or inflation. The additional government spending creates more competition for scarce workers and resources and this inflates wages and prices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Major Fiscal Functions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1438"/>
            <a:ext cx="8229600" cy="5327650"/>
          </a:xfrm>
        </p:spPr>
        <p:txBody>
          <a:bodyPr>
            <a:normAutofit/>
          </a:bodyPr>
          <a:lstStyle/>
          <a:p>
            <a:pPr eaLnBrk="1" hangingPunct="1">
              <a:lnSpc>
                <a:spcPct val="250000"/>
              </a:lnSpc>
              <a:defRPr/>
            </a:pPr>
            <a:r>
              <a:rPr lang="en-US" sz="2800" dirty="0" smtClean="0"/>
              <a:t>Allocation Function</a:t>
            </a:r>
          </a:p>
          <a:p>
            <a:pPr eaLnBrk="1" hangingPunct="1">
              <a:lnSpc>
                <a:spcPct val="250000"/>
              </a:lnSpc>
              <a:defRPr/>
            </a:pPr>
            <a:r>
              <a:rPr lang="en-US" sz="2800" dirty="0" smtClean="0"/>
              <a:t>Distribution Function</a:t>
            </a:r>
          </a:p>
          <a:p>
            <a:pPr eaLnBrk="1" hangingPunct="1">
              <a:lnSpc>
                <a:spcPct val="250000"/>
              </a:lnSpc>
              <a:defRPr/>
            </a:pPr>
            <a:r>
              <a:rPr lang="en-US" sz="2800" dirty="0" smtClean="0"/>
              <a:t>Stabilization Function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Major Fiscal Functions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1438"/>
            <a:ext cx="8229600" cy="5327650"/>
          </a:xfrm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sz="2800" dirty="0" smtClean="0"/>
              <a:t>Allocation Function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2400" dirty="0" smtClean="0"/>
              <a:t>Allocation of total resources between private goods and social goods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2400" dirty="0" smtClean="0"/>
              <a:t>Choosing the mix of social goods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2400" dirty="0" smtClean="0"/>
              <a:t>Taxation and spending as major instruments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2400" dirty="0" smtClean="0"/>
              <a:t>Importance of non-fiscal regulatory instruments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Major Fiscal Functions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1438"/>
            <a:ext cx="8229600" cy="5327650"/>
          </a:xfrm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sz="2800" dirty="0" smtClean="0"/>
              <a:t>Distribution Function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2400" dirty="0" smtClean="0"/>
              <a:t>Distribution of income and wealth between various classes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2400" dirty="0" smtClean="0"/>
              <a:t>Taxes and subsidies as major tools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2400" dirty="0" smtClean="0"/>
              <a:t>Under Allocation function, taxes are used to distribute resources between private and public wants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sz="2800" dirty="0" smtClean="0"/>
              <a:t>Stabilization Function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2400" dirty="0" smtClean="0"/>
              <a:t>Influencing the unemployment, price level and output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2400" dirty="0" smtClean="0"/>
              <a:t>To tone down the effects of economic cycles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Summary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1438"/>
            <a:ext cx="8229600" cy="5327650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defRPr/>
            </a:pPr>
            <a:r>
              <a:rPr lang="en-US" sz="2400" dirty="0" smtClean="0"/>
              <a:t>Defined Public Finance </a:t>
            </a:r>
            <a:r>
              <a:rPr lang="en-US" sz="2400" dirty="0" smtClean="0"/>
              <a:t>as a field of economics is concerned with how governments raise money, how that money is spent, and the effects of these activities on the economy and on society</a:t>
            </a:r>
            <a:r>
              <a:rPr lang="en-US" sz="2400" dirty="0" smtClean="0"/>
              <a:t>.</a:t>
            </a:r>
          </a:p>
          <a:p>
            <a:pPr>
              <a:lnSpc>
                <a:spcPct val="150000"/>
              </a:lnSpc>
              <a:defRPr/>
            </a:pPr>
            <a:r>
              <a:rPr lang="en-US" sz="2400" dirty="0" smtClean="0"/>
              <a:t>Defined the scope of public finance under three heads</a:t>
            </a:r>
          </a:p>
          <a:p>
            <a:pPr>
              <a:lnSpc>
                <a:spcPct val="150000"/>
              </a:lnSpc>
              <a:defRPr/>
            </a:pPr>
            <a:r>
              <a:rPr lang="en-US" sz="2400" dirty="0" smtClean="0"/>
              <a:t>E</a:t>
            </a:r>
            <a:r>
              <a:rPr lang="en-US" sz="2400" dirty="0" smtClean="0"/>
              <a:t>stablished the importance of the role of the government in an economy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2000" dirty="0" smtClean="0"/>
              <a:t>Which has increased due to welfare role</a:t>
            </a:r>
          </a:p>
          <a:p>
            <a:pPr>
              <a:lnSpc>
                <a:spcPct val="150000"/>
              </a:lnSpc>
              <a:defRPr/>
            </a:pPr>
            <a:r>
              <a:rPr lang="en-US" sz="2400" dirty="0" smtClean="0"/>
              <a:t>Established the importance of public revenue, expenditure, debt and fiscal policy</a:t>
            </a:r>
          </a:p>
          <a:p>
            <a:pPr>
              <a:lnSpc>
                <a:spcPct val="150000"/>
              </a:lnSpc>
              <a:defRPr/>
            </a:pPr>
            <a:r>
              <a:rPr lang="en-US" sz="2400" dirty="0" smtClean="0"/>
              <a:t>Highlighted the major fiscal functions.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469A-6BE7-4B27-A171-9E99326EC84A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318</TotalTime>
  <Words>1773</Words>
  <Application>Microsoft Office PowerPoint</Application>
  <PresentationFormat>On-screen Show (4:3)</PresentationFormat>
  <Paragraphs>250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Module</vt:lpstr>
      <vt:lpstr>Public Finance  (MPA405)</vt:lpstr>
      <vt:lpstr>Course Contents</vt:lpstr>
      <vt:lpstr>Recommended Books</vt:lpstr>
      <vt:lpstr>Lecture 1: Introduction</vt:lpstr>
      <vt:lpstr>What Is Public Finance?</vt:lpstr>
      <vt:lpstr>What Is Public Finance?</vt:lpstr>
      <vt:lpstr>What Is Public Finance?</vt:lpstr>
      <vt:lpstr>Scope of Public Finance</vt:lpstr>
      <vt:lpstr>Scope of Public Finance</vt:lpstr>
      <vt:lpstr>Government—What is it good for?</vt:lpstr>
      <vt:lpstr>Government—What is it good for?</vt:lpstr>
      <vt:lpstr>Organic view of government</vt:lpstr>
      <vt:lpstr>Mechanistic view of government</vt:lpstr>
      <vt:lpstr>The Activities of Government</vt:lpstr>
      <vt:lpstr>The Government: Ideology</vt:lpstr>
      <vt:lpstr>Scope of Public Finance</vt:lpstr>
      <vt:lpstr>Why Public Finance Is Needed?</vt:lpstr>
      <vt:lpstr>Why Public Finance Is Needed?</vt:lpstr>
      <vt:lpstr>Why Public Finance Is Needed?</vt:lpstr>
      <vt:lpstr>Why Public Finance Is Needed?</vt:lpstr>
      <vt:lpstr>Why Public Finance Is Needed?</vt:lpstr>
      <vt:lpstr>Why Public Finance Is Needed?</vt:lpstr>
      <vt:lpstr>How Public Finance Affects the Economy?</vt:lpstr>
      <vt:lpstr>Scope of Public Finance</vt:lpstr>
      <vt:lpstr>The Subject Matter of Public Finance</vt:lpstr>
      <vt:lpstr>Public Spending</vt:lpstr>
      <vt:lpstr>Public Spending</vt:lpstr>
      <vt:lpstr>Government Spending</vt:lpstr>
      <vt:lpstr>Government Spending</vt:lpstr>
      <vt:lpstr>Government Spending</vt:lpstr>
      <vt:lpstr>Public Revenue  </vt:lpstr>
      <vt:lpstr>Public Revenue  </vt:lpstr>
      <vt:lpstr>Public Revenue  </vt:lpstr>
      <vt:lpstr>Public Revenue  </vt:lpstr>
      <vt:lpstr>Fiscal Policy</vt:lpstr>
      <vt:lpstr>Government Deficits </vt:lpstr>
      <vt:lpstr>Example</vt:lpstr>
      <vt:lpstr>Major Fiscal Functions</vt:lpstr>
      <vt:lpstr>Major Fiscal Functions</vt:lpstr>
      <vt:lpstr>Major Fiscal Functions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Finance  MPA405</dc:title>
  <dc:creator>Mughal</dc:creator>
  <cp:lastModifiedBy>Mughal</cp:lastModifiedBy>
  <cp:revision>33</cp:revision>
  <dcterms:created xsi:type="dcterms:W3CDTF">2014-06-26T00:03:18Z</dcterms:created>
  <dcterms:modified xsi:type="dcterms:W3CDTF">2014-06-26T11:52:21Z</dcterms:modified>
</cp:coreProperties>
</file>