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42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C2E5CA8-1CA2-4D2D-A42D-2F63A9ABF140}" type="datetimeFigureOut">
              <a:rPr lang="en-GB" smtClean="0"/>
              <a:pPr/>
              <a:t>03/07/2014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CDA100-5912-48D5-8B67-8764B4FF2C26}"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C2E5CA8-1CA2-4D2D-A42D-2F63A9ABF140}" type="datetimeFigureOut">
              <a:rPr lang="en-GB" smtClean="0"/>
              <a:pPr/>
              <a:t>03/07/2014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CDA100-5912-48D5-8B67-8764B4FF2C26}"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2E5CA8-1CA2-4D2D-A42D-2F63A9ABF140}" type="datetimeFigureOut">
              <a:rPr lang="en-GB" smtClean="0"/>
              <a:pPr/>
              <a:t>03/07/2014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CDA100-5912-48D5-8B67-8764B4FF2C26}"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C2E5CA8-1CA2-4D2D-A42D-2F63A9ABF140}" type="datetimeFigureOut">
              <a:rPr lang="en-GB" smtClean="0"/>
              <a:pPr/>
              <a:t>03/07/2014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1CDA100-5912-48D5-8B67-8764B4FF2C26}"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C2E5CA8-1CA2-4D2D-A42D-2F63A9ABF140}" type="datetimeFigureOut">
              <a:rPr lang="en-GB" smtClean="0"/>
              <a:pPr/>
              <a:t>03/07/2014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1CDA100-5912-48D5-8B67-8764B4FF2C26}"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C2E5CA8-1CA2-4D2D-A42D-2F63A9ABF140}" type="datetimeFigureOut">
              <a:rPr lang="en-GB" smtClean="0"/>
              <a:pPr/>
              <a:t>03/07/2014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1CDA100-5912-48D5-8B67-8764B4FF2C26}"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2E5CA8-1CA2-4D2D-A42D-2F63A9ABF140}" type="datetimeFigureOut">
              <a:rPr lang="en-GB" smtClean="0"/>
              <a:pPr/>
              <a:t>03/07/2014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1CDA100-5912-48D5-8B67-8764B4FF2C26}"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2E5CA8-1CA2-4D2D-A42D-2F63A9ABF140}" type="datetimeFigureOut">
              <a:rPr lang="en-GB" smtClean="0"/>
              <a:pPr/>
              <a:t>03/07/2014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1CDA100-5912-48D5-8B67-8764B4FF2C26}"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2E5CA8-1CA2-4D2D-A42D-2F63A9ABF140}" type="datetimeFigureOut">
              <a:rPr lang="en-GB" smtClean="0"/>
              <a:pPr/>
              <a:t>03/07/2014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1CDA100-5912-48D5-8B67-8764B4FF2C26}"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C2E5CA8-1CA2-4D2D-A42D-2F63A9ABF140}" type="datetimeFigureOut">
              <a:rPr lang="en-GB" smtClean="0"/>
              <a:pPr/>
              <a:t>03/07/2014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CDA100-5912-48D5-8B67-8764B4FF2C26}"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C2E5CA8-1CA2-4D2D-A42D-2F63A9ABF140}" type="datetimeFigureOut">
              <a:rPr lang="en-GB" smtClean="0"/>
              <a:pPr/>
              <a:t>03/07/2014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1CDA100-5912-48D5-8B67-8764B4FF2C26}"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2E5CA8-1CA2-4D2D-A42D-2F63A9ABF140}" type="datetimeFigureOut">
              <a:rPr lang="en-GB" smtClean="0"/>
              <a:pPr/>
              <a:t>03/07/2014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CDA100-5912-48D5-8B67-8764B4FF2C26}"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pakreport.org/dowevot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b="1" dirty="0" smtClean="0">
                <a:latin typeface="Arial" pitchFamily="34" charset="0"/>
                <a:cs typeface="Arial" pitchFamily="34" charset="0"/>
              </a:rPr>
              <a:t>Public Policy Analysis</a:t>
            </a:r>
            <a:endParaRPr lang="en-GB" sz="2800"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sz="2400" dirty="0" smtClean="0">
                <a:solidFill>
                  <a:schemeClr val="tx1"/>
                </a:solidFill>
                <a:latin typeface="Arial" pitchFamily="34" charset="0"/>
                <a:cs typeface="Arial" pitchFamily="34" charset="0"/>
              </a:rPr>
              <a:t>MPA 404       Lecture 7</a:t>
            </a:r>
            <a:endParaRPr lang="en-GB" sz="2400" dirty="0" smtClean="0">
              <a:latin typeface="Arial" pitchFamily="34" charset="0"/>
              <a:cs typeface="Arial" pitchFamily="34" charset="0"/>
            </a:endParaRPr>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latin typeface="Arial" pitchFamily="34" charset="0"/>
                <a:cs typeface="Arial" pitchFamily="34" charset="0"/>
              </a:rPr>
              <a:t>Previous Lecture</a:t>
            </a:r>
            <a:endParaRPr lang="en-GB" sz="2400" dirty="0">
              <a:latin typeface="Arial" pitchFamily="34" charset="0"/>
              <a:cs typeface="Arial" pitchFamily="34" charset="0"/>
            </a:endParaRPr>
          </a:p>
        </p:txBody>
      </p:sp>
      <p:sp>
        <p:nvSpPr>
          <p:cNvPr id="3" name="Content Placeholder 2"/>
          <p:cNvSpPr>
            <a:spLocks noGrp="1"/>
          </p:cNvSpPr>
          <p:nvPr>
            <p:ph idx="1"/>
          </p:nvPr>
        </p:nvSpPr>
        <p:spPr>
          <a:xfrm>
            <a:off x="457200" y="1196752"/>
            <a:ext cx="8229600" cy="4929411"/>
          </a:xfrm>
        </p:spPr>
        <p:txBody>
          <a:bodyPr>
            <a:normAutofit/>
          </a:bodyPr>
          <a:lstStyle/>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endParaRPr lang="en-US" sz="1800" dirty="0">
              <a:latin typeface="Arial" pitchFamily="34" charset="0"/>
              <a:cs typeface="Arial" pitchFamily="34" charset="0"/>
            </a:endParaRPr>
          </a:p>
          <a:p>
            <a:pPr>
              <a:buNone/>
            </a:pPr>
            <a:endParaRPr lang="en-US" sz="1800" dirty="0" smtClean="0">
              <a:latin typeface="Arial" pitchFamily="34" charset="0"/>
              <a:cs typeface="Arial" pitchFamily="34" charset="0"/>
            </a:endParaRP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Cultural Perspective of Public policy and a few examples</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Ethical Perspective</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Amartya Sen’s article on Smithian ethics and their role in a </a:t>
            </a:r>
            <a:r>
              <a:rPr lang="en-US" sz="1800" i="1" dirty="0" smtClean="0">
                <a:latin typeface="Arial" pitchFamily="34" charset="0"/>
                <a:cs typeface="Arial" pitchFamily="34" charset="0"/>
              </a:rPr>
              <a:t>Laissez Faire</a:t>
            </a:r>
            <a:r>
              <a:rPr lang="en-US" sz="1800" dirty="0" smtClean="0">
                <a:latin typeface="Arial" pitchFamily="34" charset="0"/>
                <a:cs typeface="Arial" pitchFamily="34" charset="0"/>
              </a:rPr>
              <a:t> economy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a:bodyPr>
          <a:lstStyle/>
          <a:p>
            <a:pPr algn="ctr">
              <a:buNone/>
            </a:pPr>
            <a:r>
              <a:rPr lang="en-US" sz="2400" u="sng" dirty="0" smtClean="0">
                <a:latin typeface="Arial" pitchFamily="34" charset="0"/>
                <a:cs typeface="Arial" pitchFamily="34" charset="0"/>
              </a:rPr>
              <a:t>Public Policy’s </a:t>
            </a:r>
            <a:r>
              <a:rPr lang="en-US" sz="2400" u="sng" dirty="0" smtClean="0">
                <a:latin typeface="Arial" pitchFamily="34" charset="0"/>
                <a:cs typeface="Arial" pitchFamily="34" charset="0"/>
              </a:rPr>
              <a:t>ef</a:t>
            </a:r>
            <a:r>
              <a:rPr lang="en-US" sz="2400" u="sng" dirty="0" smtClean="0">
                <a:latin typeface="Arial" pitchFamily="34" charset="0"/>
                <a:cs typeface="Arial" pitchFamily="34" charset="0"/>
              </a:rPr>
              <a:t>fects </a:t>
            </a:r>
            <a:r>
              <a:rPr lang="en-US" sz="2400" u="sng" dirty="0" smtClean="0">
                <a:latin typeface="Arial" pitchFamily="34" charset="0"/>
                <a:cs typeface="Arial" pitchFamily="34" charset="0"/>
              </a:rPr>
              <a:t>on Citizens</a:t>
            </a:r>
          </a:p>
          <a:p>
            <a:pPr>
              <a:buFont typeface="Courier New" pitchFamily="49" charset="0"/>
              <a:buChar char="o"/>
            </a:pPr>
            <a:r>
              <a:rPr lang="en-US" sz="1800" dirty="0" smtClean="0">
                <a:latin typeface="Arial" pitchFamily="34" charset="0"/>
                <a:cs typeface="Arial" pitchFamily="34" charset="0"/>
              </a:rPr>
              <a:t>As citizens of a country, we are entitled to certain rights under the constitution. Same is the case almost everywhere. Citizens expect the delivery of certain services according to that right. In other words, government’s right to come up with and implement a specific public policy is by default.  </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We also discussed during the previous lectures that there are certain side effects, the ‘asides’, of public policy that are not that visible when a policy is proposed or implemented. The participation of citizens in a country’s affairs is one such effect. </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Take the example of voter turnout rates all over Pakistan. Although elections are held all over Pakistan, yet the participation rates are always different. Fro a description of this fact, follow </a:t>
            </a:r>
            <a:r>
              <a:rPr lang="en-US" sz="1800" dirty="0" smtClean="0">
                <a:latin typeface="Arial" pitchFamily="34" charset="0"/>
                <a:cs typeface="Arial" pitchFamily="34" charset="0"/>
                <a:hlinkClick r:id="rId2"/>
              </a:rPr>
              <a:t>http://www.pakreport.org/dowevote/</a:t>
            </a:r>
            <a:r>
              <a:rPr lang="en-US" sz="1800" dirty="0" smtClean="0">
                <a:latin typeface="Arial" pitchFamily="34" charset="0"/>
                <a:cs typeface="Arial" pitchFamily="34" charset="0"/>
              </a:rPr>
              <a:t>. Its an interactive map through which one can see the participation rates of different districts in Pakistan during the 2013 elections.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Font typeface="Courier New" pitchFamily="49" charset="0"/>
              <a:buChar char="o"/>
            </a:pPr>
            <a:r>
              <a:rPr lang="en-US" sz="1800" dirty="0" smtClean="0">
                <a:latin typeface="Arial" pitchFamily="34" charset="0"/>
                <a:cs typeface="Arial" pitchFamily="34" charset="0"/>
              </a:rPr>
              <a:t>As you can see, the participation rates in districts of three provinces (Punjab, KPK and Sindh) is much higher than that of Baluchistan. That is one of the side effects of the security policies (and the resulting security situation) which has seen such low voter turnout. </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What the above statements demonstrate is that implications of specific public policies can either be positive or negative. That is why the effects of citizens’ behavior and participation due to various public policies is a topic of interest in public policy studies. </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So what kind citizens does a specific policy produce </a:t>
            </a:r>
            <a:r>
              <a:rPr lang="en-US" sz="1800" dirty="0">
                <a:latin typeface="Arial" pitchFamily="34" charset="0"/>
                <a:cs typeface="Arial" pitchFamily="34" charset="0"/>
              </a:rPr>
              <a:t>(</a:t>
            </a:r>
            <a:r>
              <a:rPr lang="en-US" sz="1800" dirty="0" smtClean="0">
                <a:latin typeface="Arial" pitchFamily="34" charset="0"/>
                <a:cs typeface="Arial" pitchFamily="34" charset="0"/>
              </a:rPr>
              <a:t>or want to)?</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An ideal citizen would be one who contributes positively towards the society through his actions. The ideal citizen knows his rights, respects the rights of others, respects authority, does not resort to violence, and is aware of his responsibilities towards the society and the country. </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These general kinds of responsibilities expected from the citizen of the country are now an integral part of the citizenship education in western   </a:t>
            </a:r>
          </a:p>
          <a:p>
            <a:pPr>
              <a:buNone/>
            </a:pPr>
            <a:endParaRPr lang="en-US" sz="1800" dirty="0" smtClean="0">
              <a:latin typeface="Arial" pitchFamily="34" charset="0"/>
              <a:cs typeface="Arial" pitchFamily="34" charset="0"/>
            </a:endParaRPr>
          </a:p>
          <a:p>
            <a:pPr>
              <a:buNone/>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6120680"/>
          </a:xfrm>
        </p:spPr>
        <p:txBody>
          <a:bodyPr>
            <a:normAutofit lnSpcReduction="10000"/>
          </a:bodyPr>
          <a:lstStyle/>
          <a:p>
            <a:pPr>
              <a:buNone/>
            </a:pPr>
            <a:r>
              <a:rPr lang="en-US" sz="1800" dirty="0">
                <a:latin typeface="Arial" pitchFamily="34" charset="0"/>
                <a:cs typeface="Arial" pitchFamily="34" charset="0"/>
              </a:rPr>
              <a:t>n</a:t>
            </a:r>
            <a:r>
              <a:rPr lang="en-US" sz="1800" dirty="0" smtClean="0">
                <a:latin typeface="Arial" pitchFamily="34" charset="0"/>
                <a:cs typeface="Arial" pitchFamily="34" charset="0"/>
              </a:rPr>
              <a:t>ations who have been facing various problems over the decades (large scale immigration is a prominent one). Due to these factors, they have seen voter turnout become lower over time. Moreover, the affiliation to a country, participation in its affairs and its public policies begin to diminish in the eyes of citizens with these developments. The decreased participation of citizens  worried western nations to the extent that educating citizens about their rights and their obligations is now a part of their curriculum. </a:t>
            </a:r>
          </a:p>
          <a:p>
            <a:pPr>
              <a:buNone/>
            </a:pPr>
            <a:endParaRPr lang="en-US" sz="1800" dirty="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But this is not restricted to western nations only. Take Pakistan’s example. We read that participation rates are low in one whole province, which is pretty much a reflection of their disinterest in the affairs of the country. Why is that? Are they not citizens of the country? What explains their lack of interest, and how to bring them in the mainstream? </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Creating a ‘pluralistic society’ is (or should be) another aim of the public polices. This kind of a society is opposite to ‘exclusive society’ where rights are enjoyed by only an exclusive group of citizens. Pluralistic society is aimed at making </a:t>
            </a:r>
            <a:r>
              <a:rPr lang="en-US" sz="1800" dirty="0" smtClean="0">
                <a:latin typeface="Arial" pitchFamily="34" charset="0"/>
                <a:cs typeface="Arial" pitchFamily="34" charset="0"/>
              </a:rPr>
              <a:t>everybody feel equal </a:t>
            </a:r>
            <a:r>
              <a:rPr lang="en-US" sz="1800" dirty="0" smtClean="0">
                <a:latin typeface="Arial" pitchFamily="34" charset="0"/>
                <a:cs typeface="Arial" pitchFamily="34" charset="0"/>
              </a:rPr>
              <a:t>and responsible in a country’s affairs. Moreover, it aims </a:t>
            </a:r>
            <a:r>
              <a:rPr lang="en-US" sz="1800" dirty="0" smtClean="0">
                <a:latin typeface="Arial" pitchFamily="34" charset="0"/>
                <a:cs typeface="Arial" pitchFamily="34" charset="0"/>
              </a:rPr>
              <a:t>at </a:t>
            </a:r>
            <a:r>
              <a:rPr lang="en-US" sz="1800" dirty="0" smtClean="0">
                <a:latin typeface="Arial" pitchFamily="34" charset="0"/>
                <a:cs typeface="Arial" pitchFamily="34" charset="0"/>
              </a:rPr>
              <a:t>providing equal opportunities, incentives for being a vibrant and law abiding citizen, and for taking an active part in a country’s affairs.  </a:t>
            </a:r>
          </a:p>
          <a:p>
            <a:pPr>
              <a:buNone/>
            </a:pPr>
            <a:endParaRPr lang="en-US" sz="1800" dirty="0">
              <a:latin typeface="Arial" pitchFamily="34" charset="0"/>
              <a:cs typeface="Arial" pitchFamily="34" charset="0"/>
            </a:endParaRPr>
          </a:p>
          <a:p>
            <a:pPr>
              <a:buNone/>
            </a:pPr>
            <a:r>
              <a:rPr lang="en-US" sz="1800" dirty="0" smtClean="0">
                <a:latin typeface="Arial" pitchFamily="34" charset="0"/>
                <a:cs typeface="Arial" pitchFamily="34" charset="0"/>
              </a:rPr>
              <a:t>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Courier New" pitchFamily="49" charset="0"/>
              <a:buChar char="o"/>
            </a:pPr>
            <a:endParaRPr lang="en-US" sz="1800" dirty="0" smtClean="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An example: Voting rights. At one time, voting rights were very restricted in democracies like Britain and USA. Only an exclusive group of people (white, wealthy, property owners, etc) had the privilege to vote. This is an example of an ‘exclusive’ society. But over time, it moved towards ‘inclusion’ and pluralism by giving everybody above 18 years old a right to vote. </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Education programs of the state around the world point to another attempt to create a participating society. </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Fears that a participatory society tends to produce ‘interest groups’ who influence the policy for their benefits. But that is primarily because of absence of laws and regulations concerning the extent of participation.</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Another critique is that it gives the authorities an excuse for a ‘big government’ which may not be required. But just like citizens can participate, citizens can also voice their opinion about not having big governments.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lgn="ctr">
              <a:buNone/>
            </a:pPr>
            <a:r>
              <a:rPr lang="en-US" sz="2400" u="sng" dirty="0" smtClean="0">
                <a:latin typeface="Arial" pitchFamily="34" charset="0"/>
                <a:cs typeface="Arial" pitchFamily="34" charset="0"/>
              </a:rPr>
              <a:t>Features of good Policy Making</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‘Policy Making’&gt; the art of applying the vision of a government (democratic or otherwise) into reality, for the aim of achieving a specific goal. Like individuals, governments also face uncertainty over its actions. Policy making, thus, is an attempt to attain a desired change in an uncertain world. This uncertainty of outcomes is what makes policy making and implementation challenging.</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dirty="0" smtClean="0">
                <a:latin typeface="Arial" pitchFamily="34" charset="0"/>
                <a:cs typeface="Arial" pitchFamily="34" charset="0"/>
              </a:rPr>
              <a:t>The general 10 attributes of a good policy (taken from </a:t>
            </a:r>
            <a:r>
              <a:rPr lang="en-US" sz="1800" i="1" dirty="0" smtClean="0">
                <a:latin typeface="Arial" pitchFamily="34" charset="0"/>
                <a:cs typeface="Arial" pitchFamily="34" charset="0"/>
              </a:rPr>
              <a:t>The Guide to good Policy Making in Northern Ireland</a:t>
            </a:r>
            <a:r>
              <a:rPr lang="en-US" sz="1800" dirty="0" smtClean="0">
                <a:latin typeface="Arial" pitchFamily="34" charset="0"/>
                <a:cs typeface="Arial" pitchFamily="34" charset="0"/>
              </a:rPr>
              <a:t>) are as follows:</a:t>
            </a:r>
          </a:p>
          <a:p>
            <a:pPr>
              <a:buNone/>
            </a:pPr>
            <a:r>
              <a:rPr lang="en-US" sz="1800" dirty="0">
                <a:latin typeface="Arial" pitchFamily="34" charset="0"/>
                <a:cs typeface="Arial" pitchFamily="34" charset="0"/>
              </a:rPr>
              <a:t> </a:t>
            </a:r>
            <a:r>
              <a:rPr lang="en-US" sz="1800" dirty="0" smtClean="0">
                <a:latin typeface="Arial" pitchFamily="34" charset="0"/>
                <a:cs typeface="Arial" pitchFamily="34" charset="0"/>
              </a:rPr>
              <a:t>    </a:t>
            </a:r>
          </a:p>
          <a:p>
            <a:pPr>
              <a:buNone/>
            </a:pPr>
            <a:r>
              <a:rPr lang="en-US" sz="1800" dirty="0">
                <a:latin typeface="Arial" pitchFamily="34" charset="0"/>
                <a:cs typeface="Arial" pitchFamily="34" charset="0"/>
              </a:rPr>
              <a:t> </a:t>
            </a:r>
            <a:r>
              <a:rPr lang="en-US" sz="1800" dirty="0" smtClean="0">
                <a:latin typeface="Arial" pitchFamily="34" charset="0"/>
                <a:cs typeface="Arial" pitchFamily="34" charset="0"/>
              </a:rPr>
              <a:t>       </a:t>
            </a:r>
            <a:r>
              <a:rPr lang="en-US" sz="1800" i="1" dirty="0" smtClean="0">
                <a:latin typeface="Arial" pitchFamily="34" charset="0"/>
                <a:cs typeface="Arial" pitchFamily="34" charset="0"/>
              </a:rPr>
              <a:t>a)</a:t>
            </a:r>
            <a:r>
              <a:rPr lang="en-US" sz="1800" dirty="0" smtClean="0">
                <a:latin typeface="Arial" pitchFamily="34" charset="0"/>
                <a:cs typeface="Arial" pitchFamily="34" charset="0"/>
              </a:rPr>
              <a:t> </a:t>
            </a:r>
            <a:r>
              <a:rPr lang="en-US" sz="1800" i="1" u="sng" dirty="0" smtClean="0">
                <a:latin typeface="Arial" pitchFamily="34" charset="0"/>
                <a:cs typeface="Arial" pitchFamily="34" charset="0"/>
              </a:rPr>
              <a:t>Forward Looking</a:t>
            </a:r>
            <a:r>
              <a:rPr lang="en-US" sz="1800" dirty="0" smtClean="0">
                <a:latin typeface="Arial" pitchFamily="34" charset="0"/>
                <a:cs typeface="Arial" pitchFamily="34" charset="0"/>
              </a:rPr>
              <a:t>:  Any good policy has to look to the future in terms of probable outcomes. This view should be based on statistical trends (or good analysis methodology) and informed opinion keeping in view the past experience. It consists of a statement of intended outcomes (prepared at an earlier stage), long-term strategy and contingency planning.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Font typeface="Courier New" pitchFamily="49" charset="0"/>
              <a:buChar char="o"/>
            </a:pPr>
            <a:endParaRPr lang="en-US" sz="1800" i="1" u="sng" dirty="0" smtClean="0">
              <a:latin typeface="Arial" pitchFamily="34" charset="0"/>
              <a:cs typeface="Arial" pitchFamily="34" charset="0"/>
            </a:endParaRPr>
          </a:p>
          <a:p>
            <a:pPr>
              <a:buFont typeface="Courier New" pitchFamily="49" charset="0"/>
              <a:buChar char="o"/>
            </a:pPr>
            <a:r>
              <a:rPr lang="en-US" sz="1800" i="1" u="sng" dirty="0" smtClean="0">
                <a:latin typeface="Arial" pitchFamily="34" charset="0"/>
                <a:cs typeface="Arial" pitchFamily="34" charset="0"/>
              </a:rPr>
              <a:t>Outward Looking</a:t>
            </a:r>
            <a:r>
              <a:rPr lang="en-US" sz="1800" dirty="0" smtClean="0">
                <a:latin typeface="Arial" pitchFamily="34" charset="0"/>
                <a:cs typeface="Arial" pitchFamily="34" charset="0"/>
              </a:rPr>
              <a:t>:  The policy takes an international or global view in terms of seeking experiences from elsewhere relating to that specific policy. Note that learning relevant experiences is meant, not copying. For policy making purpose, what is important is that the lessons learned are kept in view and variations from domestic point of view are looked at.</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i="1" u="sng" dirty="0" smtClean="0">
                <a:latin typeface="Arial" pitchFamily="34" charset="0"/>
                <a:cs typeface="Arial" pitchFamily="34" charset="0"/>
              </a:rPr>
              <a:t>Innovative, Flexible and Creative</a:t>
            </a:r>
            <a:r>
              <a:rPr lang="en-US" sz="1800" dirty="0" smtClean="0">
                <a:latin typeface="Arial" pitchFamily="34" charset="0"/>
                <a:cs typeface="Arial" pitchFamily="34" charset="0"/>
              </a:rPr>
              <a:t>: These all </a:t>
            </a:r>
            <a:r>
              <a:rPr lang="en-US" sz="1800" dirty="0" smtClean="0">
                <a:latin typeface="Arial" pitchFamily="34" charset="0"/>
                <a:cs typeface="Arial" pitchFamily="34" charset="0"/>
              </a:rPr>
              <a:t>relate </a:t>
            </a:r>
            <a:r>
              <a:rPr lang="en-US" sz="1800" dirty="0" smtClean="0">
                <a:latin typeface="Arial" pitchFamily="34" charset="0"/>
                <a:cs typeface="Arial" pitchFamily="34" charset="0"/>
              </a:rPr>
              <a:t>to change and openness. Don’t be afraid to find a creative solution to an idea, and the policy should always be open to modifications in lieu of various developments. A working environment should be created that is vibrant, creative and which fosters innovation. Moreover, it seeks feasible alternatives to the normal SOP’s. </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i="1" u="sng" dirty="0" smtClean="0">
                <a:latin typeface="Arial" pitchFamily="34" charset="0"/>
                <a:cs typeface="Arial" pitchFamily="34" charset="0"/>
              </a:rPr>
              <a:t>Evidence Based</a:t>
            </a:r>
            <a:r>
              <a:rPr lang="en-US" sz="1800" dirty="0" smtClean="0">
                <a:latin typeface="Arial" pitchFamily="34" charset="0"/>
                <a:cs typeface="Arial" pitchFamily="34" charset="0"/>
              </a:rPr>
              <a:t>:  The policy making process should be based on the best available evidence, one that is acceptable, neutral and free of any biases. In the case of lack of evidence (or lack of quality evidence), new research for evidence should be given priority. The evidence</a:t>
            </a:r>
            <a:r>
              <a:rPr lang="en-US" sz="1800" dirty="0">
                <a:latin typeface="Arial" pitchFamily="34" charset="0"/>
                <a:cs typeface="Arial" pitchFamily="34" charset="0"/>
              </a:rPr>
              <a:t> </a:t>
            </a:r>
            <a:r>
              <a:rPr lang="en-US" sz="1800" dirty="0" smtClean="0">
                <a:latin typeface="Arial" pitchFamily="34" charset="0"/>
                <a:cs typeface="Arial" pitchFamily="34" charset="0"/>
              </a:rPr>
              <a:t>should then act as a guide to the policymakers.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Courier New" pitchFamily="49" charset="0"/>
              <a:buChar char="o"/>
            </a:pPr>
            <a:r>
              <a:rPr lang="en-US" sz="1800" i="1" u="sng" dirty="0" smtClean="0">
                <a:latin typeface="Arial" pitchFamily="34" charset="0"/>
                <a:cs typeface="Arial" pitchFamily="34" charset="0"/>
              </a:rPr>
              <a:t>Inclusive</a:t>
            </a:r>
            <a:r>
              <a:rPr lang="en-US" sz="1800" dirty="0" smtClean="0">
                <a:latin typeface="Arial" pitchFamily="34" charset="0"/>
                <a:cs typeface="Arial" pitchFamily="34" charset="0"/>
              </a:rPr>
              <a:t>:  Meaning that the policy takes into account every person/group involved into account, and the </a:t>
            </a:r>
            <a:r>
              <a:rPr lang="en-US" sz="1800" dirty="0" smtClean="0">
                <a:latin typeface="Arial" pitchFamily="34" charset="0"/>
                <a:cs typeface="Arial" pitchFamily="34" charset="0"/>
              </a:rPr>
              <a:t>effects </a:t>
            </a:r>
            <a:r>
              <a:rPr lang="en-US" sz="1800" dirty="0" smtClean="0">
                <a:latin typeface="Arial" pitchFamily="34" charset="0"/>
                <a:cs typeface="Arial" pitchFamily="34" charset="0"/>
              </a:rPr>
              <a:t>upon them. In other words, it takes the stakeholders on board in order to listen to their point of view. This point is ably complemented by the ‘outward looking’ perspective that we just studied. Thus, while a policy is being designed from an internal perspective, one can always take into account the international experience. </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i="1" u="sng" dirty="0" smtClean="0">
                <a:latin typeface="Arial" pitchFamily="34" charset="0"/>
                <a:cs typeface="Arial" pitchFamily="34" charset="0"/>
              </a:rPr>
              <a:t>Joined Up</a:t>
            </a:r>
            <a:r>
              <a:rPr lang="en-US" sz="1800" dirty="0" smtClean="0">
                <a:latin typeface="Arial" pitchFamily="34" charset="0"/>
                <a:cs typeface="Arial" pitchFamily="34" charset="0"/>
              </a:rPr>
              <a:t>:  The policy should not be just based on technical input; other aspects that include ethics, equality and legal issues relating to proposed policies should also be considered. </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i="1" u="sng" dirty="0" smtClean="0">
                <a:latin typeface="Arial" pitchFamily="34" charset="0"/>
                <a:cs typeface="Arial" pitchFamily="34" charset="0"/>
              </a:rPr>
              <a:t>Learned Lessons</a:t>
            </a:r>
            <a:r>
              <a:rPr lang="en-US" sz="1800" dirty="0" smtClean="0">
                <a:latin typeface="Arial" pitchFamily="34" charset="0"/>
                <a:cs typeface="Arial" pitchFamily="34" charset="0"/>
              </a:rPr>
              <a:t>: Very much connected to the ‘outward looking’ perspective, plus the experience gained by the domestic policies too. Should be able to distinguish between various forms of failures and on what level (managerial, financial or otherwise). </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i="1" u="sng" dirty="0" smtClean="0">
                <a:latin typeface="Arial" pitchFamily="34" charset="0"/>
                <a:cs typeface="Arial" pitchFamily="34" charset="0"/>
              </a:rPr>
              <a:t>Communication</a:t>
            </a:r>
            <a:r>
              <a:rPr lang="en-US" sz="1800" dirty="0" smtClean="0">
                <a:latin typeface="Arial" pitchFamily="34" charset="0"/>
                <a:cs typeface="Arial" pitchFamily="34" charset="0"/>
              </a:rPr>
              <a:t>:  Communicate the policies clearly to the public in terms of why, for whom and intended outcomes.</a:t>
            </a:r>
          </a:p>
          <a:p>
            <a:pPr>
              <a:buNone/>
            </a:pPr>
            <a:r>
              <a:rPr lang="en-US" sz="1800" dirty="0" smtClean="0">
                <a:latin typeface="Arial" pitchFamily="34" charset="0"/>
                <a:cs typeface="Arial" pitchFamily="34" charset="0"/>
              </a:rPr>
              <a:t>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a:buFont typeface="Courier New" pitchFamily="49" charset="0"/>
              <a:buChar char="o"/>
            </a:pPr>
            <a:endParaRPr lang="en-US" sz="1800" i="1" u="sng" dirty="0" smtClean="0">
              <a:latin typeface="Arial" pitchFamily="34" charset="0"/>
              <a:cs typeface="Arial" pitchFamily="34" charset="0"/>
            </a:endParaRPr>
          </a:p>
          <a:p>
            <a:pPr>
              <a:buFont typeface="Courier New" pitchFamily="49" charset="0"/>
              <a:buChar char="o"/>
            </a:pPr>
            <a:r>
              <a:rPr lang="en-US" sz="1800" i="1" u="sng" dirty="0" smtClean="0">
                <a:latin typeface="Arial" pitchFamily="34" charset="0"/>
                <a:cs typeface="Arial" pitchFamily="34" charset="0"/>
              </a:rPr>
              <a:t>Evaluation:</a:t>
            </a:r>
            <a:r>
              <a:rPr lang="en-US" sz="1800" dirty="0" smtClean="0">
                <a:latin typeface="Arial" pitchFamily="34" charset="0"/>
                <a:cs typeface="Arial" pitchFamily="34" charset="0"/>
              </a:rPr>
              <a:t>    Evaluate the policy at different stages and set criteria for evaluation. The means of evaluation should be built into the policy from the very outset, and the criteria for success and failure should be well defined. </a:t>
            </a:r>
          </a:p>
          <a:p>
            <a:pPr>
              <a:buFont typeface="Courier New" pitchFamily="49" charset="0"/>
              <a:buChar char="o"/>
            </a:pPr>
            <a:endParaRPr lang="en-US" sz="1800" dirty="0">
              <a:latin typeface="Arial" pitchFamily="34" charset="0"/>
              <a:cs typeface="Arial" pitchFamily="34" charset="0"/>
            </a:endParaRPr>
          </a:p>
          <a:p>
            <a:pPr>
              <a:buFont typeface="Courier New" pitchFamily="49" charset="0"/>
              <a:buChar char="o"/>
            </a:pPr>
            <a:r>
              <a:rPr lang="en-US" sz="1800" i="1" u="sng" dirty="0" smtClean="0">
                <a:latin typeface="Arial" pitchFamily="34" charset="0"/>
                <a:cs typeface="Arial" pitchFamily="34" charset="0"/>
              </a:rPr>
              <a:t>Review: </a:t>
            </a:r>
            <a:r>
              <a:rPr lang="en-US" sz="1800" dirty="0" smtClean="0">
                <a:latin typeface="Arial" pitchFamily="34" charset="0"/>
                <a:cs typeface="Arial" pitchFamily="34" charset="0"/>
              </a:rPr>
              <a:t> Timely reviews built into the policy making and implementation. There should be information coming from all stakeholders at every stage of the process and unsuccessful aspects of the policy may immediately be scrapped.    </a:t>
            </a:r>
          </a:p>
          <a:p>
            <a:pPr>
              <a:buNone/>
            </a:pPr>
            <a:endParaRPr lang="en-US" sz="1800" i="1" u="sng">
              <a:latin typeface="Arial" pitchFamily="34" charset="0"/>
              <a:cs typeface="Arial" pitchFamily="34" charset="0"/>
            </a:endParaRPr>
          </a:p>
          <a:p>
            <a:pPr>
              <a:buNone/>
            </a:pPr>
            <a:endParaRPr lang="en-GB" sz="1800" i="1" u="sn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443</TotalTime>
  <Words>1435</Words>
  <Application>Microsoft Office PowerPoint</Application>
  <PresentationFormat>On-screen Show (4:3)</PresentationFormat>
  <Paragraphs>67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Public Policy Analysis</vt:lpstr>
      <vt:lpstr>Previous Lecture</vt:lpstr>
      <vt:lpstr>Slide 3</vt:lpstr>
      <vt:lpstr>Slide 4</vt:lpstr>
      <vt:lpstr>Slide 5</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 Analysis</dc:title>
  <dc:creator>Shahid Mehmood</dc:creator>
  <cp:lastModifiedBy>Administrator</cp:lastModifiedBy>
  <cp:revision>90</cp:revision>
  <dcterms:created xsi:type="dcterms:W3CDTF">2014-07-02T15:01:03Z</dcterms:created>
  <dcterms:modified xsi:type="dcterms:W3CDTF">2014-07-03T07:10:29Z</dcterms:modified>
</cp:coreProperties>
</file>