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F102F8A-88C2-40EC-837C-9EB1289A8579}"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501573-7D4F-431A-966C-26A7DD92004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02F8A-88C2-40EC-837C-9EB1289A8579}" type="datetimeFigureOut">
              <a:rPr lang="en-GB" smtClean="0"/>
              <a:pPr/>
              <a:t>30/06/2014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01573-7D4F-431A-966C-26A7DD92004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5</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endParaRPr lang="en-US" sz="2000" u="sng" dirty="0" smtClean="0">
              <a:latin typeface="Arial" pitchFamily="34" charset="0"/>
              <a:cs typeface="Arial" pitchFamily="34" charset="0"/>
            </a:endParaRPr>
          </a:p>
          <a:p>
            <a:pPr algn="ctr">
              <a:buNone/>
            </a:pPr>
            <a:r>
              <a:rPr lang="en-US" sz="2000" u="sng" dirty="0" smtClean="0">
                <a:latin typeface="Arial" pitchFamily="34" charset="0"/>
                <a:cs typeface="Arial" pitchFamily="34" charset="0"/>
              </a:rPr>
              <a:t>Brief Summary of previous lecture</a:t>
            </a:r>
          </a:p>
          <a:p>
            <a:pPr algn="ctr">
              <a:buNone/>
            </a:pPr>
            <a:endParaRPr lang="en-US" sz="2000" u="sng" dirty="0">
              <a:latin typeface="Arial" pitchFamily="34" charset="0"/>
              <a:cs typeface="Arial" pitchFamily="34" charset="0"/>
            </a:endParaRPr>
          </a:p>
          <a:p>
            <a:pPr algn="ctr">
              <a:buNone/>
            </a:pPr>
            <a:endParaRPr lang="en-US" sz="2000" u="sng"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Remaining models of the Public Policy, namely the Group Theory, Elite Theory, Public Choice Theory and the Game </a:t>
            </a:r>
            <a:r>
              <a:rPr lang="en-US" sz="2000" dirty="0" smtClean="0">
                <a:latin typeface="Arial" pitchFamily="34" charset="0"/>
                <a:cs typeface="Arial" pitchFamily="34" charset="0"/>
              </a:rPr>
              <a:t>Theory</a:t>
            </a:r>
          </a:p>
          <a:p>
            <a:pPr>
              <a:buNone/>
            </a:pPr>
            <a:endParaRPr lang="en-US" sz="2000"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In Public choice theory, we went through a brief article about how a former Vice President of the USA (a highly influential public figure at that time) used his influence to win himself and his firm some </a:t>
            </a:r>
            <a:r>
              <a:rPr lang="en-US" sz="2000" dirty="0" smtClean="0">
                <a:latin typeface="Arial" pitchFamily="34" charset="0"/>
                <a:cs typeface="Arial" pitchFamily="34" charset="0"/>
              </a:rPr>
              <a:t>favors.</a:t>
            </a:r>
          </a:p>
          <a:p>
            <a:pPr>
              <a:buNone/>
            </a:pPr>
            <a:endParaRPr lang="en-US" sz="2000"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Game Theory. The typical Game Theory Matrix  </a:t>
            </a:r>
            <a:endParaRPr lang="en-GB"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b="1" u="sng" dirty="0" smtClean="0">
                <a:latin typeface="Arial" pitchFamily="34" charset="0"/>
                <a:cs typeface="Arial" pitchFamily="34" charset="0"/>
              </a:rPr>
              <a:t>Different perspectives on Public Policy</a:t>
            </a:r>
          </a:p>
          <a:p>
            <a:pPr algn="ctr">
              <a:buNone/>
            </a:pPr>
            <a:endParaRPr lang="en-US" sz="2400" b="1" u="sng"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We went through some very typical perspectives on Public Policy perspectives in the previous lectures. These included the theoretical foundations and the general categorization of theories into eight groups.</a:t>
            </a:r>
          </a:p>
          <a:p>
            <a:pPr>
              <a:buFont typeface="Wingdings" pitchFamily="2" charset="2"/>
              <a:buChar char="ü"/>
            </a:pPr>
            <a:r>
              <a:rPr lang="en-US" sz="2000" dirty="0" smtClean="0">
                <a:latin typeface="Arial" pitchFamily="34" charset="0"/>
                <a:cs typeface="Arial" pitchFamily="34" charset="0"/>
              </a:rPr>
              <a:t>But there are other aspects that are not discussed a lot but may prove to be equally important.  </a:t>
            </a:r>
          </a:p>
          <a:p>
            <a:pPr>
              <a:buFont typeface="Wingdings" pitchFamily="2" charset="2"/>
              <a:buChar char="ü"/>
            </a:pPr>
            <a:r>
              <a:rPr lang="en-US" sz="2000" dirty="0" smtClean="0">
                <a:latin typeface="Arial" pitchFamily="34" charset="0"/>
                <a:cs typeface="Arial" pitchFamily="34" charset="0"/>
              </a:rPr>
              <a:t>These are the Comparative, Cultural and Ethical Perspectives.</a:t>
            </a:r>
          </a:p>
          <a:p>
            <a:pPr>
              <a:buFont typeface="Wingdings" pitchFamily="2" charset="2"/>
              <a:buChar char="ü"/>
            </a:pPr>
            <a:r>
              <a:rPr lang="en-US" sz="2000" dirty="0" smtClean="0">
                <a:latin typeface="Arial" pitchFamily="34" charset="0"/>
                <a:cs typeface="Arial" pitchFamily="34" charset="0"/>
              </a:rPr>
              <a:t>But before we do that, let us check on today’s reading. This is a bit unique case of public policy, because it involves </a:t>
            </a:r>
            <a:r>
              <a:rPr lang="en-US" sz="2000" dirty="0">
                <a:latin typeface="Arial" pitchFamily="34" charset="0"/>
                <a:cs typeface="Arial" pitchFamily="34" charset="0"/>
              </a:rPr>
              <a:t>c</a:t>
            </a:r>
            <a:r>
              <a:rPr lang="en-US" sz="2000" dirty="0" smtClean="0">
                <a:latin typeface="Arial" pitchFamily="34" charset="0"/>
                <a:cs typeface="Arial" pitchFamily="34" charset="0"/>
              </a:rPr>
              <a:t>ognition, psychology, medical assumptions, behavior, etc.</a:t>
            </a:r>
          </a:p>
          <a:p>
            <a:pPr>
              <a:buNone/>
            </a:pPr>
            <a:endParaRPr lang="en-US" sz="2000"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Read Richard </a:t>
            </a:r>
            <a:r>
              <a:rPr lang="en-US" sz="2000" dirty="0" err="1" smtClean="0">
                <a:latin typeface="Arial" pitchFamily="34" charset="0"/>
                <a:cs typeface="Arial" pitchFamily="34" charset="0"/>
              </a:rPr>
              <a:t>Thaler’s</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Public Policies, Made to Fit People</a:t>
            </a:r>
            <a:r>
              <a:rPr lang="en-US" sz="2000" dirty="0" smtClean="0">
                <a:latin typeface="Arial" pitchFamily="34" charset="0"/>
                <a:cs typeface="Arial" pitchFamily="34" charset="0"/>
              </a:rPr>
              <a:t>’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2000" dirty="0" smtClean="0">
                <a:latin typeface="Arial" pitchFamily="34" charset="0"/>
                <a:cs typeface="Arial" pitchFamily="34" charset="0"/>
              </a:rPr>
              <a:t>Hope you’ve jotted down important insights from the article.</a:t>
            </a:r>
          </a:p>
          <a:p>
            <a:pPr>
              <a:buFont typeface="Wingdings" pitchFamily="2" charset="2"/>
              <a:buChar char="ü"/>
            </a:pPr>
            <a:r>
              <a:rPr lang="en-US" sz="2000" dirty="0" smtClean="0">
                <a:latin typeface="Arial" pitchFamily="34" charset="0"/>
                <a:cs typeface="Arial" pitchFamily="34" charset="0"/>
              </a:rPr>
              <a:t>Notice that the person is talking about public policy from a behavioral research perspective, which primarily belongs to Psychology. What he tells us is that based on some past experiences (like poor children learning less words) and observed phenomenon/behavior (people not following their medical routine), there is a need to change public policy for better outcomes. </a:t>
            </a:r>
          </a:p>
          <a:p>
            <a:pPr>
              <a:buFont typeface="Wingdings" pitchFamily="2" charset="2"/>
              <a:buChar char="ü"/>
            </a:pPr>
            <a:r>
              <a:rPr lang="en-US" sz="2000" dirty="0" smtClean="0">
                <a:latin typeface="Arial" pitchFamily="34" charset="0"/>
                <a:cs typeface="Arial" pitchFamily="34" charset="0"/>
              </a:rPr>
              <a:t>One interesting aside of making informed judgments based on behavior is that it will save us a lot of resources. Since we know how or why the target population behaves, we can implement a policy knowing very well what the reaction of target population will be. </a:t>
            </a:r>
          </a:p>
          <a:p>
            <a:pPr>
              <a:buFont typeface="Wingdings" pitchFamily="2" charset="2"/>
              <a:buChar char="ü"/>
            </a:pPr>
            <a:r>
              <a:rPr lang="en-US" sz="2000" dirty="0" smtClean="0">
                <a:latin typeface="Arial" pitchFamily="34" charset="0"/>
                <a:cs typeface="Arial" pitchFamily="34" charset="0"/>
              </a:rPr>
              <a:t>This is another, interesting perspective because there is no such thing as a cost-benefit analysis or a sophisticated software involved. Its just behavioral, psychological research based on observation and simple data. Thus, as I stated earlier, there are many ways of analyzing a public policy. By suing behavior, he addresses three important public policy fields: education, health and domestic violence.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000" b="1" u="sng" dirty="0" smtClean="0">
                <a:latin typeface="Arial" pitchFamily="34" charset="0"/>
                <a:cs typeface="Arial" pitchFamily="34" charset="0"/>
              </a:rPr>
              <a:t>Comparative Public Policy Analysis</a:t>
            </a:r>
          </a:p>
          <a:p>
            <a:pPr>
              <a:buFont typeface="Wingdings" pitchFamily="2" charset="2"/>
              <a:buChar char="ü"/>
            </a:pPr>
            <a:r>
              <a:rPr lang="en-US" sz="2000" dirty="0" smtClean="0">
                <a:latin typeface="Arial" pitchFamily="34" charset="0"/>
                <a:cs typeface="Arial" pitchFamily="34" charset="0"/>
              </a:rPr>
              <a:t>Why a comparative public policy analysis? Its main strength is that it allows us to study counterintuitive arguments that tend to defy embedded examples or logic. In other words, it helps us to compare similar patterned/intentioned policies across geography and see whether these meant anything or is there any lesson in it?   </a:t>
            </a:r>
          </a:p>
          <a:p>
            <a:pPr>
              <a:buFont typeface="Wingdings" pitchFamily="2" charset="2"/>
              <a:buChar char="ü"/>
            </a:pPr>
            <a:r>
              <a:rPr lang="en-US" sz="2000" dirty="0" smtClean="0">
                <a:latin typeface="Arial" pitchFamily="34" charset="0"/>
                <a:cs typeface="Arial" pitchFamily="34" charset="0"/>
              </a:rPr>
              <a:t>Let’s take a simple example, railway in Pakistan and Railway in India. On one side we have a system that gobbles up billions of rupees of state funds (without any outcome or improvement). On the other side, the railway is earning billions of rupees in revenue for the government. So we have a white elephant on our side and gold mine on the other. Why the difference?</a:t>
            </a:r>
          </a:p>
          <a:p>
            <a:pPr>
              <a:buFont typeface="Wingdings" pitchFamily="2" charset="2"/>
              <a:buChar char="ü"/>
            </a:pPr>
            <a:r>
              <a:rPr lang="en-US" sz="2000" dirty="0" smtClean="0">
                <a:latin typeface="Arial" pitchFamily="34" charset="0"/>
                <a:cs typeface="Arial" pitchFamily="34" charset="0"/>
              </a:rPr>
              <a:t>The textbook contains </a:t>
            </a:r>
            <a:r>
              <a:rPr lang="en-US" sz="2000" dirty="0" err="1" smtClean="0">
                <a:latin typeface="Arial" pitchFamily="34" charset="0"/>
                <a:cs typeface="Arial" pitchFamily="34" charset="0"/>
              </a:rPr>
              <a:t>Jamica’s</a:t>
            </a:r>
            <a:r>
              <a:rPr lang="en-US" sz="2000" dirty="0" smtClean="0">
                <a:latin typeface="Arial" pitchFamily="34" charset="0"/>
                <a:cs typeface="Arial" pitchFamily="34" charset="0"/>
              </a:rPr>
              <a:t> example of establishment of a good Telecom network due to proper regulation. But in Pakistan, we have an opposite example where regulation in Telecom sector led to a loss of millions of $’s in investment and government had ultimately to withdraw the policy (we’ll go through an article on this by Ali </a:t>
            </a:r>
            <a:r>
              <a:rPr lang="en-US" sz="2000" dirty="0" err="1" smtClean="0">
                <a:latin typeface="Arial" pitchFamily="34" charset="0"/>
                <a:cs typeface="Arial" pitchFamily="34" charset="0"/>
              </a:rPr>
              <a:t>Salman</a:t>
            </a:r>
            <a:r>
              <a:rPr lang="en-US" sz="2000" dirty="0" smtClean="0">
                <a:latin typeface="Arial" pitchFamily="34" charset="0"/>
                <a:cs typeface="Arial" pitchFamily="34" charset="0"/>
              </a:rPr>
              <a:t> later).</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ü"/>
            </a:pPr>
            <a:r>
              <a:rPr lang="en-US" sz="2000" dirty="0" smtClean="0">
                <a:latin typeface="Arial" pitchFamily="34" charset="0"/>
                <a:cs typeface="Arial" pitchFamily="34" charset="0"/>
              </a:rPr>
              <a:t>Remember that conditions do not remain the same since the variables in an equation may change. So comparisons provide us with a kind of natural experiment in the light of inability to conduct real experiments. </a:t>
            </a:r>
          </a:p>
          <a:p>
            <a:pPr>
              <a:buFont typeface="Wingdings" pitchFamily="2" charset="2"/>
              <a:buChar char="ü"/>
            </a:pPr>
            <a:r>
              <a:rPr lang="en-US" sz="2000" dirty="0" smtClean="0">
                <a:latin typeface="Arial" pitchFamily="34" charset="0"/>
                <a:cs typeface="Arial" pitchFamily="34" charset="0"/>
              </a:rPr>
              <a:t>What we are doing is drawing inferences, which means a conclusion.</a:t>
            </a:r>
          </a:p>
          <a:p>
            <a:pPr>
              <a:buFont typeface="Wingdings" pitchFamily="2" charset="2"/>
              <a:buChar char="ü"/>
            </a:pPr>
            <a:r>
              <a:rPr lang="en-US" sz="2000" dirty="0" smtClean="0">
                <a:latin typeface="Arial" pitchFamily="34" charset="0"/>
                <a:cs typeface="Arial" pitchFamily="34" charset="0"/>
              </a:rPr>
              <a:t>Used extensively in what we call cross-country, cross-time and cross-cultural studies. For example, famous textbook of Robert </a:t>
            </a:r>
            <a:r>
              <a:rPr lang="en-US" sz="2000" dirty="0" err="1" smtClean="0">
                <a:latin typeface="Arial" pitchFamily="34" charset="0"/>
                <a:cs typeface="Arial" pitchFamily="34" charset="0"/>
              </a:rPr>
              <a:t>Barro</a:t>
            </a:r>
            <a:r>
              <a:rPr lang="en-US" sz="2000" dirty="0" smtClean="0">
                <a:latin typeface="Arial" pitchFamily="34" charset="0"/>
                <a:cs typeface="Arial" pitchFamily="34" charset="0"/>
              </a:rPr>
              <a:t> and Xavier Martin on Economic Growth contains scholarly research on the dynamics of growth across nations. They consider several factors and take their data through sophisticated testing techniques to come to their conclusions.  </a:t>
            </a:r>
          </a:p>
          <a:p>
            <a:pPr>
              <a:buFont typeface="Wingdings" pitchFamily="2" charset="2"/>
              <a:buChar char="ü"/>
            </a:pPr>
            <a:r>
              <a:rPr lang="en-US" sz="2000" dirty="0" smtClean="0">
                <a:latin typeface="Arial" pitchFamily="34" charset="0"/>
                <a:cs typeface="Arial" pitchFamily="34" charset="0"/>
              </a:rPr>
              <a:t>These comparative studies are helpful on several counts, as discussed above. But we must be very careful in our discussion and conclusions.</a:t>
            </a:r>
          </a:p>
          <a:p>
            <a:pPr>
              <a:buFont typeface="Wingdings" pitchFamily="2" charset="2"/>
              <a:buChar char="ü"/>
            </a:pPr>
            <a:r>
              <a:rPr lang="en-US" sz="2000" dirty="0" smtClean="0">
                <a:latin typeface="Arial" pitchFamily="34" charset="0"/>
                <a:cs typeface="Arial" pitchFamily="34" charset="0"/>
              </a:rPr>
              <a:t>This is simply because conditions across countries, especially at the micro level vary tremendously.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endParaRPr lang="en-US" sz="2000" dirty="0" smtClean="0">
              <a:latin typeface="Arial" pitchFamily="34" charset="0"/>
              <a:cs typeface="Arial" pitchFamily="34" charset="0"/>
            </a:endParaRPr>
          </a:p>
          <a:p>
            <a:pPr>
              <a:buFont typeface="Wingdings" pitchFamily="2" charset="2"/>
              <a:buChar char="ü"/>
            </a:pPr>
            <a:endParaRPr lang="en-US" sz="2000"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The textbook mentions one factor in this regard (official data) which is usually manipulated in many countries in order to make it look good to outside world. we will later go through some examples/articles in this regard. </a:t>
            </a:r>
          </a:p>
          <a:p>
            <a:pPr>
              <a:buFont typeface="Wingdings" pitchFamily="2" charset="2"/>
              <a:buChar char="ü"/>
            </a:pPr>
            <a:r>
              <a:rPr lang="en-US" sz="2000" dirty="0" smtClean="0">
                <a:latin typeface="Arial" pitchFamily="34" charset="0"/>
                <a:cs typeface="Arial" pitchFamily="34" charset="0"/>
              </a:rPr>
              <a:t>Meanwhile, read the blog entry titled ‘Useless Comparisons’ at shershahsuree.blogspot.com. You are going to come across some examples of why comparisons, in certain circumstances, are a waste of time and not a good strategy.</a:t>
            </a:r>
          </a:p>
          <a:p>
            <a:pPr>
              <a:buFont typeface="Wingdings" pitchFamily="2" charset="2"/>
              <a:buChar char="ü"/>
            </a:pPr>
            <a:r>
              <a:rPr lang="en-US" sz="2000" dirty="0" smtClean="0">
                <a:latin typeface="Arial" pitchFamily="34" charset="0"/>
                <a:cs typeface="Arial" pitchFamily="34" charset="0"/>
              </a:rPr>
              <a:t>So then the question remains: what’s the use of comparisons? Learning lessons and drawing </a:t>
            </a:r>
            <a:r>
              <a:rPr lang="en-US" sz="2000" i="1" dirty="0" smtClean="0">
                <a:latin typeface="Arial" pitchFamily="34" charset="0"/>
                <a:cs typeface="Arial" pitchFamily="34" charset="0"/>
              </a:rPr>
              <a:t>general conclusions</a:t>
            </a:r>
            <a:r>
              <a:rPr lang="en-US" sz="2000" dirty="0" smtClean="0">
                <a:latin typeface="Arial" pitchFamily="34" charset="0"/>
                <a:cs typeface="Arial" pitchFamily="34" charset="0"/>
              </a:rPr>
              <a:t>, not </a:t>
            </a:r>
            <a:r>
              <a:rPr lang="en-US" sz="2000" i="1" dirty="0" smtClean="0">
                <a:latin typeface="Arial" pitchFamily="34" charset="0"/>
                <a:cs typeface="Arial" pitchFamily="34" charset="0"/>
              </a:rPr>
              <a:t>specific</a:t>
            </a:r>
            <a:r>
              <a:rPr lang="en-US" sz="2000" dirty="0" smtClean="0">
                <a:latin typeface="Arial" pitchFamily="34" charset="0"/>
                <a:cs typeface="Arial" pitchFamily="34" charset="0"/>
              </a:rPr>
              <a:t> ones. These general conclusions may apply to a country or not.  </a:t>
            </a:r>
          </a:p>
          <a:p>
            <a:pPr>
              <a:buFont typeface="Wingdings" pitchFamily="2" charset="2"/>
              <a:buChar char="ü"/>
            </a:pPr>
            <a:r>
              <a:rPr lang="en-US" sz="2000" dirty="0" smtClean="0">
                <a:latin typeface="Arial" pitchFamily="34" charset="0"/>
                <a:cs typeface="Arial" pitchFamily="34" charset="0"/>
              </a:rPr>
              <a:t>Don’t forget to go through the readings on the textbook on this stuff especially the domains of comparative understanding.  </a:t>
            </a:r>
          </a:p>
          <a:p>
            <a:pPr>
              <a:buNone/>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endParaRPr lang="en-US" sz="2000"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Last, but not the least, there is an attached podcast again for you. This time it deals with the birth of an important institution in the US, its central bank (</a:t>
            </a:r>
            <a:r>
              <a:rPr lang="en-US" sz="2000" smtClean="0">
                <a:latin typeface="Arial" pitchFamily="34" charset="0"/>
                <a:cs typeface="Arial" pitchFamily="34" charset="0"/>
              </a:rPr>
              <a:t>known world over </a:t>
            </a:r>
            <a:r>
              <a:rPr lang="en-US" sz="2000" dirty="0" smtClean="0">
                <a:latin typeface="Arial" pitchFamily="34" charset="0"/>
                <a:cs typeface="Arial" pitchFamily="34" charset="0"/>
              </a:rPr>
              <a:t>as the Federal Reserve).</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915</Words>
  <Application>Microsoft Office PowerPoint</Application>
  <PresentationFormat>On-screen Show (4:3)</PresentationFormat>
  <Paragraphs>40</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37</cp:revision>
  <dcterms:created xsi:type="dcterms:W3CDTF">2014-06-29T23:31:11Z</dcterms:created>
  <dcterms:modified xsi:type="dcterms:W3CDTF">2014-06-30T07:06:16Z</dcterms:modified>
</cp:coreProperties>
</file>