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2" d="100"/>
          <a:sy n="62" d="100"/>
        </p:scale>
        <p:origin x="-151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54B5C88-6D65-432D-A54B-14CC6C329ECE}" type="datetimeFigureOut">
              <a:rPr lang="en-GB" smtClean="0"/>
              <a:pPr/>
              <a:t>30/06/2014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5BBE2F5D-66F5-432F-BD25-A53394D3CBEC}"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54B5C88-6D65-432D-A54B-14CC6C329ECE}" type="datetimeFigureOut">
              <a:rPr lang="en-GB" smtClean="0"/>
              <a:pPr/>
              <a:t>30/06/2014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BBE2F5D-66F5-432F-BD25-A53394D3CBEC}"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2800" b="1" dirty="0" smtClean="0">
                <a:latin typeface="Arial" pitchFamily="34" charset="0"/>
                <a:cs typeface="Arial" pitchFamily="34" charset="0"/>
              </a:rPr>
              <a:t>Public Policy Analysis</a:t>
            </a:r>
            <a:endParaRPr lang="en-GB" sz="2800" dirty="0">
              <a:latin typeface="Arial" pitchFamily="34" charset="0"/>
              <a:cs typeface="Arial" pitchFamily="34" charset="0"/>
            </a:endParaRPr>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4</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76672"/>
            <a:ext cx="8229600" cy="5649491"/>
          </a:xfrm>
        </p:spPr>
        <p:txBody>
          <a:bodyPr>
            <a:normAutofit/>
          </a:bodyPr>
          <a:lstStyle/>
          <a:p>
            <a:pPr algn="ctr">
              <a:buNone/>
            </a:pPr>
            <a:endParaRPr lang="en-US" sz="2000" u="sng" dirty="0" smtClean="0">
              <a:latin typeface="Arial" pitchFamily="34" charset="0"/>
              <a:cs typeface="Arial" pitchFamily="34" charset="0"/>
            </a:endParaRPr>
          </a:p>
          <a:p>
            <a:pPr algn="ctr">
              <a:buNone/>
            </a:pPr>
            <a:endParaRPr lang="en-US" sz="2000" u="sng" dirty="0">
              <a:latin typeface="Arial" pitchFamily="34" charset="0"/>
              <a:cs typeface="Arial" pitchFamily="34" charset="0"/>
            </a:endParaRPr>
          </a:p>
          <a:p>
            <a:pPr algn="ctr">
              <a:buNone/>
            </a:pPr>
            <a:endParaRPr lang="en-US" sz="2000" u="sng" dirty="0" smtClean="0">
              <a:latin typeface="Arial" pitchFamily="34" charset="0"/>
              <a:cs typeface="Arial" pitchFamily="34" charset="0"/>
            </a:endParaRPr>
          </a:p>
          <a:p>
            <a:pPr algn="ctr">
              <a:buNone/>
            </a:pPr>
            <a:endParaRPr lang="en-US" sz="2000" u="sng" dirty="0">
              <a:latin typeface="Arial" pitchFamily="34" charset="0"/>
              <a:cs typeface="Arial" pitchFamily="34" charset="0"/>
            </a:endParaRPr>
          </a:p>
          <a:p>
            <a:pPr algn="ctr">
              <a:buNone/>
            </a:pPr>
            <a:r>
              <a:rPr lang="en-US" sz="2000" u="sng" dirty="0" smtClean="0">
                <a:latin typeface="Arial" pitchFamily="34" charset="0"/>
                <a:cs typeface="Arial" pitchFamily="34" charset="0"/>
              </a:rPr>
              <a:t>Brief Summary of previous Lecture</a:t>
            </a:r>
          </a:p>
          <a:p>
            <a:pPr>
              <a:buNone/>
            </a:pPr>
            <a:endParaRPr lang="en-US" sz="2000" u="sng" dirty="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Article on Iran-Pakistan gas pipeline </a:t>
            </a:r>
          </a:p>
          <a:p>
            <a:pPr>
              <a:buFont typeface="Wingdings" pitchFamily="2" charset="2"/>
              <a:buChar char="Ø"/>
            </a:pPr>
            <a:r>
              <a:rPr lang="en-US" sz="2000" dirty="0" smtClean="0">
                <a:latin typeface="Arial" pitchFamily="34" charset="0"/>
                <a:cs typeface="Arial" pitchFamily="34" charset="0"/>
              </a:rPr>
              <a:t>Discussed in brief the models of Public policy</a:t>
            </a:r>
          </a:p>
          <a:p>
            <a:pPr>
              <a:buFont typeface="Wingdings" pitchFamily="2" charset="2"/>
              <a:buChar char="Ø"/>
            </a:pPr>
            <a:r>
              <a:rPr lang="en-US" sz="2000" dirty="0" smtClean="0">
                <a:latin typeface="Arial" pitchFamily="34" charset="0"/>
                <a:cs typeface="Arial" pitchFamily="34" charset="0"/>
              </a:rPr>
              <a:t>We discussed four models in a bit of detail, namely Institutionalism, Process, Rationalism and Incrementalism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000" b="1" u="sng" dirty="0" smtClean="0">
                <a:latin typeface="Arial" pitchFamily="34" charset="0"/>
                <a:cs typeface="Arial" pitchFamily="34" charset="0"/>
              </a:rPr>
              <a:t>Group Theory</a:t>
            </a:r>
          </a:p>
          <a:p>
            <a:pPr>
              <a:buFont typeface="Wingdings" pitchFamily="2" charset="2"/>
              <a:buChar char="Ø"/>
            </a:pPr>
            <a:r>
              <a:rPr lang="en-US" sz="2000" dirty="0" smtClean="0">
                <a:latin typeface="Arial" pitchFamily="34" charset="0"/>
                <a:cs typeface="Arial" pitchFamily="34" charset="0"/>
              </a:rPr>
              <a:t>About groups that seek to maximize their gain. But in maximizing their gain, they trample upon the rights of other people and leave them more miserable. </a:t>
            </a:r>
          </a:p>
          <a:p>
            <a:pPr>
              <a:buFont typeface="Wingdings" pitchFamily="2" charset="2"/>
              <a:buChar char="Ø"/>
            </a:pPr>
            <a:r>
              <a:rPr lang="en-US" sz="2000" dirty="0" smtClean="0">
                <a:latin typeface="Arial" pitchFamily="34" charset="0"/>
                <a:cs typeface="Arial" pitchFamily="34" charset="0"/>
              </a:rPr>
              <a:t>These groups are domestic as well as international. Their concentration is usually on large scale projects, where there is quiet  a substantial profit margin to be had. </a:t>
            </a:r>
          </a:p>
          <a:p>
            <a:pPr>
              <a:buFont typeface="Wingdings" pitchFamily="2" charset="2"/>
              <a:buChar char="Ø"/>
            </a:pPr>
            <a:r>
              <a:rPr lang="en-US" sz="2000" dirty="0" smtClean="0">
                <a:latin typeface="Arial" pitchFamily="34" charset="0"/>
                <a:cs typeface="Arial" pitchFamily="34" charset="0"/>
              </a:rPr>
              <a:t>They seek out direct relations with power brokers or those who have the power to affect the course of things. These relations are normally based on the principle of financial profit sharing, or some future benefit. </a:t>
            </a:r>
          </a:p>
          <a:p>
            <a:pPr>
              <a:buFont typeface="Wingdings" pitchFamily="2" charset="2"/>
              <a:buChar char="Ø"/>
            </a:pPr>
            <a:r>
              <a:rPr lang="en-US" sz="2000" dirty="0" smtClean="0">
                <a:latin typeface="Arial" pitchFamily="34" charset="0"/>
                <a:cs typeface="Arial" pitchFamily="34" charset="0"/>
              </a:rPr>
              <a:t>Some examples of internal and external pressure groups:</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 The exporter lobby</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b) The landed lobby</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c) The price support lobby</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d) The oil company lobby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2000" b="1" u="sng" dirty="0" smtClean="0">
                <a:latin typeface="Arial" pitchFamily="34" charset="0"/>
                <a:cs typeface="Arial" pitchFamily="34" charset="0"/>
              </a:rPr>
              <a:t>Elite Theory</a:t>
            </a:r>
          </a:p>
          <a:p>
            <a:pPr>
              <a:buFont typeface="Wingdings" pitchFamily="2" charset="2"/>
              <a:buChar char="Ø"/>
            </a:pPr>
            <a:r>
              <a:rPr lang="en-US" sz="2000" dirty="0" smtClean="0">
                <a:latin typeface="Arial" pitchFamily="34" charset="0"/>
                <a:cs typeface="Arial" pitchFamily="34" charset="0"/>
              </a:rPr>
              <a:t>Remember what we discussed about a policy being demand oriented. In other words, there is a demand for specific action by the people which resultantly leads to a policy. </a:t>
            </a:r>
          </a:p>
          <a:p>
            <a:pPr>
              <a:buFont typeface="Wingdings" pitchFamily="2" charset="2"/>
              <a:buChar char="Ø"/>
            </a:pPr>
            <a:r>
              <a:rPr lang="en-US" sz="2000" dirty="0" smtClean="0">
                <a:latin typeface="Arial" pitchFamily="34" charset="0"/>
                <a:cs typeface="Arial" pitchFamily="34" charset="0"/>
              </a:rPr>
              <a:t>But in reality some policies are specifically designed to benefit a certain group of individuals, known as the elite. In other words, policies are not designed from the perspective of </a:t>
            </a:r>
            <a:r>
              <a:rPr lang="en-US" sz="2000" i="1" dirty="0" smtClean="0">
                <a:latin typeface="Arial" pitchFamily="34" charset="0"/>
                <a:cs typeface="Arial" pitchFamily="34" charset="0"/>
              </a:rPr>
              <a:t>ordinary</a:t>
            </a:r>
            <a:r>
              <a:rPr lang="en-US" sz="2000" dirty="0" smtClean="0">
                <a:latin typeface="Arial" pitchFamily="34" charset="0"/>
                <a:cs typeface="Arial" pitchFamily="34" charset="0"/>
              </a:rPr>
              <a:t> people but from the needs of </a:t>
            </a:r>
            <a:r>
              <a:rPr lang="en-US" sz="2000" i="1" dirty="0" smtClean="0">
                <a:latin typeface="Arial" pitchFamily="34" charset="0"/>
                <a:cs typeface="Arial" pitchFamily="34" charset="0"/>
              </a:rPr>
              <a:t>elite</a:t>
            </a:r>
            <a:r>
              <a:rPr lang="en-US" sz="2000" dirty="0" smtClean="0">
                <a:latin typeface="Arial" pitchFamily="34" charset="0"/>
                <a:cs typeface="Arial" pitchFamily="34" charset="0"/>
              </a:rPr>
              <a:t> people. </a:t>
            </a:r>
          </a:p>
          <a:p>
            <a:pPr>
              <a:buFont typeface="Wingdings" pitchFamily="2" charset="2"/>
              <a:buChar char="Ø"/>
            </a:pPr>
            <a:r>
              <a:rPr lang="en-US" sz="2000" dirty="0" smtClean="0">
                <a:latin typeface="Arial" pitchFamily="34" charset="0"/>
                <a:cs typeface="Arial" pitchFamily="34" charset="0"/>
              </a:rPr>
              <a:t>A relevant question: Why do elite need policies for themselves only? Financial motive aside, its a lot about maintaining the status quo and preserving their own culture. Thus, its evolutionary in nature. </a:t>
            </a:r>
          </a:p>
          <a:p>
            <a:pPr>
              <a:buFont typeface="Wingdings" pitchFamily="2" charset="2"/>
              <a:buChar char="Ø"/>
            </a:pPr>
            <a:r>
              <a:rPr lang="en-US" sz="2000" dirty="0" smtClean="0">
                <a:latin typeface="Arial" pitchFamily="34" charset="0"/>
                <a:cs typeface="Arial" pitchFamily="34" charset="0"/>
              </a:rPr>
              <a:t>Elites are not all alike, but they share similarities.</a:t>
            </a:r>
          </a:p>
          <a:p>
            <a:pPr>
              <a:buFont typeface="Wingdings" pitchFamily="2" charset="2"/>
              <a:buChar char="Ø"/>
            </a:pPr>
            <a:r>
              <a:rPr lang="en-US" sz="2000" dirty="0" smtClean="0">
                <a:latin typeface="Arial" pitchFamily="34" charset="0"/>
                <a:cs typeface="Arial" pitchFamily="34" charset="0"/>
              </a:rPr>
              <a:t> Some examples:</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 </a:t>
            </a:r>
            <a:r>
              <a:rPr lang="en-US" sz="2000" dirty="0" err="1" smtClean="0">
                <a:latin typeface="Arial" pitchFamily="34" charset="0"/>
                <a:cs typeface="Arial" pitchFamily="34" charset="0"/>
              </a:rPr>
              <a:t>Haliburton</a:t>
            </a:r>
            <a:r>
              <a:rPr lang="en-US" sz="2000" dirty="0" smtClean="0">
                <a:latin typeface="Arial" pitchFamily="34" charset="0"/>
                <a:cs typeface="Arial" pitchFamily="34" charset="0"/>
              </a:rPr>
              <a:t> group in USA</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b) Major party heads in Pakistan</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c) Switzerland’s </a:t>
            </a:r>
            <a:r>
              <a:rPr lang="en-US" sz="2000" dirty="0" err="1" smtClean="0">
                <a:latin typeface="Arial" pitchFamily="34" charset="0"/>
                <a:cs typeface="Arial" pitchFamily="34" charset="0"/>
              </a:rPr>
              <a:t>Davos</a:t>
            </a:r>
            <a:r>
              <a:rPr lang="en-US" sz="2000" dirty="0" smtClean="0">
                <a:latin typeface="Arial" pitchFamily="34" charset="0"/>
                <a:cs typeface="Arial" pitchFamily="34" charset="0"/>
              </a:rPr>
              <a:t> forum of business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lgn="ctr">
              <a:buNone/>
            </a:pPr>
            <a:r>
              <a:rPr lang="en-US" sz="2000" b="1" u="sng" dirty="0" smtClean="0">
                <a:latin typeface="Arial" pitchFamily="34" charset="0"/>
                <a:cs typeface="Arial" pitchFamily="34" charset="0"/>
              </a:rPr>
              <a:t>Public Choice Theory</a:t>
            </a:r>
          </a:p>
          <a:p>
            <a:pPr algn="ctr">
              <a:buNone/>
            </a:pPr>
            <a:endParaRPr lang="en-US" sz="2000" b="1" u="sng"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More about self-interested individuals. </a:t>
            </a:r>
          </a:p>
          <a:p>
            <a:pPr>
              <a:buFont typeface="Wingdings" pitchFamily="2" charset="2"/>
              <a:buChar char="Ø"/>
            </a:pPr>
            <a:r>
              <a:rPr lang="en-US" sz="2000" dirty="0" smtClean="0">
                <a:latin typeface="Arial" pitchFamily="34" charset="0"/>
                <a:cs typeface="Arial" pitchFamily="34" charset="0"/>
              </a:rPr>
              <a:t>They can make decisions collectively or alone depending upon the situation and opportunity to make personal gains. </a:t>
            </a:r>
          </a:p>
          <a:p>
            <a:pPr>
              <a:buFont typeface="Wingdings" pitchFamily="2" charset="2"/>
              <a:buChar char="Ø"/>
            </a:pPr>
            <a:r>
              <a:rPr lang="en-US" sz="2000" dirty="0" smtClean="0">
                <a:latin typeface="Arial" pitchFamily="34" charset="0"/>
                <a:cs typeface="Arial" pitchFamily="34" charset="0"/>
              </a:rPr>
              <a:t>More to do with economics, where it is now taught as a sub-fields and has vast applications. </a:t>
            </a:r>
          </a:p>
          <a:p>
            <a:pPr>
              <a:buFont typeface="Wingdings" pitchFamily="2" charset="2"/>
              <a:buChar char="Ø"/>
            </a:pPr>
            <a:r>
              <a:rPr lang="en-US" sz="2000" dirty="0" smtClean="0">
                <a:latin typeface="Arial" pitchFamily="34" charset="0"/>
                <a:cs typeface="Arial" pitchFamily="34" charset="0"/>
              </a:rPr>
              <a:t>The self-interested individual who benefits the society &gt; this thought goes back to Adam Smith. He stated that when individuals pursue their own self-interest, it ends up helping the society. He gave the example of a butcher, who sells meat not out of intuition or a charity motive but out of self interest. He knows there is </a:t>
            </a:r>
            <a:r>
              <a:rPr lang="en-US" sz="2000" i="1" dirty="0" smtClean="0">
                <a:latin typeface="Arial" pitchFamily="34" charset="0"/>
                <a:cs typeface="Arial" pitchFamily="34" charset="0"/>
              </a:rPr>
              <a:t>demand</a:t>
            </a:r>
            <a:r>
              <a:rPr lang="en-US" sz="2000" dirty="0" smtClean="0">
                <a:latin typeface="Arial" pitchFamily="34" charset="0"/>
                <a:cs typeface="Arial" pitchFamily="34" charset="0"/>
              </a:rPr>
              <a:t> for meat, and he sells meat to fulfill the demand. So people get meat, and he gets money in return. Thus there is general satisfaction.</a:t>
            </a:r>
          </a:p>
          <a:p>
            <a:pPr>
              <a:buFont typeface="Wingdings" pitchFamily="2" charset="2"/>
              <a:buChar char="Ø"/>
            </a:pPr>
            <a:r>
              <a:rPr lang="en-US" sz="2000" dirty="0" smtClean="0">
                <a:latin typeface="Arial" pitchFamily="34" charset="0"/>
                <a:cs typeface="Arial" pitchFamily="34" charset="0"/>
              </a:rPr>
              <a:t>Where things differ from public policy theory is that its not necessarily demand that participants fulfill, but rather their own motives that have nothing to do with demand of the populace.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endParaRPr lang="en-US" sz="2000" dirty="0" smtClean="0">
              <a:latin typeface="Arial" pitchFamily="34" charset="0"/>
              <a:cs typeface="Arial" pitchFamily="34" charset="0"/>
            </a:endParaRPr>
          </a:p>
          <a:p>
            <a:pPr>
              <a:buNone/>
            </a:pPr>
            <a:endParaRPr lang="en-US" sz="2000" dirty="0" smtClean="0">
              <a:latin typeface="Arial" pitchFamily="34" charset="0"/>
              <a:cs typeface="Arial" pitchFamily="34" charset="0"/>
            </a:endParaRPr>
          </a:p>
          <a:p>
            <a:pPr>
              <a:buFont typeface="Wingdings" pitchFamily="2" charset="2"/>
              <a:buChar char="Ø"/>
            </a:pPr>
            <a:r>
              <a:rPr lang="en-US" sz="2000" dirty="0" smtClean="0">
                <a:latin typeface="Arial" pitchFamily="34" charset="0"/>
                <a:cs typeface="Arial" pitchFamily="34" charset="0"/>
              </a:rPr>
              <a:t>A lot of the public choice theory is about the government and its people that find certain opportunities to pursue their self-interest. </a:t>
            </a:r>
          </a:p>
          <a:p>
            <a:pPr>
              <a:buFont typeface="Wingdings" pitchFamily="2" charset="2"/>
              <a:buChar char="Ø"/>
            </a:pPr>
            <a:r>
              <a:rPr lang="en-US" sz="2000" dirty="0" smtClean="0">
                <a:latin typeface="Arial" pitchFamily="34" charset="0"/>
                <a:cs typeface="Arial" pitchFamily="34" charset="0"/>
              </a:rPr>
              <a:t>We have discussed before that a government has the legitimacy to do certain stuff (like raising revenues through taxes), and that its presence also owes to private sector limitations. </a:t>
            </a:r>
          </a:p>
          <a:p>
            <a:pPr>
              <a:buFont typeface="Wingdings" pitchFamily="2" charset="2"/>
              <a:buChar char="Ø"/>
            </a:pPr>
            <a:r>
              <a:rPr lang="en-US" sz="2000" dirty="0" smtClean="0">
                <a:latin typeface="Arial" pitchFamily="34" charset="0"/>
                <a:cs typeface="Arial" pitchFamily="34" charset="0"/>
              </a:rPr>
              <a:t>When government gets involved, you can bet there will be opportunities. This is where the public officials find opportunities to curry a favor for their own self-interest. For example, government gives billions of rupees in subsidies every year. For those who have the power to release money, this is a good chance to gain a favor. </a:t>
            </a:r>
          </a:p>
          <a:p>
            <a:pPr>
              <a:buFont typeface="Wingdings" pitchFamily="2" charset="2"/>
              <a:buChar char="Ø"/>
            </a:pPr>
            <a:r>
              <a:rPr lang="en-US" sz="2000" dirty="0" smtClean="0">
                <a:latin typeface="Arial" pitchFamily="34" charset="0"/>
                <a:cs typeface="Arial" pitchFamily="34" charset="0"/>
              </a:rPr>
              <a:t>Read ‘Contractors Reap $138 billion from Iraq War’ @http://leaksource.info/2013/04/08/contractors-reap-138-billion-from-iraq-war-cheneys-halliburton-1-with-39-5-billion/</a:t>
            </a:r>
          </a:p>
          <a:p>
            <a:pPr>
              <a:buNone/>
            </a:pPr>
            <a:r>
              <a:rPr lang="en-US" sz="2000" dirty="0" smtClean="0">
                <a:latin typeface="Arial" pitchFamily="34" charset="0"/>
                <a:cs typeface="Arial" pitchFamily="34" charset="0"/>
              </a:rPr>
              <a:t> </a:t>
            </a: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lstStyle/>
          <a:p>
            <a:pPr algn="ctr">
              <a:buNone/>
            </a:pPr>
            <a:r>
              <a:rPr lang="en-US" sz="2000" b="1" u="sng" dirty="0" smtClean="0">
                <a:latin typeface="Arial" pitchFamily="34" charset="0"/>
                <a:cs typeface="Arial" pitchFamily="34" charset="0"/>
              </a:rPr>
              <a:t>Game Theory</a:t>
            </a:r>
          </a:p>
          <a:p>
            <a:pPr>
              <a:buFont typeface="Wingdings" pitchFamily="2" charset="2"/>
              <a:buChar char="Ø"/>
            </a:pPr>
            <a:r>
              <a:rPr lang="en-US" sz="2000" dirty="0" smtClean="0">
                <a:latin typeface="Arial" pitchFamily="34" charset="0"/>
                <a:cs typeface="Arial" pitchFamily="34" charset="0"/>
              </a:rPr>
              <a:t>Oscar </a:t>
            </a:r>
            <a:r>
              <a:rPr lang="en-US" sz="2000" dirty="0" err="1">
                <a:latin typeface="Arial" pitchFamily="34" charset="0"/>
                <a:cs typeface="Arial" pitchFamily="34" charset="0"/>
              </a:rPr>
              <a:t>M</a:t>
            </a:r>
            <a:r>
              <a:rPr lang="en-US" sz="2000" dirty="0" err="1" smtClean="0">
                <a:latin typeface="Arial" pitchFamily="34" charset="0"/>
                <a:cs typeface="Arial" pitchFamily="34" charset="0"/>
              </a:rPr>
              <a:t>orgensten</a:t>
            </a:r>
            <a:r>
              <a:rPr lang="en-US" sz="2000" dirty="0" smtClean="0">
                <a:latin typeface="Arial" pitchFamily="34" charset="0"/>
                <a:cs typeface="Arial" pitchFamily="34" charset="0"/>
              </a:rPr>
              <a:t> and Jon Von </a:t>
            </a:r>
            <a:r>
              <a:rPr lang="en-US" sz="2000" dirty="0" err="1" smtClean="0">
                <a:latin typeface="Arial" pitchFamily="34" charset="0"/>
                <a:cs typeface="Arial" pitchFamily="34" charset="0"/>
              </a:rPr>
              <a:t>Neuman</a:t>
            </a:r>
            <a:r>
              <a:rPr lang="en-US" sz="2000" dirty="0" smtClean="0">
                <a:latin typeface="Arial" pitchFamily="34" charset="0"/>
                <a:cs typeface="Arial" pitchFamily="34" charset="0"/>
              </a:rPr>
              <a:t> came up with strategy for games at the time of Second World War. Later it developed into a whole field known as the Game Theory. </a:t>
            </a:r>
          </a:p>
          <a:p>
            <a:pPr>
              <a:buFont typeface="Wingdings" pitchFamily="2" charset="2"/>
              <a:buChar char="Ø"/>
            </a:pPr>
            <a:r>
              <a:rPr lang="en-US" sz="2000" dirty="0" smtClean="0">
                <a:latin typeface="Arial" pitchFamily="34" charset="0"/>
                <a:cs typeface="Arial" pitchFamily="34" charset="0"/>
              </a:rPr>
              <a:t>It is used in many circumstances and in various fields. For example, it is used in conflict studies, diplomatic studies, economics and such sciences where there is more than one player and they are strategizing for a better outcome. </a:t>
            </a:r>
          </a:p>
          <a:p>
            <a:pPr>
              <a:buFont typeface="Wingdings" pitchFamily="2" charset="2"/>
              <a:buChar char="Ø"/>
            </a:pPr>
            <a:r>
              <a:rPr lang="en-US" sz="2000" dirty="0" smtClean="0">
                <a:latin typeface="Arial" pitchFamily="34" charset="0"/>
                <a:cs typeface="Arial" pitchFamily="34" charset="0"/>
              </a:rPr>
              <a:t>In economics, it forms a part of study of duopoly, a situation where two or more firms/organizations/setups are dominant and have a monopoly.  </a:t>
            </a:r>
          </a:p>
          <a:p>
            <a:pPr>
              <a:buFont typeface="Wingdings" pitchFamily="2" charset="2"/>
              <a:buChar char="Ø"/>
            </a:pPr>
            <a:r>
              <a:rPr lang="en-US" sz="2000" dirty="0" smtClean="0">
                <a:latin typeface="Arial" pitchFamily="34" charset="0"/>
                <a:cs typeface="Arial" pitchFamily="34" charset="0"/>
              </a:rPr>
              <a:t>The participants of the game are dubbed ‘players’. The players of the game are busy in forming a strategy against their opponent, and constantly changing it in lieu of the changes made by opponents. Thus, the situation in the games do not remain constant. Until all the players have reached a set decision, it continues on. </a:t>
            </a:r>
          </a:p>
          <a:p>
            <a:pPr>
              <a:buFont typeface="Wingdings" pitchFamily="2" charset="2"/>
              <a:buChar char="Ø"/>
            </a:pPr>
            <a:r>
              <a:rPr lang="en-US" sz="2000" dirty="0" smtClean="0">
                <a:latin typeface="Arial" pitchFamily="34" charset="0"/>
                <a:cs typeface="Arial" pitchFamily="34" charset="0"/>
              </a:rPr>
              <a:t>There are various forms of games, and different games apply to different circumstances.    </a:t>
            </a:r>
          </a:p>
          <a:p>
            <a:pPr>
              <a:buNone/>
            </a:pPr>
            <a:endParaRPr lang="en-GB" sz="20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88640"/>
            <a:ext cx="8229600" cy="5937523"/>
          </a:xfrm>
        </p:spPr>
        <p:txBody>
          <a:bodyPr>
            <a:normAutofit/>
          </a:bodyPr>
          <a:lstStyle/>
          <a:p>
            <a:pPr>
              <a:buFont typeface="Wingdings" pitchFamily="2" charset="2"/>
              <a:buChar char="Ø"/>
            </a:pPr>
            <a:r>
              <a:rPr lang="en-US" sz="2000" dirty="0" smtClean="0">
                <a:latin typeface="Arial" pitchFamily="34" charset="0"/>
                <a:cs typeface="Arial" pitchFamily="34" charset="0"/>
              </a:rPr>
              <a:t>Consider a specific form of the game, called game of ‘brinksmanship’. This kind of game is usually relevant to international or diplomatic relation, saber rattling between nations and where there is a probability of conflict. </a:t>
            </a:r>
          </a:p>
          <a:p>
            <a:pPr>
              <a:buFont typeface="Wingdings" pitchFamily="2" charset="2"/>
              <a:buChar char="Ø"/>
            </a:pPr>
            <a:r>
              <a:rPr lang="en-US" sz="2000" dirty="0" smtClean="0">
                <a:latin typeface="Arial" pitchFamily="34" charset="0"/>
                <a:cs typeface="Arial" pitchFamily="34" charset="0"/>
              </a:rPr>
              <a:t>Prime example: The Cuban Missile Crisis (1962)</a:t>
            </a:r>
          </a:p>
          <a:p>
            <a:pPr>
              <a:buFont typeface="Wingdings" pitchFamily="2" charset="2"/>
              <a:buChar char="Ø"/>
            </a:pPr>
            <a:r>
              <a:rPr lang="en-US" sz="2000" dirty="0" smtClean="0">
                <a:latin typeface="Arial" pitchFamily="34" charset="0"/>
                <a:cs typeface="Arial" pitchFamily="34" charset="0"/>
              </a:rPr>
              <a:t>What does a typical game situation look like?</a:t>
            </a:r>
          </a:p>
          <a:p>
            <a:pPr>
              <a:buNone/>
            </a:pPr>
            <a:r>
              <a:rPr lang="en-US" sz="2000" dirty="0">
                <a:latin typeface="Arial" pitchFamily="34" charset="0"/>
                <a:cs typeface="Arial" pitchFamily="34" charset="0"/>
              </a:rPr>
              <a:t> </a:t>
            </a:r>
            <a:r>
              <a:rPr lang="en-US" sz="2000" dirty="0" smtClean="0">
                <a:latin typeface="Arial" pitchFamily="34" charset="0"/>
                <a:cs typeface="Arial" pitchFamily="34" charset="0"/>
              </a:rPr>
              <a:t>     </a:t>
            </a:r>
            <a:endParaRPr lang="en-GB" sz="2000" dirty="0">
              <a:latin typeface="Arial" pitchFamily="34" charset="0"/>
              <a:cs typeface="Arial" pitchFamily="34" charset="0"/>
            </a:endParaRPr>
          </a:p>
        </p:txBody>
      </p:sp>
      <p:pic>
        <p:nvPicPr>
          <p:cNvPr id="4" name="Picture 3" descr="Game Theory.jpg"/>
          <p:cNvPicPr>
            <a:picLocks noChangeAspect="1"/>
          </p:cNvPicPr>
          <p:nvPr/>
        </p:nvPicPr>
        <p:blipFill>
          <a:blip r:embed="rId2" cstate="print"/>
          <a:stretch>
            <a:fillRect/>
          </a:stretch>
        </p:blipFill>
        <p:spPr>
          <a:xfrm>
            <a:off x="2411760" y="2420888"/>
            <a:ext cx="4896544" cy="3312368"/>
          </a:xfrm>
          <a:prstGeom prst="rect">
            <a:avLst/>
          </a:prstGeom>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881</Words>
  <Application>Microsoft Office PowerPoint</Application>
  <PresentationFormat>On-screen Show (4:3)</PresentationFormat>
  <Paragraphs>53</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Office Theme</vt:lpstr>
      <vt:lpstr>Public Policy Analysis</vt:lpstr>
      <vt:lpstr>Slide 2</vt:lpstr>
      <vt:lpstr>Slide 3</vt:lpstr>
      <vt:lpstr>Slide 4</vt:lpstr>
      <vt:lpstr>Slide 5</vt:lpstr>
      <vt:lpstr>Slide 6</vt:lpstr>
      <vt:lpstr>Slide 7</vt:lpstr>
      <vt:lpstr>Slide 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NTS</cp:lastModifiedBy>
  <cp:revision>43</cp:revision>
  <dcterms:created xsi:type="dcterms:W3CDTF">2014-06-29T21:08:39Z</dcterms:created>
  <dcterms:modified xsi:type="dcterms:W3CDTF">2014-06-30T05:33:58Z</dcterms:modified>
</cp:coreProperties>
</file>