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1" r:id="rId5"/>
    <p:sldId id="258" r:id="rId6"/>
    <p:sldId id="259" r:id="rId7"/>
    <p:sldId id="26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D66FB28-65DC-4E6E-BAEA-C8D7E2E2BF0C}"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4733FD-8845-4936-A9CA-19F72897ECF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66FB28-65DC-4E6E-BAEA-C8D7E2E2BF0C}" type="datetimeFigureOut">
              <a:rPr lang="en-GB" smtClean="0"/>
              <a:pPr/>
              <a:t>14/07/2014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4733FD-8845-4936-A9CA-19F72897ECF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u="sng" dirty="0" smtClean="0">
                <a:latin typeface="Arial" pitchFamily="34" charset="0"/>
                <a:cs typeface="Arial" pitchFamily="34" charset="0"/>
              </a:rPr>
              <a:t>Public Policy Analysis</a:t>
            </a:r>
            <a:endParaRPr lang="en-GB" sz="2800" b="1"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31</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u="sng" dirty="0" smtClean="0">
                <a:latin typeface="Arial" pitchFamily="34" charset="0"/>
                <a:cs typeface="Arial" pitchFamily="34" charset="0"/>
              </a:rPr>
              <a:t>Previous Lecture Brief</a:t>
            </a:r>
            <a:endParaRPr lang="en-GB" sz="2400" u="sng" dirty="0"/>
          </a:p>
        </p:txBody>
      </p:sp>
      <p:sp>
        <p:nvSpPr>
          <p:cNvPr id="3" name="Content Placeholder 2"/>
          <p:cNvSpPr>
            <a:spLocks noGrp="1"/>
          </p:cNvSpPr>
          <p:nvPr>
            <p:ph idx="1"/>
          </p:nvPr>
        </p:nvSpPr>
        <p:spPr>
          <a:xfrm>
            <a:off x="457200" y="1268760"/>
            <a:ext cx="8229600" cy="4857403"/>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Importance of understanding price changes and their impact</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Article on minimum wage policies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Wheat Support prices and their impact</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Font typeface="Wingdings" pitchFamily="2" charset="2"/>
              <a:buChar char="Ø"/>
            </a:pPr>
            <a:r>
              <a:rPr lang="en-US" sz="1800" u="sng" dirty="0" smtClean="0">
                <a:latin typeface="Arial" pitchFamily="34" charset="0"/>
                <a:cs typeface="Arial" pitchFamily="34" charset="0"/>
              </a:rPr>
              <a:t>Graphical Analysis of a </a:t>
            </a:r>
            <a:r>
              <a:rPr lang="en-US" sz="1800" u="sng" smtClean="0">
                <a:latin typeface="Arial" pitchFamily="34" charset="0"/>
                <a:cs typeface="Arial" pitchFamily="34" charset="0"/>
              </a:rPr>
              <a:t>transport system</a:t>
            </a:r>
          </a:p>
          <a:p>
            <a:pPr algn="ctr">
              <a:buNone/>
            </a:pPr>
            <a:endParaRPr lang="en-GB" sz="180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lgn="ctr">
              <a:buNone/>
            </a:pPr>
            <a:endParaRPr lang="en-US" sz="2000" u="sng" dirty="0" smtClean="0">
              <a:latin typeface="Arial" pitchFamily="34" charset="0"/>
              <a:cs typeface="Arial" pitchFamily="34" charset="0"/>
            </a:endParaRPr>
          </a:p>
          <a:p>
            <a:pPr algn="ctr">
              <a:buNone/>
            </a:pPr>
            <a:r>
              <a:rPr lang="en-US" sz="2000" u="sng" dirty="0" smtClean="0">
                <a:latin typeface="Arial" pitchFamily="34" charset="0"/>
                <a:cs typeface="Arial" pitchFamily="34" charset="0"/>
              </a:rPr>
              <a:t>Steps to remember in the CBA process</a:t>
            </a:r>
          </a:p>
          <a:p>
            <a:pPr>
              <a:buFont typeface="Wingdings" pitchFamily="2" charset="2"/>
              <a:buChar char="Ø"/>
            </a:pPr>
            <a:r>
              <a:rPr lang="en-US" sz="1800" dirty="0" smtClean="0">
                <a:latin typeface="Arial" pitchFamily="34" charset="0"/>
                <a:cs typeface="Arial" pitchFamily="34" charset="0"/>
              </a:rPr>
              <a:t>Normally these steps are required.</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 Develop Alternatives (including the ‘no action’ option)</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b) Determine the scope of the action (large scale, small scale, completely public or public-private, etc)</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c)  Determine the costs and benefits of the alternatives</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d)  Try to quantify the costs and benefits (including those of non-monetary variables)</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e)  Evaluate the benefits against costs</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f)  Evaluate equity impacts (distribution of gains and losses amongst different groups)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Ø"/>
            </a:pPr>
            <a:r>
              <a:rPr lang="en-US" sz="1800" dirty="0" smtClean="0">
                <a:latin typeface="Arial" pitchFamily="34" charset="0"/>
                <a:cs typeface="Arial" pitchFamily="34" charset="0"/>
              </a:rPr>
              <a:t>We studied the cost-benefit analysis earlier, which forms an integral part of public policy discourse. One important consideration is also the equity-efficiency tradeoff in many programs. In many instances, the positive benefit-cost ratio (greater than 1) may not get the project implemented because it may not satisfy the equity criteria. The following tables will demonstrate this aspect.</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From a simple CBA and efficiency point of view, there is nothing wrong with the project because the benefits outweigh the costs by 50. But this analysis does not tell us the profile of the persons (A,B,C and D). Which group do they belong to? If the primary goal of the policy is equity (aimed towards redistribution), then this question is important.  </a:t>
            </a: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971600" y="2060848"/>
          <a:ext cx="7128790" cy="1854200"/>
        </p:xfrm>
        <a:graphic>
          <a:graphicData uri="http://schemas.openxmlformats.org/drawingml/2006/table">
            <a:tbl>
              <a:tblPr firstRow="1" bandRow="1">
                <a:tableStyleId>{5940675A-B579-460E-94D1-54222C63F5DA}</a:tableStyleId>
              </a:tblPr>
              <a:tblGrid>
                <a:gridCol w="1584176"/>
                <a:gridCol w="1267340"/>
                <a:gridCol w="1425758"/>
                <a:gridCol w="1425758"/>
                <a:gridCol w="1425758"/>
              </a:tblGrid>
              <a:tr h="370840">
                <a:tc>
                  <a:txBody>
                    <a:bodyPr/>
                    <a:lstStyle/>
                    <a:p>
                      <a:pPr algn="ctr">
                        <a:buFont typeface="Wingdings" pitchFamily="2" charset="2"/>
                        <a:buNone/>
                      </a:pPr>
                      <a:endParaRPr lang="en-US" dirty="0" smtClean="0"/>
                    </a:p>
                  </a:txBody>
                  <a:tcPr/>
                </a:tc>
                <a:tc>
                  <a:txBody>
                    <a:bodyPr/>
                    <a:lstStyle/>
                    <a:p>
                      <a:pPr algn="ctr"/>
                      <a:r>
                        <a:rPr lang="en-US" b="1" dirty="0" smtClean="0"/>
                        <a:t>A</a:t>
                      </a:r>
                      <a:endParaRPr lang="en-GB" b="1" dirty="0"/>
                    </a:p>
                  </a:txBody>
                  <a:tcPr/>
                </a:tc>
                <a:tc>
                  <a:txBody>
                    <a:bodyPr/>
                    <a:lstStyle/>
                    <a:p>
                      <a:pPr algn="ctr"/>
                      <a:r>
                        <a:rPr lang="en-US" b="1" dirty="0" smtClean="0"/>
                        <a:t>B</a:t>
                      </a:r>
                      <a:endParaRPr lang="en-GB" b="1" dirty="0"/>
                    </a:p>
                  </a:txBody>
                  <a:tcPr/>
                </a:tc>
                <a:tc>
                  <a:txBody>
                    <a:bodyPr/>
                    <a:lstStyle/>
                    <a:p>
                      <a:pPr algn="ctr"/>
                      <a:r>
                        <a:rPr lang="en-US" b="1" dirty="0" smtClean="0"/>
                        <a:t>C</a:t>
                      </a:r>
                      <a:endParaRPr lang="en-GB" b="1" dirty="0"/>
                    </a:p>
                  </a:txBody>
                  <a:tcPr/>
                </a:tc>
                <a:tc>
                  <a:txBody>
                    <a:bodyPr/>
                    <a:lstStyle/>
                    <a:p>
                      <a:pPr algn="ctr"/>
                      <a:r>
                        <a:rPr lang="en-US" b="1" dirty="0" smtClean="0"/>
                        <a:t>D</a:t>
                      </a:r>
                      <a:endParaRPr lang="en-GB" b="1" dirty="0"/>
                    </a:p>
                  </a:txBody>
                  <a:tcPr/>
                </a:tc>
              </a:tr>
              <a:tr h="370840">
                <a:tc>
                  <a:txBody>
                    <a:bodyPr/>
                    <a:lstStyle/>
                    <a:p>
                      <a:pPr algn="ctr"/>
                      <a:r>
                        <a:rPr lang="en-US" b="1" dirty="0" smtClean="0"/>
                        <a:t>Benefits</a:t>
                      </a:r>
                      <a:endParaRPr lang="en-GB" b="1" dirty="0"/>
                    </a:p>
                  </a:txBody>
                  <a:tcPr/>
                </a:tc>
                <a:tc>
                  <a:txBody>
                    <a:bodyPr/>
                    <a:lstStyle/>
                    <a:p>
                      <a:pPr algn="ctr"/>
                      <a:r>
                        <a:rPr lang="en-US" dirty="0" smtClean="0"/>
                        <a:t>10</a:t>
                      </a:r>
                      <a:endParaRPr lang="en-GB" dirty="0"/>
                    </a:p>
                  </a:txBody>
                  <a:tcPr/>
                </a:tc>
                <a:tc>
                  <a:txBody>
                    <a:bodyPr/>
                    <a:lstStyle/>
                    <a:p>
                      <a:pPr algn="ctr"/>
                      <a:r>
                        <a:rPr lang="en-US" dirty="0" smtClean="0"/>
                        <a:t>100</a:t>
                      </a:r>
                      <a:endParaRPr lang="en-GB" dirty="0"/>
                    </a:p>
                  </a:txBody>
                  <a:tcPr/>
                </a:tc>
                <a:tc>
                  <a:txBody>
                    <a:bodyPr/>
                    <a:lstStyle/>
                    <a:p>
                      <a:pPr algn="ctr"/>
                      <a:r>
                        <a:rPr lang="en-US" dirty="0" smtClean="0"/>
                        <a:t>10</a:t>
                      </a:r>
                      <a:endParaRPr lang="en-GB" dirty="0"/>
                    </a:p>
                  </a:txBody>
                  <a:tcPr/>
                </a:tc>
                <a:tc>
                  <a:txBody>
                    <a:bodyPr/>
                    <a:lstStyle/>
                    <a:p>
                      <a:pPr algn="ctr"/>
                      <a:r>
                        <a:rPr lang="en-US" dirty="0" smtClean="0"/>
                        <a:t>10</a:t>
                      </a:r>
                      <a:endParaRPr lang="en-GB" dirty="0"/>
                    </a:p>
                  </a:txBody>
                  <a:tcPr/>
                </a:tc>
              </a:tr>
              <a:tr h="370840">
                <a:tc>
                  <a:txBody>
                    <a:bodyPr/>
                    <a:lstStyle/>
                    <a:p>
                      <a:pPr algn="ctr"/>
                      <a:r>
                        <a:rPr lang="en-US" b="1" dirty="0" smtClean="0"/>
                        <a:t>Costs</a:t>
                      </a:r>
                      <a:endParaRPr lang="en-GB" b="1" dirty="0"/>
                    </a:p>
                  </a:txBody>
                  <a:tcPr/>
                </a:tc>
                <a:tc>
                  <a:txBody>
                    <a:bodyPr/>
                    <a:lstStyle/>
                    <a:p>
                      <a:pPr algn="ctr"/>
                      <a:r>
                        <a:rPr lang="en-US" dirty="0" smtClean="0"/>
                        <a:t>20</a:t>
                      </a:r>
                      <a:endParaRPr lang="en-GB" dirty="0"/>
                    </a:p>
                  </a:txBody>
                  <a:tcPr/>
                </a:tc>
                <a:tc>
                  <a:txBody>
                    <a:bodyPr/>
                    <a:lstStyle/>
                    <a:p>
                      <a:pPr algn="ctr"/>
                      <a:r>
                        <a:rPr lang="en-US" dirty="0" smtClean="0"/>
                        <a:t>20</a:t>
                      </a:r>
                      <a:endParaRPr lang="en-GB" dirty="0"/>
                    </a:p>
                  </a:txBody>
                  <a:tcPr/>
                </a:tc>
                <a:tc>
                  <a:txBody>
                    <a:bodyPr/>
                    <a:lstStyle/>
                    <a:p>
                      <a:pPr algn="ctr"/>
                      <a:r>
                        <a:rPr lang="en-US" dirty="0" smtClean="0"/>
                        <a:t>20</a:t>
                      </a:r>
                      <a:endParaRPr lang="en-GB" dirty="0"/>
                    </a:p>
                  </a:txBody>
                  <a:tcPr/>
                </a:tc>
                <a:tc>
                  <a:txBody>
                    <a:bodyPr/>
                    <a:lstStyle/>
                    <a:p>
                      <a:pPr algn="ctr"/>
                      <a:r>
                        <a:rPr lang="en-US" dirty="0" smtClean="0"/>
                        <a:t>20</a:t>
                      </a:r>
                      <a:endParaRPr lang="en-GB" dirty="0"/>
                    </a:p>
                  </a:txBody>
                  <a:tcPr/>
                </a:tc>
              </a:tr>
              <a:tr h="370840">
                <a:tc>
                  <a:txBody>
                    <a:bodyPr/>
                    <a:lstStyle/>
                    <a:p>
                      <a:pPr algn="ctr"/>
                      <a:r>
                        <a:rPr lang="en-US" b="1" dirty="0" smtClean="0"/>
                        <a:t>Benef’s -Costs</a:t>
                      </a:r>
                      <a:endParaRPr lang="en-GB" b="1" dirty="0"/>
                    </a:p>
                  </a:txBody>
                  <a:tcPr/>
                </a:tc>
                <a:tc>
                  <a:txBody>
                    <a:bodyPr/>
                    <a:lstStyle/>
                    <a:p>
                      <a:pPr algn="ctr"/>
                      <a:r>
                        <a:rPr lang="en-US" dirty="0" smtClean="0"/>
                        <a:t>-10</a:t>
                      </a:r>
                      <a:endParaRPr lang="en-GB" dirty="0"/>
                    </a:p>
                  </a:txBody>
                  <a:tcPr/>
                </a:tc>
                <a:tc>
                  <a:txBody>
                    <a:bodyPr/>
                    <a:lstStyle/>
                    <a:p>
                      <a:pPr algn="ctr"/>
                      <a:r>
                        <a:rPr lang="en-US" dirty="0" smtClean="0"/>
                        <a:t>80</a:t>
                      </a:r>
                      <a:endParaRPr lang="en-GB" dirty="0"/>
                    </a:p>
                  </a:txBody>
                  <a:tcPr/>
                </a:tc>
                <a:tc>
                  <a:txBody>
                    <a:bodyPr/>
                    <a:lstStyle/>
                    <a:p>
                      <a:pPr algn="ctr"/>
                      <a:r>
                        <a:rPr lang="en-US" dirty="0" smtClean="0"/>
                        <a:t>-10</a:t>
                      </a:r>
                      <a:endParaRPr lang="en-GB" dirty="0"/>
                    </a:p>
                  </a:txBody>
                  <a:tcPr/>
                </a:tc>
                <a:tc>
                  <a:txBody>
                    <a:bodyPr/>
                    <a:lstStyle/>
                    <a:p>
                      <a:pPr algn="ctr"/>
                      <a:r>
                        <a:rPr lang="en-US" dirty="0" smtClean="0"/>
                        <a:t>-10</a:t>
                      </a:r>
                      <a:endParaRPr lang="en-GB" dirty="0"/>
                    </a:p>
                  </a:txBody>
                  <a:tcPr/>
                </a:tc>
              </a:tr>
              <a:tr h="370840">
                <a:tc>
                  <a:txBody>
                    <a:bodyPr/>
                    <a:lstStyle/>
                    <a:p>
                      <a:pPr algn="ctr"/>
                      <a:r>
                        <a:rPr lang="en-US" b="1" dirty="0" smtClean="0"/>
                        <a:t>Total Benefits</a:t>
                      </a:r>
                      <a:endParaRPr lang="en-GB" b="1" dirty="0"/>
                    </a:p>
                  </a:txBody>
                  <a:tcPr/>
                </a:tc>
                <a:tc gridSpan="4">
                  <a:txBody>
                    <a:bodyPr/>
                    <a:lstStyle/>
                    <a:p>
                      <a:pPr algn="ctr"/>
                      <a:r>
                        <a:rPr lang="en-US" dirty="0" smtClean="0"/>
                        <a:t>80-30=50</a:t>
                      </a:r>
                      <a:endParaRPr lang="en-GB" dirty="0"/>
                    </a:p>
                  </a:txBody>
                  <a:tcPr/>
                </a:tc>
                <a:tc hMerge="1">
                  <a:txBody>
                    <a:bodyPr/>
                    <a:lstStyle/>
                    <a:p>
                      <a:pPr algn="ctr"/>
                      <a:endParaRPr lang="en-GB" dirty="0"/>
                    </a:p>
                  </a:txBody>
                  <a:tcPr/>
                </a:tc>
                <a:tc hMerge="1">
                  <a:txBody>
                    <a:bodyPr/>
                    <a:lstStyle/>
                    <a:p>
                      <a:pPr algn="ctr"/>
                      <a:endParaRPr lang="en-GB" dirty="0"/>
                    </a:p>
                  </a:txBody>
                  <a:tcPr/>
                </a:tc>
                <a:tc hMerge="1">
                  <a:txBody>
                    <a:bodyPr/>
                    <a:lstStyle/>
                    <a:p>
                      <a:pPr algn="ctr"/>
                      <a:endParaRPr lang="en-GB"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Suppose that in our table, person’s  A, C and D belong to the poor tiers while person B belongs to the wealthy tier. We can clearly see that the three non-wealthy individuals are on the losing end of the government policy, while the wealthy individual gets even more wealthier. So, on the grounds of equity, this project will be rejected despite having a positive payoff.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This question of identifying the recipients, as we learned in the previous lecture, is most important because government policies of equity are normally aimed at helping poor people. These implementation of these policies cost a lot in terms of resources, and thus it is even more important than ever to ensure that the right person gets the benefit. But a policy which does not account for peoples’ standing by income (and other complementing attributes) can lead to contrasting results.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kind of analysis concerning the numbers in above table is known as ‘</a:t>
            </a:r>
            <a:r>
              <a:rPr lang="en-US" sz="1800" i="1" dirty="0" smtClean="0">
                <a:latin typeface="Arial" pitchFamily="34" charset="0"/>
                <a:cs typeface="Arial" pitchFamily="34" charset="0"/>
              </a:rPr>
              <a:t>Equity Impact Analysis</a:t>
            </a:r>
            <a:r>
              <a:rPr lang="en-US" sz="1800" dirty="0" smtClean="0">
                <a:latin typeface="Arial" pitchFamily="34" charset="0"/>
                <a:cs typeface="Arial" pitchFamily="34" charset="0"/>
              </a:rPr>
              <a:t>’, basically relating to who benefits from the implementation of a certain policy. It has the following steps: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Ø"/>
            </a:pPr>
            <a:r>
              <a:rPr lang="en-US" sz="1800" dirty="0" smtClean="0">
                <a:latin typeface="Arial" pitchFamily="34" charset="0"/>
                <a:cs typeface="Arial" pitchFamily="34" charset="0"/>
              </a:rPr>
              <a:t>Identify which groups or individuals are receiving the benefits and which ones are incurring the costs.</a:t>
            </a:r>
          </a:p>
          <a:p>
            <a:pPr>
              <a:buNone/>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Try to put a money value on the costs and benefits, as best as possible.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Determine the distribution of costs and benefits, and how it might affect the programs desirability.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548</Words>
  <Application>Microsoft Office PowerPoint</Application>
  <PresentationFormat>On-screen Show (4:3)</PresentationFormat>
  <Paragraphs>68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Public Policy Analysis</vt:lpstr>
      <vt:lpstr>Previous Lecture Brief</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40</cp:revision>
  <dcterms:created xsi:type="dcterms:W3CDTF">2014-07-13T17:42:26Z</dcterms:created>
  <dcterms:modified xsi:type="dcterms:W3CDTF">2014-07-14T06:48:33Z</dcterms:modified>
</cp:coreProperties>
</file>