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2" r:id="rId4"/>
    <p:sldId id="258" r:id="rId5"/>
    <p:sldId id="259" r:id="rId6"/>
    <p:sldId id="260" r:id="rId7"/>
    <p:sldId id="261"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1F0E1E0-84B0-44C8-9147-B6B655F7567C}" type="datetimeFigureOut">
              <a:rPr lang="en-GB" smtClean="0"/>
              <a:pPr/>
              <a:t>29/06/2014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850EC5-8FB6-4806-8E2F-4639EB57DEE7}"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1F0E1E0-84B0-44C8-9147-B6B655F7567C}" type="datetimeFigureOut">
              <a:rPr lang="en-GB" smtClean="0"/>
              <a:pPr/>
              <a:t>29/06/2014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850EC5-8FB6-4806-8E2F-4639EB57DEE7}"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F0E1E0-84B0-44C8-9147-B6B655F7567C}" type="datetimeFigureOut">
              <a:rPr lang="en-GB" smtClean="0"/>
              <a:pPr/>
              <a:t>29/06/2014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850EC5-8FB6-4806-8E2F-4639EB57DEE7}"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1F0E1E0-84B0-44C8-9147-B6B655F7567C}" type="datetimeFigureOut">
              <a:rPr lang="en-GB" smtClean="0"/>
              <a:pPr/>
              <a:t>29/06/2014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850EC5-8FB6-4806-8E2F-4639EB57DEE7}"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1F0E1E0-84B0-44C8-9147-B6B655F7567C}" type="datetimeFigureOut">
              <a:rPr lang="en-GB" smtClean="0"/>
              <a:pPr/>
              <a:t>29/06/2014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A850EC5-8FB6-4806-8E2F-4639EB57DEE7}"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1F0E1E0-84B0-44C8-9147-B6B655F7567C}" type="datetimeFigureOut">
              <a:rPr lang="en-GB" smtClean="0"/>
              <a:pPr/>
              <a:t>29/06/2014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A850EC5-8FB6-4806-8E2F-4639EB57DEE7}"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F0E1E0-84B0-44C8-9147-B6B655F7567C}" type="datetimeFigureOut">
              <a:rPr lang="en-GB" smtClean="0"/>
              <a:pPr/>
              <a:t>29/06/2014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A850EC5-8FB6-4806-8E2F-4639EB57DEE7}"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F0E1E0-84B0-44C8-9147-B6B655F7567C}" type="datetimeFigureOut">
              <a:rPr lang="en-GB" smtClean="0"/>
              <a:pPr/>
              <a:t>29/06/2014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850EC5-8FB6-4806-8E2F-4639EB57DEE7}"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F0E1E0-84B0-44C8-9147-B6B655F7567C}" type="datetimeFigureOut">
              <a:rPr lang="en-GB" smtClean="0"/>
              <a:pPr/>
              <a:t>29/06/2014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850EC5-8FB6-4806-8E2F-4639EB57DEE7}"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1F0E1E0-84B0-44C8-9147-B6B655F7567C}" type="datetimeFigureOut">
              <a:rPr lang="en-GB" smtClean="0"/>
              <a:pPr/>
              <a:t>29/06/2014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850EC5-8FB6-4806-8E2F-4639EB57DEE7}"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1F0E1E0-84B0-44C8-9147-B6B655F7567C}" type="datetimeFigureOut">
              <a:rPr lang="en-GB" smtClean="0"/>
              <a:pPr/>
              <a:t>29/06/2014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850EC5-8FB6-4806-8E2F-4639EB57DEE7}"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F0E1E0-84B0-44C8-9147-B6B655F7567C}" type="datetimeFigureOut">
              <a:rPr lang="en-GB" smtClean="0"/>
              <a:pPr/>
              <a:t>29/06/2014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50EC5-8FB6-4806-8E2F-4639EB57DEE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Arial" pitchFamily="34" charset="0"/>
                <a:cs typeface="Arial" pitchFamily="34" charset="0"/>
              </a:rPr>
              <a:t>Public Policy Analysis</a:t>
            </a:r>
            <a:endParaRPr lang="en-GB" sz="2800" dirty="0">
              <a:latin typeface="Arial" pitchFamily="34" charset="0"/>
              <a:cs typeface="Arial" pitchFamily="34" charset="0"/>
            </a:endParaRPr>
          </a:p>
        </p:txBody>
      </p:sp>
      <p:sp>
        <p:nvSpPr>
          <p:cNvPr id="3" name="Subtitle 2"/>
          <p:cNvSpPr>
            <a:spLocks noGrp="1"/>
          </p:cNvSpPr>
          <p:nvPr>
            <p:ph type="subTitle" idx="1"/>
          </p:nvPr>
        </p:nvSpPr>
        <p:spPr/>
        <p:txBody>
          <a:bodyPr>
            <a:normAutofit/>
          </a:bodyPr>
          <a:lstStyle/>
          <a:p>
            <a:r>
              <a:rPr lang="en-US" sz="2000" dirty="0" smtClean="0">
                <a:solidFill>
                  <a:schemeClr val="tx1"/>
                </a:solidFill>
                <a:latin typeface="Arial" pitchFamily="34" charset="0"/>
                <a:cs typeface="Arial" pitchFamily="34" charset="0"/>
              </a:rPr>
              <a:t>MPA 404      Lecture 3</a:t>
            </a:r>
            <a:endParaRPr lang="en-GB"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None/>
            </a:pPr>
            <a:endParaRPr lang="en-US" sz="2400" u="sng" dirty="0" smtClean="0">
              <a:latin typeface="Arial" pitchFamily="34" charset="0"/>
              <a:cs typeface="Arial" pitchFamily="34" charset="0"/>
            </a:endParaRPr>
          </a:p>
          <a:p>
            <a:pPr algn="ctr">
              <a:buNone/>
            </a:pPr>
            <a:endParaRPr lang="en-US" sz="2000" u="sng" dirty="0" smtClean="0">
              <a:latin typeface="Arial" pitchFamily="34" charset="0"/>
              <a:cs typeface="Arial" pitchFamily="34" charset="0"/>
            </a:endParaRPr>
          </a:p>
          <a:p>
            <a:pPr algn="ctr">
              <a:buNone/>
            </a:pPr>
            <a:r>
              <a:rPr lang="en-US" sz="2000" u="sng" dirty="0" smtClean="0">
                <a:latin typeface="Arial" pitchFamily="34" charset="0"/>
                <a:cs typeface="Arial" pitchFamily="34" charset="0"/>
              </a:rPr>
              <a:t>A brief Summary of what we learned in the previous class</a:t>
            </a:r>
          </a:p>
          <a:p>
            <a:pPr algn="ctr">
              <a:buNone/>
            </a:pPr>
            <a:endParaRPr lang="en-US" u="sng" dirty="0" smtClean="0">
              <a:latin typeface="Arial" pitchFamily="34" charset="0"/>
              <a:cs typeface="Arial" pitchFamily="34" charset="0"/>
            </a:endParaRPr>
          </a:p>
          <a:p>
            <a:pPr>
              <a:buFont typeface="Wingdings" pitchFamily="2" charset="2"/>
              <a:buChar char="ü"/>
            </a:pPr>
            <a:r>
              <a:rPr lang="en-US" sz="2000" dirty="0" smtClean="0">
                <a:latin typeface="Arial" pitchFamily="34" charset="0"/>
                <a:cs typeface="Arial" pitchFamily="34" charset="0"/>
              </a:rPr>
              <a:t>Modern Theory of Public Policy and </a:t>
            </a:r>
            <a:r>
              <a:rPr lang="en-US" sz="2000" dirty="0" err="1" smtClean="0">
                <a:latin typeface="Arial" pitchFamily="34" charset="0"/>
                <a:cs typeface="Arial" pitchFamily="34" charset="0"/>
              </a:rPr>
              <a:t>Laswell’s</a:t>
            </a:r>
            <a:r>
              <a:rPr lang="en-US" sz="2000" dirty="0" smtClean="0">
                <a:latin typeface="Arial" pitchFamily="34" charset="0"/>
                <a:cs typeface="Arial" pitchFamily="34" charset="0"/>
              </a:rPr>
              <a:t> contribution to it.</a:t>
            </a:r>
          </a:p>
          <a:p>
            <a:pPr>
              <a:buFont typeface="Wingdings" pitchFamily="2" charset="2"/>
              <a:buChar char="ü"/>
            </a:pPr>
            <a:r>
              <a:rPr lang="en-US" sz="2000" dirty="0" smtClean="0">
                <a:latin typeface="Arial" pitchFamily="34" charset="0"/>
                <a:cs typeface="Arial" pitchFamily="34" charset="0"/>
              </a:rPr>
              <a:t>We learned about the difference between policy Analysis, policy process and policy evaluation.</a:t>
            </a:r>
          </a:p>
          <a:p>
            <a:pPr>
              <a:buFont typeface="Wingdings" pitchFamily="2" charset="2"/>
              <a:buChar char="ü"/>
            </a:pPr>
            <a:r>
              <a:rPr lang="en-US" sz="2000" dirty="0" smtClean="0">
                <a:latin typeface="Arial" pitchFamily="34" charset="0"/>
                <a:cs typeface="Arial" pitchFamily="34" charset="0"/>
              </a:rPr>
              <a:t>We went through a wonderful presentation, a podcast about a bad government policy in the US.</a:t>
            </a:r>
          </a:p>
          <a:p>
            <a:pPr>
              <a:buFont typeface="Wingdings" pitchFamily="2" charset="2"/>
              <a:buChar char="ü"/>
            </a:pPr>
            <a:r>
              <a:rPr lang="en-US" sz="2000" dirty="0" smtClean="0">
                <a:latin typeface="Arial" pitchFamily="34" charset="0"/>
                <a:cs typeface="Arial" pitchFamily="34" charset="0"/>
              </a:rPr>
              <a:t>We studied the very basic’s of a model, and then why we need a model for studying a particular area of expertise like public policy.</a:t>
            </a:r>
          </a:p>
          <a:p>
            <a:pPr>
              <a:buFont typeface="Wingdings" pitchFamily="2" charset="2"/>
              <a:buChar char="ü"/>
            </a:pPr>
            <a:endParaRPr lang="en-US" sz="2200" dirty="0" smtClean="0">
              <a:latin typeface="Arial" pitchFamily="34" charset="0"/>
              <a:cs typeface="Arial" pitchFamily="34" charset="0"/>
            </a:endParaRPr>
          </a:p>
          <a:p>
            <a:pPr>
              <a:buNone/>
            </a:pP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endParaRPr lang="en-US" dirty="0" smtClean="0"/>
          </a:p>
          <a:p>
            <a:pPr>
              <a:buNone/>
            </a:pPr>
            <a:endParaRPr lang="en-US" sz="2400" dirty="0" smtClean="0">
              <a:latin typeface="Arial" pitchFamily="34" charset="0"/>
              <a:cs typeface="Arial" pitchFamily="34" charset="0"/>
            </a:endParaRPr>
          </a:p>
          <a:p>
            <a:pPr>
              <a:buNone/>
            </a:pPr>
            <a:endParaRPr lang="en-US" sz="2400" dirty="0">
              <a:latin typeface="Arial" pitchFamily="34" charset="0"/>
              <a:cs typeface="Arial" pitchFamily="34" charset="0"/>
            </a:endParaRPr>
          </a:p>
          <a:p>
            <a:pPr>
              <a:buNone/>
            </a:pPr>
            <a:r>
              <a:rPr lang="en-US" sz="2400" dirty="0" smtClean="0">
                <a:latin typeface="Arial" pitchFamily="34" charset="0"/>
                <a:cs typeface="Arial" pitchFamily="34" charset="0"/>
              </a:rPr>
              <a:t>Read Dr. Farrukh Saleem’s article ‘</a:t>
            </a:r>
            <a:r>
              <a:rPr lang="en-US" sz="2400" i="1" dirty="0" smtClean="0">
                <a:latin typeface="Arial" pitchFamily="34" charset="0"/>
                <a:cs typeface="Arial" pitchFamily="34" charset="0"/>
              </a:rPr>
              <a:t>Pipe Dream</a:t>
            </a:r>
            <a:r>
              <a:rPr lang="en-US" sz="2400" dirty="0" smtClean="0">
                <a:latin typeface="Arial" pitchFamily="34" charset="0"/>
                <a:cs typeface="Arial" pitchFamily="34" charset="0"/>
              </a:rPr>
              <a:t>’. Take 10 minutes to read it carefully. It can be easily googled by typing in the heading and the name of the author. </a:t>
            </a:r>
            <a:endParaRPr lang="en-GB"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u="sng" dirty="0" smtClean="0">
                <a:latin typeface="Arial" pitchFamily="34" charset="0"/>
                <a:cs typeface="Arial" pitchFamily="34" charset="0"/>
              </a:rPr>
              <a:t>Models of Public Policy</a:t>
            </a:r>
            <a:endParaRPr lang="en-GB" sz="2400" u="sng" dirty="0">
              <a:latin typeface="Arial" pitchFamily="34" charset="0"/>
              <a:cs typeface="Arial" pitchFamily="34" charset="0"/>
            </a:endParaRPr>
          </a:p>
        </p:txBody>
      </p:sp>
      <p:sp>
        <p:nvSpPr>
          <p:cNvPr id="3" name="Content Placeholder 2"/>
          <p:cNvSpPr>
            <a:spLocks noGrp="1"/>
          </p:cNvSpPr>
          <p:nvPr>
            <p:ph idx="1"/>
          </p:nvPr>
        </p:nvSpPr>
        <p:spPr>
          <a:xfrm>
            <a:off x="457200" y="1268760"/>
            <a:ext cx="8229600" cy="4857403"/>
          </a:xfrm>
        </p:spPr>
        <p:txBody>
          <a:bodyPr>
            <a:normAutofit/>
          </a:bodyPr>
          <a:lstStyle/>
          <a:p>
            <a:pPr>
              <a:buFont typeface="Wingdings" pitchFamily="2" charset="2"/>
              <a:buChar char="Ø"/>
            </a:pPr>
            <a:r>
              <a:rPr lang="en-US" sz="2000" dirty="0" smtClean="0">
                <a:latin typeface="Arial" pitchFamily="34" charset="0"/>
                <a:cs typeface="Arial" pitchFamily="34" charset="0"/>
              </a:rPr>
              <a:t>Public Policy models do not give us a complete picture or a final, precise tool for the success or failure of a policy. Rather, what these models give us is a choice for best fit. The analyzer of a public policy, confronted with these models, has to pick the best out of the lot in order to analyze a particular policy.</a:t>
            </a:r>
          </a:p>
          <a:p>
            <a:pPr>
              <a:buFont typeface="Wingdings" pitchFamily="2" charset="2"/>
              <a:buChar char="Ø"/>
            </a:pPr>
            <a:r>
              <a:rPr lang="en-US" sz="2000" dirty="0" smtClean="0">
                <a:latin typeface="Arial" pitchFamily="34" charset="0"/>
                <a:cs typeface="Arial" pitchFamily="34" charset="0"/>
              </a:rPr>
              <a:t>The general categorization of public policy models is not easy since, as we discovered in the first lecture, policy possibilities are unlimited because of the scope of the subject. However, for the convenience of a policy analyst, these models can be divided into eight general categories. They are as follows:</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a) </a:t>
            </a:r>
            <a:r>
              <a:rPr lang="en-US" sz="2000" i="1" dirty="0" smtClean="0">
                <a:latin typeface="Arial" pitchFamily="34" charset="0"/>
                <a:cs typeface="Arial" pitchFamily="34" charset="0"/>
              </a:rPr>
              <a:t>Institutionalism</a:t>
            </a:r>
            <a:r>
              <a:rPr lang="en-US" sz="2000" dirty="0" smtClean="0">
                <a:latin typeface="Arial" pitchFamily="34" charset="0"/>
                <a:cs typeface="Arial" pitchFamily="34" charset="0"/>
              </a:rPr>
              <a:t>: Policy is designed and implemented from an institutional perspective. Remember here that institutions have a very  abroad definition. But here we are to concern ourselves with a government or private institution like a government department or an NGO/Think tank.  </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fontScale="92500" lnSpcReduction="10000"/>
          </a:bodyPr>
          <a:lstStyle/>
          <a:p>
            <a:pPr>
              <a:buNone/>
            </a:pPr>
            <a:r>
              <a:rPr lang="en-US" sz="2000" dirty="0" smtClean="0">
                <a:latin typeface="Arial" pitchFamily="34" charset="0"/>
                <a:cs typeface="Arial" pitchFamily="34" charset="0"/>
              </a:rPr>
              <a:t> </a:t>
            </a:r>
          </a:p>
          <a:p>
            <a:pPr>
              <a:buNone/>
            </a:pPr>
            <a:r>
              <a:rPr lang="en-US" sz="2000" dirty="0" smtClean="0">
                <a:latin typeface="Arial" pitchFamily="34" charset="0"/>
                <a:cs typeface="Arial" pitchFamily="34" charset="0"/>
              </a:rPr>
              <a:t>b) </a:t>
            </a:r>
            <a:r>
              <a:rPr lang="en-US" sz="2000" i="1" u="sng" dirty="0" smtClean="0">
                <a:latin typeface="Arial" pitchFamily="34" charset="0"/>
                <a:cs typeface="Arial" pitchFamily="34" charset="0"/>
              </a:rPr>
              <a:t>Process</a:t>
            </a:r>
            <a:r>
              <a:rPr lang="en-US" sz="2000" u="sng" dirty="0" smtClean="0">
                <a:latin typeface="Arial" pitchFamily="34" charset="0"/>
                <a:cs typeface="Arial" pitchFamily="34" charset="0"/>
              </a:rPr>
              <a:t>:</a:t>
            </a:r>
            <a:r>
              <a:rPr lang="en-US" sz="2000" dirty="0" smtClean="0">
                <a:latin typeface="Arial" pitchFamily="34" charset="0"/>
                <a:cs typeface="Arial" pitchFamily="34" charset="0"/>
              </a:rPr>
              <a:t> This argument or facet of public policy mainly looks at policy from a political perspective.</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c) </a:t>
            </a:r>
            <a:r>
              <a:rPr lang="en-US" sz="2000" i="1" u="sng" dirty="0" smtClean="0">
                <a:latin typeface="Arial" pitchFamily="34" charset="0"/>
                <a:cs typeface="Arial" pitchFamily="34" charset="0"/>
              </a:rPr>
              <a:t>Rationalism</a:t>
            </a:r>
            <a:r>
              <a:rPr lang="en-US" sz="2000" u="sng" dirty="0" smtClean="0">
                <a:latin typeface="Arial" pitchFamily="34" charset="0"/>
                <a:cs typeface="Arial" pitchFamily="34" charset="0"/>
              </a:rPr>
              <a:t>:</a:t>
            </a:r>
            <a:r>
              <a:rPr lang="en-US" sz="2000" dirty="0" smtClean="0">
                <a:latin typeface="Arial" pitchFamily="34" charset="0"/>
                <a:cs typeface="Arial" pitchFamily="34" charset="0"/>
              </a:rPr>
              <a:t> This perspective looks at policy making from a social or welfare gain. Remember, welfare means many things to various people. That is why we see so much disagreement on a policy in the first place.</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d) </a:t>
            </a:r>
            <a:r>
              <a:rPr lang="en-US" sz="2000" i="1" u="sng" dirty="0" smtClean="0">
                <a:latin typeface="Arial" pitchFamily="34" charset="0"/>
                <a:cs typeface="Arial" pitchFamily="34" charset="0"/>
              </a:rPr>
              <a:t>Incrementalism</a:t>
            </a:r>
            <a:r>
              <a:rPr lang="en-US" sz="2000" u="sng" dirty="0" smtClean="0">
                <a:latin typeface="Arial" pitchFamily="34" charset="0"/>
                <a:cs typeface="Arial" pitchFamily="34" charset="0"/>
              </a:rPr>
              <a:t>:</a:t>
            </a:r>
            <a:r>
              <a:rPr lang="en-US" sz="2000" dirty="0" smtClean="0">
                <a:latin typeface="Arial" pitchFamily="34" charset="0"/>
                <a:cs typeface="Arial" pitchFamily="34" charset="0"/>
              </a:rPr>
              <a:t> Add something to an already existing policy instead of changing it altogether. </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e) </a:t>
            </a:r>
            <a:r>
              <a:rPr lang="en-US" sz="2000" i="1" u="sng" dirty="0" smtClean="0">
                <a:latin typeface="Arial" pitchFamily="34" charset="0"/>
                <a:cs typeface="Arial" pitchFamily="34" charset="0"/>
              </a:rPr>
              <a:t>Group Theory</a:t>
            </a:r>
            <a:r>
              <a:rPr lang="en-US" sz="2000" dirty="0" smtClean="0">
                <a:latin typeface="Arial" pitchFamily="34" charset="0"/>
                <a:cs typeface="Arial" pitchFamily="34" charset="0"/>
              </a:rPr>
              <a:t>: Policy from the point of view of a particular group  with the intention of a favorable outcome.</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f) </a:t>
            </a:r>
            <a:r>
              <a:rPr lang="en-US" sz="2000" i="1" u="sng" dirty="0" smtClean="0">
                <a:latin typeface="Arial" pitchFamily="34" charset="0"/>
                <a:cs typeface="Arial" pitchFamily="34" charset="0"/>
              </a:rPr>
              <a:t>Elite Theory</a:t>
            </a:r>
            <a:r>
              <a:rPr lang="en-US" sz="2000" dirty="0" smtClean="0">
                <a:latin typeface="Arial" pitchFamily="34" charset="0"/>
                <a:cs typeface="Arial" pitchFamily="34" charset="0"/>
              </a:rPr>
              <a:t>: From the power and gain perspective of the elite of a nation. Notice that the word elite does not necessarily imply wealthy people of a country. In general, it can be categorized as a group of people who have the power to get things done for their own good. </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g) </a:t>
            </a:r>
            <a:r>
              <a:rPr lang="en-US" sz="2000" i="1" u="sng" dirty="0" smtClean="0">
                <a:latin typeface="Arial" pitchFamily="34" charset="0"/>
                <a:cs typeface="Arial" pitchFamily="34" charset="0"/>
              </a:rPr>
              <a:t>Public Choice Theory</a:t>
            </a:r>
            <a:r>
              <a:rPr lang="en-US" sz="2000" dirty="0" smtClean="0">
                <a:latin typeface="Arial" pitchFamily="34" charset="0"/>
                <a:cs typeface="Arial" pitchFamily="34" charset="0"/>
              </a:rPr>
              <a:t>: This one belongs mainly to economics. It’s about individuals or groups who make decisions and act on the basis of self interest. </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h) </a:t>
            </a:r>
            <a:r>
              <a:rPr lang="en-US" sz="2000" i="1" u="sng" dirty="0" smtClean="0">
                <a:latin typeface="Arial" pitchFamily="34" charset="0"/>
                <a:cs typeface="Arial" pitchFamily="34" charset="0"/>
              </a:rPr>
              <a:t>Game Theory</a:t>
            </a:r>
            <a:r>
              <a:rPr lang="en-US" sz="2000" dirty="0" smtClean="0">
                <a:latin typeface="Arial" pitchFamily="34" charset="0"/>
                <a:cs typeface="Arial" pitchFamily="34" charset="0"/>
              </a:rPr>
              <a:t>: More about strategies in anticipation of what competitors do or come up with. </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a:t>
            </a:r>
          </a:p>
          <a:p>
            <a:pPr>
              <a:buNone/>
            </a:pP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fontScale="85000" lnSpcReduction="20000"/>
          </a:bodyPr>
          <a:lstStyle/>
          <a:p>
            <a:pPr algn="ctr">
              <a:buNone/>
            </a:pPr>
            <a:r>
              <a:rPr lang="en-US" sz="2400" u="sng" dirty="0" smtClean="0">
                <a:latin typeface="Arial" pitchFamily="34" charset="0"/>
                <a:cs typeface="Arial" pitchFamily="34" charset="0"/>
              </a:rPr>
              <a:t>Explanation of models</a:t>
            </a:r>
          </a:p>
          <a:p>
            <a:pPr>
              <a:buNone/>
            </a:pPr>
            <a:r>
              <a:rPr lang="en-US" sz="2000" i="1" u="sng" dirty="0" smtClean="0">
                <a:latin typeface="Arial" pitchFamily="34" charset="0"/>
                <a:cs typeface="Arial" pitchFamily="34" charset="0"/>
              </a:rPr>
              <a:t>Institutionalism</a:t>
            </a:r>
          </a:p>
          <a:p>
            <a:pPr>
              <a:buNone/>
            </a:pPr>
            <a:r>
              <a:rPr lang="en-US" sz="2000" dirty="0" smtClean="0">
                <a:latin typeface="Arial" pitchFamily="34" charset="0"/>
                <a:cs typeface="Arial" pitchFamily="34" charset="0"/>
              </a:rPr>
              <a:t>                 </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a:t>
            </a:r>
            <a:r>
              <a:rPr lang="en-US" sz="2200" dirty="0" smtClean="0">
                <a:latin typeface="Arial" pitchFamily="34" charset="0"/>
                <a:cs typeface="Arial" pitchFamily="34" charset="0"/>
              </a:rPr>
              <a:t>Think about the government. Where does it derive its authority from, how does it run its affairs and how does it implement it? Think about the constitution, the courts or any other laws that authorities use in exercising their powers. These all give legitimacy to the government to design and implement a policy. In other words, any government policy normally has a legal backing.</a:t>
            </a:r>
          </a:p>
          <a:p>
            <a:pPr>
              <a:buNone/>
            </a:pPr>
            <a:r>
              <a:rPr lang="en-US" sz="2200" dirty="0" smtClean="0">
                <a:latin typeface="Arial" pitchFamily="34" charset="0"/>
                <a:cs typeface="Arial" pitchFamily="34" charset="0"/>
              </a:rPr>
              <a:t>   </a:t>
            </a:r>
          </a:p>
          <a:p>
            <a:pPr>
              <a:buNone/>
            </a:pPr>
            <a:r>
              <a:rPr lang="en-US" sz="2200" dirty="0">
                <a:latin typeface="Arial" pitchFamily="34" charset="0"/>
                <a:cs typeface="Arial" pitchFamily="34" charset="0"/>
              </a:rPr>
              <a:t> </a:t>
            </a:r>
            <a:r>
              <a:rPr lang="en-US" sz="2200" dirty="0" smtClean="0">
                <a:latin typeface="Arial" pitchFamily="34" charset="0"/>
                <a:cs typeface="Arial" pitchFamily="34" charset="0"/>
              </a:rPr>
              <a:t>                A government policy is a government policy whether anybody likes it or not. If it is in power (does not matter how it gets it), it has the right to do it. And how does government implement its policy? Through various institutions that run under its ambit. </a:t>
            </a:r>
          </a:p>
          <a:p>
            <a:pPr>
              <a:buNone/>
            </a:pPr>
            <a:endParaRPr lang="en-US" sz="2200" dirty="0" smtClean="0">
              <a:latin typeface="Arial" pitchFamily="34" charset="0"/>
              <a:cs typeface="Arial" pitchFamily="34" charset="0"/>
            </a:endParaRPr>
          </a:p>
          <a:p>
            <a:pPr>
              <a:buNone/>
            </a:pPr>
            <a:r>
              <a:rPr lang="en-US" sz="2200" dirty="0">
                <a:latin typeface="Arial" pitchFamily="34" charset="0"/>
                <a:cs typeface="Arial" pitchFamily="34" charset="0"/>
              </a:rPr>
              <a:t> </a:t>
            </a:r>
            <a:r>
              <a:rPr lang="en-US" sz="2200" dirty="0" smtClean="0">
                <a:latin typeface="Arial" pitchFamily="34" charset="0"/>
                <a:cs typeface="Arial" pitchFamily="34" charset="0"/>
              </a:rPr>
              <a:t>          In Pakistan, there are two major tiers of institutions that run under the governments: federal and provincial. Normally the federal government and its institutions have been the dominant ones in making and implementing policies. But with the passage of the 18</a:t>
            </a:r>
            <a:r>
              <a:rPr lang="en-US" sz="2200" baseline="30000" dirty="0" smtClean="0">
                <a:latin typeface="Arial" pitchFamily="34" charset="0"/>
                <a:cs typeface="Arial" pitchFamily="34" charset="0"/>
              </a:rPr>
              <a:t>th</a:t>
            </a:r>
            <a:r>
              <a:rPr lang="en-US" sz="2200" dirty="0" smtClean="0">
                <a:latin typeface="Arial" pitchFamily="34" charset="0"/>
                <a:cs typeface="Arial" pitchFamily="34" charset="0"/>
              </a:rPr>
              <a:t> Amendment, the provinces and their institutions have gained a more stronger footing.    </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a:t>
            </a:r>
            <a:endParaRPr lang="en-GB" sz="2000" i="1"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fontScale="92500" lnSpcReduction="20000"/>
          </a:bodyPr>
          <a:lstStyle/>
          <a:p>
            <a:pPr>
              <a:buNone/>
            </a:pPr>
            <a:r>
              <a:rPr lang="en-US" sz="2000" i="1" u="sng" dirty="0" smtClean="0">
                <a:latin typeface="Arial" pitchFamily="34" charset="0"/>
                <a:cs typeface="Arial" pitchFamily="34" charset="0"/>
              </a:rPr>
              <a:t>Process</a:t>
            </a:r>
          </a:p>
          <a:p>
            <a:pPr>
              <a:buNone/>
            </a:pPr>
            <a:r>
              <a:rPr lang="en-US" sz="2000" dirty="0" smtClean="0">
                <a:latin typeface="Arial" pitchFamily="34" charset="0"/>
                <a:cs typeface="Arial" pitchFamily="34" charset="0"/>
              </a:rPr>
              <a:t>          Policy making is a political process. By the word ‘political’, the exclusivity of policy to politicians is not implied. Rather, by a political process we mean a kind of a consultative process that involves decision makers/government and the participants of the rest of the society (organizations, NGO’s, Think tanks, etc), in lieu of designing, implementing and carrying out a policy. </a:t>
            </a:r>
          </a:p>
          <a:p>
            <a:pPr>
              <a:buNone/>
            </a:pPr>
            <a:r>
              <a:rPr lang="en-US" sz="2000" dirty="0" smtClean="0">
                <a:latin typeface="Arial" pitchFamily="34" charset="0"/>
                <a:cs typeface="Arial" pitchFamily="34" charset="0"/>
              </a:rPr>
              <a:t>                The government’s role in this kind of model largely owes to the fact that the government’s resources are unlimited as compared to the private sector or the non-government sector. For example, the government has the power to tax which the non-government sector lacks. So therefore, the government becomes a part of the process. And since government’s actions are mainly political in nature, therefore the political aspect of decision making comes in.</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At the conceptual level, all the actors mentioned above are involved. But when it comes to final implementation, it is the respective government’s that take the lead. This is where the legitimacy of a policy comes in. The approval of a cabinet or its chief executive (PM in Pakistan’s case) gives it authority. After implementation, other aspects like M&amp;E comes into play that is carried out by a government or a non-government entity.    </a:t>
            </a:r>
            <a:endParaRPr lang="en-US" sz="2000" i="1" u="sng" dirty="0" smtClean="0">
              <a:latin typeface="Arial" pitchFamily="34" charset="0"/>
              <a:cs typeface="Arial" pitchFamily="34" charset="0"/>
            </a:endParaRPr>
          </a:p>
          <a:p>
            <a:pPr>
              <a:buNone/>
            </a:pPr>
            <a:r>
              <a:rPr lang="en-US" sz="2000" i="1" u="sng" dirty="0">
                <a:latin typeface="Arial" pitchFamily="34" charset="0"/>
                <a:cs typeface="Arial" pitchFamily="34" charset="0"/>
              </a:rPr>
              <a:t> </a:t>
            </a:r>
            <a:r>
              <a:rPr lang="en-US" sz="2000" i="1" u="sng" dirty="0" smtClean="0">
                <a:latin typeface="Arial" pitchFamily="34" charset="0"/>
                <a:cs typeface="Arial" pitchFamily="34" charset="0"/>
              </a:rPr>
              <a:t>             </a:t>
            </a:r>
            <a:endParaRPr lang="en-GB" sz="2000" i="1"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lnSpcReduction="10000"/>
          </a:bodyPr>
          <a:lstStyle/>
          <a:p>
            <a:pPr algn="ctr">
              <a:buNone/>
            </a:pPr>
            <a:r>
              <a:rPr lang="en-US" sz="2400" i="1" u="sng" dirty="0" smtClean="0">
                <a:latin typeface="Arial" pitchFamily="34" charset="0"/>
                <a:cs typeface="Arial" pitchFamily="34" charset="0"/>
              </a:rPr>
              <a:t>Rationalism: Policy for </a:t>
            </a:r>
            <a:r>
              <a:rPr lang="en-US" sz="2400" i="1" u="sng" dirty="0">
                <a:latin typeface="Arial" pitchFamily="34" charset="0"/>
                <a:cs typeface="Arial" pitchFamily="34" charset="0"/>
              </a:rPr>
              <a:t>m</a:t>
            </a:r>
            <a:r>
              <a:rPr lang="en-US" sz="2400" i="1" u="sng" dirty="0" smtClean="0">
                <a:latin typeface="Arial" pitchFamily="34" charset="0"/>
                <a:cs typeface="Arial" pitchFamily="34" charset="0"/>
              </a:rPr>
              <a:t>aximum welfare gain</a:t>
            </a:r>
          </a:p>
          <a:p>
            <a:pPr algn="ctr">
              <a:buNone/>
            </a:pPr>
            <a:endParaRPr lang="en-US" sz="2400" i="1" u="sng" dirty="0" smtClean="0">
              <a:latin typeface="Arial" pitchFamily="34" charset="0"/>
              <a:cs typeface="Arial" pitchFamily="34" charset="0"/>
            </a:endParaRPr>
          </a:p>
          <a:p>
            <a:pPr>
              <a:buFont typeface="Wingdings" pitchFamily="2" charset="2"/>
              <a:buChar char="Ø"/>
            </a:pPr>
            <a:r>
              <a:rPr lang="en-US" sz="2000" dirty="0" smtClean="0">
                <a:latin typeface="Arial" pitchFamily="34" charset="0"/>
                <a:cs typeface="Arial" pitchFamily="34" charset="0"/>
              </a:rPr>
              <a:t>First consider the term rationalism? What does it mean to be ‘rational’? </a:t>
            </a:r>
          </a:p>
          <a:p>
            <a:pPr>
              <a:buFont typeface="Wingdings" pitchFamily="2" charset="2"/>
              <a:buChar char="Ø"/>
            </a:pPr>
            <a:r>
              <a:rPr lang="en-US" sz="2000" dirty="0" smtClean="0">
                <a:latin typeface="Arial" pitchFamily="34" charset="0"/>
                <a:cs typeface="Arial" pitchFamily="34" charset="0"/>
              </a:rPr>
              <a:t>Welfare means many things to many people. So there are competing narratives. Generally though, its about the social gain of a society from particular perspectives like Education, Health, sanitation, clean water supply, etc. An improvement in these indicators means an improvement in overall welfare. </a:t>
            </a:r>
          </a:p>
          <a:p>
            <a:pPr>
              <a:buFont typeface="Wingdings" pitchFamily="2" charset="2"/>
              <a:buChar char="Ø"/>
            </a:pPr>
            <a:r>
              <a:rPr lang="en-US" sz="2000" dirty="0" smtClean="0">
                <a:latin typeface="Arial" pitchFamily="34" charset="0"/>
                <a:cs typeface="Arial" pitchFamily="34" charset="0"/>
              </a:rPr>
              <a:t>The criteria here, unlike many other indicators, revolves around unobserved, quantifiable gains too. For example, educating a child or improving the child’s health may cost the government a specific amount, but the gains are more than the cost to the government. </a:t>
            </a:r>
          </a:p>
          <a:p>
            <a:pPr>
              <a:buFont typeface="Wingdings" pitchFamily="2" charset="2"/>
              <a:buChar char="Ø"/>
            </a:pPr>
            <a:r>
              <a:rPr lang="en-US" sz="2000" dirty="0" smtClean="0">
                <a:latin typeface="Arial" pitchFamily="34" charset="0"/>
                <a:cs typeface="Arial" pitchFamily="34" charset="0"/>
              </a:rPr>
              <a:t>The critical aspect in designing policy based on rationalism for maximum social gain is that the gains (monetary plus non-monetary) should be more than the cost to the implementing actor (government or non-government).     </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Ø"/>
            </a:pPr>
            <a:endParaRPr lang="en-US" sz="2000" dirty="0" smtClean="0">
              <a:latin typeface="Arial" pitchFamily="34" charset="0"/>
              <a:cs typeface="Arial" pitchFamily="34" charset="0"/>
            </a:endParaRPr>
          </a:p>
          <a:p>
            <a:pPr>
              <a:buFont typeface="Wingdings" pitchFamily="2" charset="2"/>
              <a:buChar char="Ø"/>
            </a:pPr>
            <a:r>
              <a:rPr lang="en-US" sz="2000" dirty="0" smtClean="0">
                <a:latin typeface="Arial" pitchFamily="34" charset="0"/>
                <a:cs typeface="Arial" pitchFamily="34" charset="0"/>
              </a:rPr>
              <a:t>When talking about maximum social gain, consider the target population. Who will be affected positively or negatively? What will be the overall benefits to the people? Technically, a ‘trade-off’ is involved.</a:t>
            </a:r>
          </a:p>
          <a:p>
            <a:pPr>
              <a:buFont typeface="Wingdings" pitchFamily="2" charset="2"/>
              <a:buChar char="Ø"/>
            </a:pPr>
            <a:r>
              <a:rPr lang="en-US" sz="2000" dirty="0" smtClean="0">
                <a:latin typeface="Arial" pitchFamily="34" charset="0"/>
                <a:cs typeface="Arial" pitchFamily="34" charset="0"/>
              </a:rPr>
              <a:t>Examples of policies where non-monetary benefits are the outcomes.</a:t>
            </a:r>
            <a:endParaRPr lang="en-US" sz="2000" dirty="0">
              <a:latin typeface="Arial" pitchFamily="34" charset="0"/>
              <a:cs typeface="Arial" pitchFamily="34" charset="0"/>
            </a:endParaRPr>
          </a:p>
          <a:p>
            <a:pPr>
              <a:buNone/>
            </a:pPr>
            <a:r>
              <a:rPr lang="en-US" sz="2000" dirty="0" smtClean="0">
                <a:latin typeface="Arial" pitchFamily="34" charset="0"/>
                <a:cs typeface="Arial" pitchFamily="34" charset="0"/>
              </a:rPr>
              <a:t>           a) Immunization policy &gt; relates to health</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b) Educating population &gt; preparation of an educated workforce</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c) Rural area electrification &gt; brings industrial and job   opportunities</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d) Special education for mothers-to-be &gt; Reduction in Infant mortality rates</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e) The availability of information&gt; let’s people know who to contact when they are faced with a problem.</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264696"/>
          </a:xfrm>
        </p:spPr>
        <p:txBody>
          <a:bodyPr>
            <a:normAutofit/>
          </a:bodyPr>
          <a:lstStyle/>
          <a:p>
            <a:pPr algn="ctr">
              <a:buNone/>
            </a:pPr>
            <a:r>
              <a:rPr lang="en-US" sz="2400" i="1" u="sng" dirty="0" smtClean="0">
                <a:latin typeface="Arial" pitchFamily="34" charset="0"/>
                <a:cs typeface="Arial" pitchFamily="34" charset="0"/>
              </a:rPr>
              <a:t>Incrementalism</a:t>
            </a:r>
          </a:p>
          <a:p>
            <a:pPr>
              <a:buFont typeface="Wingdings" pitchFamily="2" charset="2"/>
              <a:buChar char="ü"/>
            </a:pPr>
            <a:endParaRPr lang="en-US" sz="2000" dirty="0" smtClean="0">
              <a:latin typeface="Arial" pitchFamily="34" charset="0"/>
              <a:cs typeface="Arial" pitchFamily="34" charset="0"/>
            </a:endParaRPr>
          </a:p>
          <a:p>
            <a:pPr>
              <a:buFont typeface="Wingdings" pitchFamily="2" charset="2"/>
              <a:buChar char="ü"/>
            </a:pPr>
            <a:r>
              <a:rPr lang="en-US" sz="2000" dirty="0" smtClean="0">
                <a:latin typeface="Arial" pitchFamily="34" charset="0"/>
                <a:cs typeface="Arial" pitchFamily="34" charset="0"/>
              </a:rPr>
              <a:t>Why implement a new policy when an old one is doing fine? Politics and self-interest. </a:t>
            </a:r>
          </a:p>
          <a:p>
            <a:pPr>
              <a:buFont typeface="Wingdings" pitchFamily="2" charset="2"/>
              <a:buChar char="ü"/>
            </a:pPr>
            <a:r>
              <a:rPr lang="en-US" sz="2000" dirty="0" smtClean="0">
                <a:latin typeface="Arial" pitchFamily="34" charset="0"/>
                <a:cs typeface="Arial" pitchFamily="34" charset="0"/>
              </a:rPr>
              <a:t>Again, take the example of the </a:t>
            </a:r>
            <a:r>
              <a:rPr lang="en-US" sz="2000" dirty="0" err="1" smtClean="0">
                <a:latin typeface="Arial" pitchFamily="34" charset="0"/>
                <a:cs typeface="Arial" pitchFamily="34" charset="0"/>
              </a:rPr>
              <a:t>Hydel</a:t>
            </a:r>
            <a:r>
              <a:rPr lang="en-US" sz="2000" dirty="0" smtClean="0">
                <a:latin typeface="Arial" pitchFamily="34" charset="0"/>
                <a:cs typeface="Arial" pitchFamily="34" charset="0"/>
              </a:rPr>
              <a:t> Policy. Why was it discontinued given that there was a consensus on it, and that it meant quiet a considerable amount of savings?  Self-interest/group interest and financial gains. </a:t>
            </a:r>
          </a:p>
          <a:p>
            <a:pPr>
              <a:buFont typeface="Wingdings" pitchFamily="2" charset="2"/>
              <a:buChar char="ü"/>
            </a:pPr>
            <a:r>
              <a:rPr lang="en-US" sz="2000" dirty="0" smtClean="0">
                <a:latin typeface="Arial" pitchFamily="34" charset="0"/>
                <a:cs typeface="Arial" pitchFamily="34" charset="0"/>
              </a:rPr>
              <a:t>At most, if there is a minor shortcoming or a flaw in it, then try to improve upon it. After all, those in power have the authority to do that. </a:t>
            </a:r>
            <a:endParaRPr lang="en-US" sz="2000" dirty="0" smtClean="0">
              <a:latin typeface="Arial" pitchFamily="34" charset="0"/>
              <a:cs typeface="Arial" pitchFamily="34" charset="0"/>
            </a:endParaRPr>
          </a:p>
          <a:p>
            <a:pPr>
              <a:buNone/>
            </a:pPr>
            <a:endParaRPr lang="en-GB"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1320</Words>
  <Application>Microsoft Office PowerPoint</Application>
  <PresentationFormat>On-screen Show (4:3)</PresentationFormat>
  <Paragraphs>61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Public Policy Analysis</vt:lpstr>
      <vt:lpstr>Slide 2</vt:lpstr>
      <vt:lpstr>Slide 3</vt:lpstr>
      <vt:lpstr>Models of Public Policy</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66</cp:revision>
  <dcterms:created xsi:type="dcterms:W3CDTF">2014-06-29T05:08:00Z</dcterms:created>
  <dcterms:modified xsi:type="dcterms:W3CDTF">2014-06-29T11:22:12Z</dcterms:modified>
</cp:coreProperties>
</file>