
<file path=[Content_Types].xml><?xml version="1.0" encoding="utf-8"?>
<Types xmlns="http://schemas.openxmlformats.org/package/2006/content-types">
  <Override PartName="/ppt/slides/slide5.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47" d="100"/>
          <a:sy n="47" d="100"/>
        </p:scale>
        <p:origin x="-1363" y="-91"/>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15B1AD75-8F1A-4D0B-91AA-2A5F49C53979}" type="datetimeFigureOut">
              <a:rPr lang="en-GB" smtClean="0"/>
              <a:pPr/>
              <a:t>13/07/2014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D59ADBD-485D-4122-912A-D4EA56E33BF9}"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15B1AD75-8F1A-4D0B-91AA-2A5F49C53979}" type="datetimeFigureOut">
              <a:rPr lang="en-GB" smtClean="0"/>
              <a:pPr/>
              <a:t>13/07/2014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D59ADBD-485D-4122-912A-D4EA56E33BF9}"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5B1AD75-8F1A-4D0B-91AA-2A5F49C53979}" type="datetimeFigureOut">
              <a:rPr lang="en-GB" smtClean="0"/>
              <a:pPr/>
              <a:t>13/07/2014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D59ADBD-485D-4122-912A-D4EA56E33BF9}"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15B1AD75-8F1A-4D0B-91AA-2A5F49C53979}" type="datetimeFigureOut">
              <a:rPr lang="en-GB" smtClean="0"/>
              <a:pPr/>
              <a:t>13/07/2014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D59ADBD-485D-4122-912A-D4EA56E33BF9}"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15B1AD75-8F1A-4D0B-91AA-2A5F49C53979}" type="datetimeFigureOut">
              <a:rPr lang="en-GB" smtClean="0"/>
              <a:pPr/>
              <a:t>13/07/2014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1D59ADBD-485D-4122-912A-D4EA56E33BF9}"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15B1AD75-8F1A-4D0B-91AA-2A5F49C53979}" type="datetimeFigureOut">
              <a:rPr lang="en-GB" smtClean="0"/>
              <a:pPr/>
              <a:t>13/07/2014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1D59ADBD-485D-4122-912A-D4EA56E33BF9}"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5B1AD75-8F1A-4D0B-91AA-2A5F49C53979}" type="datetimeFigureOut">
              <a:rPr lang="en-GB" smtClean="0"/>
              <a:pPr/>
              <a:t>13/07/2014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1D59ADBD-485D-4122-912A-D4EA56E33BF9}"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5B1AD75-8F1A-4D0B-91AA-2A5F49C53979}" type="datetimeFigureOut">
              <a:rPr lang="en-GB" smtClean="0"/>
              <a:pPr/>
              <a:t>13/07/2014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D59ADBD-485D-4122-912A-D4EA56E33BF9}"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5B1AD75-8F1A-4D0B-91AA-2A5F49C53979}" type="datetimeFigureOut">
              <a:rPr lang="en-GB" smtClean="0"/>
              <a:pPr/>
              <a:t>13/07/2014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D59ADBD-485D-4122-912A-D4EA56E33BF9}"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15B1AD75-8F1A-4D0B-91AA-2A5F49C53979}" type="datetimeFigureOut">
              <a:rPr lang="en-GB" smtClean="0"/>
              <a:pPr/>
              <a:t>13/07/2014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D59ADBD-485D-4122-912A-D4EA56E33BF9}"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15B1AD75-8F1A-4D0B-91AA-2A5F49C53979}" type="datetimeFigureOut">
              <a:rPr lang="en-GB" smtClean="0"/>
              <a:pPr/>
              <a:t>13/07/2014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D59ADBD-485D-4122-912A-D4EA56E33BF9}"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5B1AD75-8F1A-4D0B-91AA-2A5F49C53979}" type="datetimeFigureOut">
              <a:rPr lang="en-GB" smtClean="0"/>
              <a:pPr/>
              <a:t>13/07/2014</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D59ADBD-485D-4122-912A-D4EA56E33BF9}"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2800" u="sng" dirty="0" smtClean="0">
                <a:latin typeface="Arial" pitchFamily="34" charset="0"/>
                <a:cs typeface="Arial" pitchFamily="34" charset="0"/>
              </a:rPr>
              <a:t>Public Policy Analysis</a:t>
            </a:r>
            <a:endParaRPr lang="en-GB" sz="2800" b="1" dirty="0">
              <a:latin typeface="Arial" pitchFamily="34" charset="0"/>
              <a:cs typeface="Arial" pitchFamily="34" charset="0"/>
            </a:endParaRPr>
          </a:p>
        </p:txBody>
      </p:sp>
      <p:sp>
        <p:nvSpPr>
          <p:cNvPr id="3" name="Subtitle 2"/>
          <p:cNvSpPr>
            <a:spLocks noGrp="1"/>
          </p:cNvSpPr>
          <p:nvPr>
            <p:ph type="subTitle" idx="1"/>
          </p:nvPr>
        </p:nvSpPr>
        <p:spPr/>
        <p:txBody>
          <a:bodyPr/>
          <a:lstStyle/>
          <a:p>
            <a:r>
              <a:rPr lang="en-US" sz="2400" dirty="0" smtClean="0">
                <a:solidFill>
                  <a:schemeClr val="tx1"/>
                </a:solidFill>
                <a:latin typeface="Arial" pitchFamily="34" charset="0"/>
                <a:cs typeface="Arial" pitchFamily="34" charset="0"/>
              </a:rPr>
              <a:t>MPA 404       Lecture 27</a:t>
            </a:r>
            <a:endParaRPr lang="en-GB" sz="2400" dirty="0" smtClean="0">
              <a:latin typeface="Arial" pitchFamily="34" charset="0"/>
              <a:cs typeface="Arial" pitchFamily="34" charset="0"/>
            </a:endParaRPr>
          </a:p>
          <a:p>
            <a:endParaRPr lang="en-GB"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smtClean="0">
                <a:latin typeface="Arial" pitchFamily="34" charset="0"/>
                <a:cs typeface="Arial" pitchFamily="34" charset="0"/>
              </a:rPr>
              <a:t>Previous Lecture Brief</a:t>
            </a:r>
            <a:endParaRPr lang="en-GB" sz="2400" dirty="0"/>
          </a:p>
        </p:txBody>
      </p:sp>
      <p:sp>
        <p:nvSpPr>
          <p:cNvPr id="3" name="Content Placeholder 2"/>
          <p:cNvSpPr>
            <a:spLocks noGrp="1"/>
          </p:cNvSpPr>
          <p:nvPr>
            <p:ph idx="1"/>
          </p:nvPr>
        </p:nvSpPr>
        <p:spPr>
          <a:xfrm>
            <a:off x="457200" y="1124744"/>
            <a:ext cx="8229600" cy="5001419"/>
          </a:xfrm>
        </p:spPr>
        <p:txBody>
          <a:bodyPr>
            <a:normAutofit/>
          </a:bodyPr>
          <a:lstStyle/>
          <a:p>
            <a:pPr>
              <a:buFont typeface="Wingdings" pitchFamily="2" charset="2"/>
              <a:buChar char="ü"/>
            </a:pPr>
            <a:endParaRPr lang="en-US" sz="1800" dirty="0" smtClean="0">
              <a:latin typeface="Arial" pitchFamily="34" charset="0"/>
              <a:cs typeface="Arial" pitchFamily="34" charset="0"/>
            </a:endParaRPr>
          </a:p>
          <a:p>
            <a:pPr>
              <a:buFont typeface="Wingdings" pitchFamily="2" charset="2"/>
              <a:buChar char="ü"/>
            </a:pPr>
            <a:endParaRPr lang="en-US" sz="1800" dirty="0">
              <a:latin typeface="Arial" pitchFamily="34" charset="0"/>
              <a:cs typeface="Arial" pitchFamily="34" charset="0"/>
            </a:endParaRPr>
          </a:p>
          <a:p>
            <a:pPr>
              <a:buFont typeface="Wingdings" pitchFamily="2" charset="2"/>
              <a:buChar char="ü"/>
            </a:pPr>
            <a:endParaRPr lang="en-US" sz="1800" dirty="0" smtClean="0">
              <a:latin typeface="Arial" pitchFamily="34" charset="0"/>
              <a:cs typeface="Arial" pitchFamily="34" charset="0"/>
            </a:endParaRPr>
          </a:p>
          <a:p>
            <a:pPr>
              <a:buFont typeface="Wingdings" pitchFamily="2" charset="2"/>
              <a:buChar char="ü"/>
            </a:pPr>
            <a:endParaRPr lang="en-US" sz="1800" dirty="0">
              <a:latin typeface="Arial" pitchFamily="34" charset="0"/>
              <a:cs typeface="Arial" pitchFamily="34" charset="0"/>
            </a:endParaRPr>
          </a:p>
          <a:p>
            <a:pPr>
              <a:buFont typeface="Wingdings" pitchFamily="2" charset="2"/>
              <a:buChar char="ü"/>
            </a:pPr>
            <a:endParaRPr lang="en-US" sz="1800" dirty="0" smtClean="0">
              <a:latin typeface="Arial" pitchFamily="34" charset="0"/>
              <a:cs typeface="Arial" pitchFamily="34" charset="0"/>
            </a:endParaRPr>
          </a:p>
          <a:p>
            <a:pPr>
              <a:buFont typeface="Wingdings" pitchFamily="2" charset="2"/>
              <a:buChar char="ü"/>
            </a:pPr>
            <a:r>
              <a:rPr lang="en-US" sz="1800" dirty="0" smtClean="0">
                <a:latin typeface="Arial" pitchFamily="34" charset="0"/>
                <a:cs typeface="Arial" pitchFamily="34" charset="0"/>
              </a:rPr>
              <a:t>Comparative advantage</a:t>
            </a:r>
          </a:p>
          <a:p>
            <a:pPr>
              <a:buFont typeface="Wingdings" pitchFamily="2" charset="2"/>
              <a:buChar char="ü"/>
            </a:pPr>
            <a:endParaRPr lang="en-US" sz="1800" dirty="0">
              <a:latin typeface="Arial" pitchFamily="34" charset="0"/>
              <a:cs typeface="Arial" pitchFamily="34" charset="0"/>
            </a:endParaRPr>
          </a:p>
          <a:p>
            <a:pPr>
              <a:buFont typeface="Wingdings" pitchFamily="2" charset="2"/>
              <a:buChar char="ü"/>
            </a:pPr>
            <a:r>
              <a:rPr lang="en-US" sz="1800" dirty="0" smtClean="0">
                <a:latin typeface="Arial" pitchFamily="34" charset="0"/>
                <a:cs typeface="Arial" pitchFamily="34" charset="0"/>
              </a:rPr>
              <a:t>Examples of comparative advantage</a:t>
            </a:r>
          </a:p>
          <a:p>
            <a:pPr>
              <a:buFont typeface="Wingdings" pitchFamily="2" charset="2"/>
              <a:buChar char="ü"/>
            </a:pPr>
            <a:endParaRPr lang="en-US" sz="1800" dirty="0">
              <a:latin typeface="Arial" pitchFamily="34" charset="0"/>
              <a:cs typeface="Arial" pitchFamily="34" charset="0"/>
            </a:endParaRPr>
          </a:p>
          <a:p>
            <a:pPr>
              <a:buFont typeface="Wingdings" pitchFamily="2" charset="2"/>
              <a:buChar char="ü"/>
            </a:pPr>
            <a:r>
              <a:rPr lang="en-US" sz="1800" dirty="0" smtClean="0">
                <a:latin typeface="Arial" pitchFamily="34" charset="0"/>
                <a:cs typeface="Arial" pitchFamily="34" charset="0"/>
              </a:rPr>
              <a:t>A bit about specialization</a:t>
            </a:r>
            <a:endParaRPr lang="en-GB" sz="1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000" u="sng" dirty="0" smtClean="0">
                <a:latin typeface="Arial" pitchFamily="34" charset="0"/>
                <a:cs typeface="Arial" pitchFamily="34" charset="0"/>
              </a:rPr>
              <a:t>Graphical Analysis of everyday public policies and implications</a:t>
            </a:r>
            <a:endParaRPr lang="en-GB" sz="2000" u="sng" dirty="0">
              <a:latin typeface="Arial" pitchFamily="34" charset="0"/>
              <a:cs typeface="Arial" pitchFamily="34" charset="0"/>
            </a:endParaRPr>
          </a:p>
        </p:txBody>
      </p:sp>
      <p:sp>
        <p:nvSpPr>
          <p:cNvPr id="3" name="Content Placeholder 2"/>
          <p:cNvSpPr>
            <a:spLocks noGrp="1"/>
          </p:cNvSpPr>
          <p:nvPr>
            <p:ph idx="1"/>
          </p:nvPr>
        </p:nvSpPr>
        <p:spPr>
          <a:xfrm>
            <a:off x="457200" y="1196752"/>
            <a:ext cx="8229600" cy="4929411"/>
          </a:xfrm>
        </p:spPr>
        <p:txBody>
          <a:bodyPr>
            <a:normAutofit/>
          </a:bodyPr>
          <a:lstStyle/>
          <a:p>
            <a:pPr>
              <a:buFont typeface="Wingdings" pitchFamily="2" charset="2"/>
              <a:buChar char="ü"/>
            </a:pPr>
            <a:r>
              <a:rPr lang="en-US" sz="1800" dirty="0" smtClean="0">
                <a:latin typeface="Arial" pitchFamily="34" charset="0"/>
                <a:cs typeface="Arial" pitchFamily="34" charset="0"/>
              </a:rPr>
              <a:t>The implication of price changes tend to occupy a central position in policy making decisions. The political reasons are obvious: price increases tend to cost government’s in terms votes. The economic and policy making reason is even more subtle, and it has primarily to do with the loss in welfare due to inflation. Thus the essentials of price changes should be known to a policy analyst in order to carry out a graphical analysis and at least make a guesstimate about changes. </a:t>
            </a:r>
          </a:p>
          <a:p>
            <a:pPr>
              <a:buFont typeface="Wingdings" pitchFamily="2" charset="2"/>
              <a:buChar char="ü"/>
            </a:pPr>
            <a:endParaRPr lang="en-US" sz="1800" dirty="0">
              <a:latin typeface="Arial" pitchFamily="34" charset="0"/>
              <a:cs typeface="Arial" pitchFamily="34" charset="0"/>
            </a:endParaRPr>
          </a:p>
          <a:p>
            <a:pPr>
              <a:buFont typeface="Wingdings" pitchFamily="2" charset="2"/>
              <a:buChar char="ü"/>
            </a:pPr>
            <a:r>
              <a:rPr lang="en-US" sz="1800" dirty="0" smtClean="0">
                <a:latin typeface="Arial" pitchFamily="34" charset="0"/>
                <a:cs typeface="Arial" pitchFamily="34" charset="0"/>
              </a:rPr>
              <a:t>First, a need to understand the basics. The products or ‘goods’ affected by price are not uniform! Analysts need to make a distinction between ‘normal’ goods and ‘inferior’ goods. Normal goods are the ones whose consumption tends to vary opposite to the direction of the price. Thus, a price increase will lower the consumption of the normal good. In contrast, ‘inferior’ good is the one whose consumption varies with the direction of the price. A rise in price will increase its consumption rather than decrease it.       </a:t>
            </a:r>
            <a:endParaRPr lang="en-GB" sz="1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60648"/>
            <a:ext cx="8229600" cy="5865515"/>
          </a:xfrm>
        </p:spPr>
        <p:txBody>
          <a:bodyPr>
            <a:normAutofit/>
          </a:bodyPr>
          <a:lstStyle/>
          <a:p>
            <a:pPr>
              <a:buFont typeface="Wingdings" pitchFamily="2" charset="2"/>
              <a:buChar char="ü"/>
            </a:pPr>
            <a:r>
              <a:rPr lang="en-US" sz="1800" dirty="0" smtClean="0">
                <a:latin typeface="Arial" pitchFamily="34" charset="0"/>
                <a:cs typeface="Arial" pitchFamily="34" charset="0"/>
              </a:rPr>
              <a:t>As far as the effect of a price change is concerned, it is divided into an ‘</a:t>
            </a:r>
            <a:r>
              <a:rPr lang="en-US" sz="1800" i="1" dirty="0" smtClean="0">
                <a:latin typeface="Arial" pitchFamily="34" charset="0"/>
                <a:cs typeface="Arial" pitchFamily="34" charset="0"/>
              </a:rPr>
              <a:t>income effect (IE)</a:t>
            </a:r>
            <a:r>
              <a:rPr lang="en-US" sz="1800" dirty="0" smtClean="0">
                <a:latin typeface="Arial" pitchFamily="34" charset="0"/>
                <a:cs typeface="Arial" pitchFamily="34" charset="0"/>
              </a:rPr>
              <a:t>’ and a ‘</a:t>
            </a:r>
            <a:r>
              <a:rPr lang="en-US" sz="1800" i="1" dirty="0" smtClean="0">
                <a:latin typeface="Arial" pitchFamily="34" charset="0"/>
                <a:cs typeface="Arial" pitchFamily="34" charset="0"/>
              </a:rPr>
              <a:t>substitution effect</a:t>
            </a:r>
            <a:r>
              <a:rPr lang="en-US" sz="1800" dirty="0" smtClean="0">
                <a:latin typeface="Arial" pitchFamily="34" charset="0"/>
                <a:cs typeface="Arial" pitchFamily="34" charset="0"/>
              </a:rPr>
              <a:t>’(SE). The income effect concerns the change in purchasing power while the substitution effect concerns the movement of the consumer towards a substitute. The addition of both of these equate to </a:t>
            </a:r>
            <a:r>
              <a:rPr lang="en-US" sz="1800" i="1" dirty="0" smtClean="0">
                <a:latin typeface="Arial" pitchFamily="34" charset="0"/>
                <a:cs typeface="Arial" pitchFamily="34" charset="0"/>
              </a:rPr>
              <a:t>total effect</a:t>
            </a:r>
            <a:r>
              <a:rPr lang="en-US" sz="1800" dirty="0" smtClean="0">
                <a:latin typeface="Arial" pitchFamily="34" charset="0"/>
                <a:cs typeface="Arial" pitchFamily="34" charset="0"/>
              </a:rPr>
              <a:t> of a price change. </a:t>
            </a:r>
          </a:p>
          <a:p>
            <a:pPr>
              <a:buFont typeface="Wingdings" pitchFamily="2" charset="2"/>
              <a:buChar char="ü"/>
            </a:pPr>
            <a:endParaRPr lang="en-US" sz="1800" dirty="0">
              <a:latin typeface="Arial" pitchFamily="34" charset="0"/>
              <a:cs typeface="Arial" pitchFamily="34" charset="0"/>
            </a:endParaRPr>
          </a:p>
          <a:p>
            <a:pPr>
              <a:buFont typeface="Wingdings" pitchFamily="2" charset="2"/>
              <a:buChar char="ü"/>
            </a:pPr>
            <a:r>
              <a:rPr lang="en-US" sz="1800" dirty="0" smtClean="0">
                <a:latin typeface="Arial" pitchFamily="34" charset="0"/>
                <a:cs typeface="Arial" pitchFamily="34" charset="0"/>
              </a:rPr>
              <a:t>A simple rule of thumb to remember in the case of price changes: look at what that particular good’s (which is analyzed) share of income is? For an item that occupies a large share of income, the income effect tends to be large. Similarly for substitution effect, look at the possibilities of substitution for that good (this can be gauged by elasticity). If substitution possibility is large, substitution effect also tends to be large. </a:t>
            </a:r>
          </a:p>
          <a:p>
            <a:pPr>
              <a:buFont typeface="Wingdings" pitchFamily="2" charset="2"/>
              <a:buChar char="ü"/>
            </a:pPr>
            <a:endParaRPr lang="en-US" sz="1800" dirty="0">
              <a:latin typeface="Arial" pitchFamily="34" charset="0"/>
              <a:cs typeface="Arial" pitchFamily="34" charset="0"/>
            </a:endParaRPr>
          </a:p>
          <a:p>
            <a:pPr>
              <a:buFont typeface="Wingdings" pitchFamily="2" charset="2"/>
              <a:buChar char="ü"/>
            </a:pPr>
            <a:r>
              <a:rPr lang="en-US" sz="1800" dirty="0" smtClean="0">
                <a:latin typeface="Arial" pitchFamily="34" charset="0"/>
                <a:cs typeface="Arial" pitchFamily="34" charset="0"/>
              </a:rPr>
              <a:t>Let us now consider the example of a good whose price changes from Rs. 50/- to Rs 100/-. The total budget of the consumer is taken as Rs. 1000/-. We’ll first do a total effect analysis, and then an analysis by bifurcating the IE and SE.      </a:t>
            </a:r>
            <a:endParaRPr lang="en-GB" sz="1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88640"/>
            <a:ext cx="8229600" cy="5937523"/>
          </a:xfrm>
        </p:spPr>
        <p:txBody>
          <a:bodyPr>
            <a:normAutofit/>
          </a:bodyPr>
          <a:lstStyle/>
          <a:p>
            <a:pPr>
              <a:buFont typeface="Wingdings" pitchFamily="2" charset="2"/>
              <a:buChar char="ü"/>
            </a:pPr>
            <a:r>
              <a:rPr lang="en-US" sz="1800" u="sng" dirty="0" smtClean="0">
                <a:latin typeface="Arial" pitchFamily="34" charset="0"/>
                <a:cs typeface="Arial" pitchFamily="34" charset="0"/>
              </a:rPr>
              <a:t>Graph</a:t>
            </a:r>
            <a:endParaRPr lang="en-GB" sz="1800" u="sng"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146</TotalTime>
  <Words>428</Words>
  <Application>Microsoft Office PowerPoint</Application>
  <PresentationFormat>On-screen Show (4:3)</PresentationFormat>
  <Paragraphs>23</Paragraphs>
  <Slides>5</Slides>
  <Notes>0</Notes>
  <HiddenSlides>0</HiddenSlides>
  <MMClips>0</MMClips>
  <ScaleCrop>false</ScaleCrop>
  <HeadingPairs>
    <vt:vector size="4" baseType="variant">
      <vt:variant>
        <vt:lpstr>Theme</vt:lpstr>
      </vt:variant>
      <vt:variant>
        <vt:i4>1</vt:i4>
      </vt:variant>
      <vt:variant>
        <vt:lpstr>Slide Titles</vt:lpstr>
      </vt:variant>
      <vt:variant>
        <vt:i4>5</vt:i4>
      </vt:variant>
    </vt:vector>
  </HeadingPairs>
  <TitlesOfParts>
    <vt:vector size="6" baseType="lpstr">
      <vt:lpstr>Office Theme</vt:lpstr>
      <vt:lpstr>Public Policy Analysis</vt:lpstr>
      <vt:lpstr>Previous Lecture Brief</vt:lpstr>
      <vt:lpstr>Graphical Analysis of everyday public policies and implications</vt:lpstr>
      <vt:lpstr>Slide 4</vt:lpstr>
      <vt:lpstr>Slide 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Public Policy Analysis</dc:title>
  <dc:creator>Shahid Mehmood</dc:creator>
  <cp:lastModifiedBy>stdc_lp</cp:lastModifiedBy>
  <cp:revision>29</cp:revision>
  <dcterms:created xsi:type="dcterms:W3CDTF">2014-07-12T19:22:17Z</dcterms:created>
  <dcterms:modified xsi:type="dcterms:W3CDTF">2014-07-13T17:33:37Z</dcterms:modified>
</cp:coreProperties>
</file>