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C9CBB1-564B-4B0E-9B8A-0D0916F54977}"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BC2831F-094A-41B2-B626-3725FC40F06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9CBB1-564B-4B0E-9B8A-0D0916F54977}" type="datetimeFigureOut">
              <a:rPr lang="en-GB" smtClean="0"/>
              <a:pPr/>
              <a:t>12/07/2014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C2831F-094A-41B2-B626-3725FC40F06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25</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Further explanation of Game Theory with examples</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Article on how Perth tackled its water crisis</a:t>
            </a:r>
          </a:p>
          <a:p>
            <a:pPr>
              <a:buFont typeface="Wingdings" pitchFamily="2" charset="2"/>
              <a:buChar char="ü"/>
            </a:pPr>
            <a:endParaRPr lang="en-US" sz="1800" dirty="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Arial" pitchFamily="34" charset="0"/>
                <a:cs typeface="Arial" pitchFamily="34" charset="0"/>
              </a:rPr>
              <a:t>Trade</a:t>
            </a:r>
            <a:endParaRPr lang="en-GB" sz="2800" dirty="0">
              <a:latin typeface="Arial" pitchFamily="34" charset="0"/>
              <a:cs typeface="Arial" pitchFamily="34" charset="0"/>
            </a:endParaRPr>
          </a:p>
        </p:txBody>
      </p:sp>
      <p:sp>
        <p:nvSpPr>
          <p:cNvPr id="3" name="Content Placeholder 2"/>
          <p:cNvSpPr>
            <a:spLocks noGrp="1"/>
          </p:cNvSpPr>
          <p:nvPr>
            <p:ph idx="1"/>
          </p:nvPr>
        </p:nvSpPr>
        <p:spPr>
          <a:xfrm>
            <a:off x="457200" y="1268760"/>
            <a:ext cx="8229600" cy="4857403"/>
          </a:xfrm>
        </p:spPr>
        <p:txBody>
          <a:bodyPr>
            <a:normAutofit lnSpcReduction="10000"/>
          </a:bodyPr>
          <a:lstStyle/>
          <a:p>
            <a:pPr>
              <a:buFont typeface="Wingdings" pitchFamily="2" charset="2"/>
              <a:buChar char="ü"/>
            </a:pPr>
            <a:r>
              <a:rPr lang="en-US" sz="1800" dirty="0" smtClean="0">
                <a:latin typeface="Arial" pitchFamily="34" charset="0"/>
                <a:cs typeface="Arial" pitchFamily="34" charset="0"/>
              </a:rPr>
              <a:t>We’ve already discussed how trade has proved to be such a beneficial and substantial part of the economic growth of China and India, two of the biggest success stories in terms of economic growth in the world. Same is the case for the other nations of the world. To varying degrees, trade has contributed to their economic growth over time. That is one reason studying trade is so important: without economic growth, its impossible to improve welfare, and trade is a substantial part of this growth story (at least the modern one).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The push for economic growth, or the government programs/policies aimed at economic growth, are perhaps the most important aspect of public policy. Put simply, government’s aim to promote the welfare of the masses is the dominant aspect of governance in any country. And this aim is not achievable without exploiting the trade potential. Therefore, following from economic growth, trade policy is part of public policy aimed at enhancing the opportunities, income and thus welfare of the masses (as demonstrated by the graphical analysis in previous lectures).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u="sng" dirty="0" smtClean="0">
                <a:latin typeface="Arial" pitchFamily="34" charset="0"/>
                <a:cs typeface="Arial" pitchFamily="34" charset="0"/>
              </a:rPr>
              <a:t>Trade: The Rationale</a:t>
            </a:r>
            <a:endParaRPr lang="en-GB" sz="2400" u="sng"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One </a:t>
            </a:r>
            <a:r>
              <a:rPr lang="en-US" sz="1800" dirty="0">
                <a:latin typeface="Arial" pitchFamily="34" charset="0"/>
                <a:cs typeface="Arial" pitchFamily="34" charset="0"/>
              </a:rPr>
              <a:t>of the core beliefs in economics is that </a:t>
            </a:r>
            <a:r>
              <a:rPr lang="en-US" sz="1800" i="1" dirty="0">
                <a:latin typeface="Arial" pitchFamily="34" charset="0"/>
                <a:cs typeface="Arial" pitchFamily="34" charset="0"/>
              </a:rPr>
              <a:t>voluntary exchange makes everybody better off. </a:t>
            </a:r>
            <a:r>
              <a:rPr lang="en-US" sz="1800" dirty="0">
                <a:latin typeface="Arial" pitchFamily="34" charset="0"/>
                <a:cs typeface="Arial" pitchFamily="34" charset="0"/>
              </a:rPr>
              <a:t>International trade is an extension of this concept, whereby nations are better off by exchanging goods with each other. To understand, let’s start with a simple example to illustrate what was stated above. Suppose there are two farmers, Farmer I and Farmer II. Both produce two items, meat and potatoes, which they consume themselves</a:t>
            </a:r>
            <a:r>
              <a:rPr lang="en-US" sz="1800" dirty="0" smtClean="0">
                <a:latin typeface="Arial" pitchFamily="34" charset="0"/>
                <a:cs typeface="Arial" pitchFamily="34" charset="0"/>
              </a:rPr>
              <a:t>.</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p>
          <a:p>
            <a:pPr>
              <a:buNone/>
            </a:pPr>
            <a:r>
              <a:rPr lang="en-US" sz="1800" dirty="0" smtClean="0">
                <a:latin typeface="Arial" pitchFamily="34" charset="0"/>
                <a:cs typeface="Arial" pitchFamily="34" charset="0"/>
              </a:rPr>
              <a:t>      </a:t>
            </a:r>
            <a:endParaRPr lang="en-GB" sz="1800" dirty="0" smtClean="0">
              <a:latin typeface="Arial" pitchFamily="34" charset="0"/>
              <a:cs typeface="Arial" pitchFamily="34" charset="0"/>
            </a:endParaRPr>
          </a:p>
          <a:p>
            <a:pPr>
              <a:buFont typeface="Wingdings" pitchFamily="2" charset="2"/>
              <a:buChar char="ü"/>
            </a:pP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971600" y="3861048"/>
          <a:ext cx="7200801" cy="1473200"/>
        </p:xfrm>
        <a:graphic>
          <a:graphicData uri="http://schemas.openxmlformats.org/drawingml/2006/table">
            <a:tbl>
              <a:tblPr firstRow="1" bandRow="1">
                <a:tableStyleId>{5940675A-B579-460E-94D1-54222C63F5DA}</a:tableStyleId>
              </a:tblPr>
              <a:tblGrid>
                <a:gridCol w="2400267"/>
                <a:gridCol w="2400267"/>
                <a:gridCol w="2400267"/>
              </a:tblGrid>
              <a:tr h="185420">
                <a:tc rowSpan="2">
                  <a:txBody>
                    <a:bodyPr/>
                    <a:lstStyle/>
                    <a:p>
                      <a:endParaRPr lang="en-GB" dirty="0"/>
                    </a:p>
                  </a:txBody>
                  <a:tcPr/>
                </a:tc>
                <a:tc gridSpan="2">
                  <a:txBody>
                    <a:bodyPr/>
                    <a:lstStyle/>
                    <a:p>
                      <a:pPr algn="ctr"/>
                      <a:r>
                        <a:rPr lang="en-US" b="1" dirty="0" smtClean="0"/>
                        <a:t>Time to produce 1 KG of</a:t>
                      </a:r>
                      <a:endParaRPr lang="en-GB" b="1" dirty="0"/>
                    </a:p>
                  </a:txBody>
                  <a:tcPr/>
                </a:tc>
                <a:tc hMerge="1">
                  <a:txBody>
                    <a:bodyPr/>
                    <a:lstStyle/>
                    <a:p>
                      <a:endParaRPr lang="en-GB" dirty="0"/>
                    </a:p>
                  </a:txBody>
                  <a:tcPr/>
                </a:tc>
              </a:tr>
              <a:tr h="185420">
                <a:tc vMerge="1">
                  <a:txBody>
                    <a:bodyPr/>
                    <a:lstStyle/>
                    <a:p>
                      <a:endParaRPr lang="en-GB"/>
                    </a:p>
                  </a:txBody>
                  <a:tcPr/>
                </a:tc>
                <a:tc>
                  <a:txBody>
                    <a:bodyPr/>
                    <a:lstStyle/>
                    <a:p>
                      <a:pPr algn="ctr"/>
                      <a:r>
                        <a:rPr lang="en-US" i="1" dirty="0" smtClean="0"/>
                        <a:t>Meat</a:t>
                      </a:r>
                      <a:endParaRPr lang="en-GB" i="1" dirty="0"/>
                    </a:p>
                  </a:txBody>
                  <a:tcPr/>
                </a:tc>
                <a:tc>
                  <a:txBody>
                    <a:bodyPr/>
                    <a:lstStyle/>
                    <a:p>
                      <a:pPr algn="ctr"/>
                      <a:r>
                        <a:rPr lang="en-US" i="1" dirty="0" smtClean="0"/>
                        <a:t>Potato</a:t>
                      </a:r>
                      <a:endParaRPr lang="en-GB" i="1" dirty="0"/>
                    </a:p>
                  </a:txBody>
                  <a:tcPr/>
                </a:tc>
              </a:tr>
              <a:tr h="370840">
                <a:tc>
                  <a:txBody>
                    <a:bodyPr/>
                    <a:lstStyle/>
                    <a:p>
                      <a:pPr algn="ctr"/>
                      <a:r>
                        <a:rPr lang="en-US" dirty="0" smtClean="0"/>
                        <a:t>Farmer 1</a:t>
                      </a:r>
                      <a:endParaRPr lang="en-GB" dirty="0"/>
                    </a:p>
                  </a:txBody>
                  <a:tcPr/>
                </a:tc>
                <a:tc>
                  <a:txBody>
                    <a:bodyPr/>
                    <a:lstStyle/>
                    <a:p>
                      <a:pPr algn="ctr"/>
                      <a:r>
                        <a:rPr lang="en-US" dirty="0" smtClean="0"/>
                        <a:t>30 minutes</a:t>
                      </a:r>
                      <a:endParaRPr lang="en-GB" dirty="0"/>
                    </a:p>
                  </a:txBody>
                  <a:tcPr/>
                </a:tc>
                <a:tc>
                  <a:txBody>
                    <a:bodyPr/>
                    <a:lstStyle/>
                    <a:p>
                      <a:pPr algn="ctr"/>
                      <a:r>
                        <a:rPr lang="en-US" dirty="0" smtClean="0"/>
                        <a:t>10 minutes</a:t>
                      </a:r>
                      <a:endParaRPr lang="en-GB" dirty="0"/>
                    </a:p>
                  </a:txBody>
                  <a:tcPr/>
                </a:tc>
              </a:tr>
              <a:tr h="370840">
                <a:tc>
                  <a:txBody>
                    <a:bodyPr/>
                    <a:lstStyle/>
                    <a:p>
                      <a:pPr algn="ctr"/>
                      <a:r>
                        <a:rPr lang="en-US" dirty="0" smtClean="0"/>
                        <a:t>Farmer</a:t>
                      </a:r>
                      <a:r>
                        <a:rPr lang="en-US" baseline="0" dirty="0" smtClean="0"/>
                        <a:t> 2</a:t>
                      </a:r>
                      <a:endParaRPr lang="en-GB" dirty="0"/>
                    </a:p>
                  </a:txBody>
                  <a:tcPr/>
                </a:tc>
                <a:tc>
                  <a:txBody>
                    <a:bodyPr/>
                    <a:lstStyle/>
                    <a:p>
                      <a:pPr algn="ctr"/>
                      <a:r>
                        <a:rPr lang="en-US" dirty="0" smtClean="0"/>
                        <a:t>10 minutes</a:t>
                      </a:r>
                      <a:endParaRPr lang="en-GB" dirty="0"/>
                    </a:p>
                  </a:txBody>
                  <a:tcPr/>
                </a:tc>
                <a:tc>
                  <a:txBody>
                    <a:bodyPr/>
                    <a:lstStyle/>
                    <a:p>
                      <a:pPr algn="ctr"/>
                      <a:r>
                        <a:rPr lang="en-US" dirty="0" smtClean="0"/>
                        <a:t>15 minutes</a:t>
                      </a:r>
                      <a:endParaRPr lang="en-GB"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So what would they be producing in 10 hours? In 5 hours? What will be their consumption bundle without trade and with trade?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Clearly</a:t>
            </a:r>
            <a:r>
              <a:rPr lang="en-US" sz="1800" dirty="0">
                <a:latin typeface="Arial" pitchFamily="34" charset="0"/>
                <a:cs typeface="Arial" pitchFamily="34" charset="0"/>
              </a:rPr>
              <a:t>, the above table illustrates that both farmers are better off when they trade with each other. In other words, they can add to their consumption by trading. And that is the very essence of trade: </a:t>
            </a:r>
            <a:r>
              <a:rPr lang="en-US" sz="1800" i="1" dirty="0">
                <a:latin typeface="Arial" pitchFamily="34" charset="0"/>
                <a:cs typeface="Arial" pitchFamily="34" charset="0"/>
              </a:rPr>
              <a:t>expansion of consumption opportunities or consumption possibilities. </a:t>
            </a:r>
            <a:r>
              <a:rPr lang="en-US" sz="1800" dirty="0" smtClean="0">
                <a:latin typeface="Arial" pitchFamily="34" charset="0"/>
                <a:cs typeface="Arial" pitchFamily="34" charset="0"/>
              </a:rPr>
              <a:t>We </a:t>
            </a:r>
            <a:r>
              <a:rPr lang="en-US" sz="1800" dirty="0">
                <a:latin typeface="Arial" pitchFamily="34" charset="0"/>
                <a:cs typeface="Arial" pitchFamily="34" charset="0"/>
              </a:rPr>
              <a:t>can easily expand the above analysis to countries around the globe. Like farmer I and farmer II, countries can expand their consumption choices by trading with other countries. </a:t>
            </a: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lgn="ctr">
              <a:buFont typeface="Wingdings" pitchFamily="2" charset="2"/>
              <a:buChar char="ü"/>
            </a:pPr>
            <a:r>
              <a:rPr lang="en-US" sz="1800" u="sng" dirty="0" smtClean="0">
                <a:latin typeface="Arial" pitchFamily="34" charset="0"/>
                <a:cs typeface="Arial" pitchFamily="34" charset="0"/>
              </a:rPr>
              <a:t>Absolute Advantage, Comparative Advantage and Specialization</a:t>
            </a:r>
          </a:p>
          <a:p>
            <a:pPr>
              <a:buFont typeface="Wingdings" pitchFamily="2" charset="2"/>
              <a:buChar char="ü"/>
            </a:pPr>
            <a:endParaRPr lang="en-US" sz="1800" u="sng" dirty="0">
              <a:latin typeface="Arial" pitchFamily="34" charset="0"/>
              <a:cs typeface="Arial" pitchFamily="34" charset="0"/>
            </a:endParaRPr>
          </a:p>
          <a:p>
            <a:pPr>
              <a:buFont typeface="Wingdings" pitchFamily="2" charset="2"/>
              <a:buChar char="ü"/>
            </a:pPr>
            <a:r>
              <a:rPr lang="en-US" sz="1800" dirty="0">
                <a:latin typeface="Arial" pitchFamily="34" charset="0"/>
                <a:cs typeface="Arial" pitchFamily="34" charset="0"/>
              </a:rPr>
              <a:t>The concept and discussion of trade would be incomplete without the discussion of absolute and comparative advantage. </a:t>
            </a:r>
            <a:r>
              <a:rPr lang="en-US" sz="1800" i="1" dirty="0">
                <a:latin typeface="Arial" pitchFamily="34" charset="0"/>
                <a:cs typeface="Arial" pitchFamily="34" charset="0"/>
              </a:rPr>
              <a:t>Absolute advantage, in terms of trade, relates to the total quantity produced. </a:t>
            </a:r>
            <a:r>
              <a:rPr lang="en-US" sz="1800" dirty="0">
                <a:latin typeface="Arial" pitchFamily="34" charset="0"/>
                <a:cs typeface="Arial" pitchFamily="34" charset="0"/>
              </a:rPr>
              <a:t>In the above example, farmer I has an absolute advantage in the production of potatoes (he produces more), while farmer II has an absolute advantage in the production of meat. Yet even if a country has an absolute advantage in the production of everything, it may still choose to produce only a certain amounts of goods and import other goods from other countries. The reason is </a:t>
            </a:r>
            <a:r>
              <a:rPr lang="en-US" sz="1800" i="1" dirty="0">
                <a:latin typeface="Arial" pitchFamily="34" charset="0"/>
                <a:cs typeface="Arial" pitchFamily="34" charset="0"/>
              </a:rPr>
              <a:t>Comparative advantage</a:t>
            </a:r>
            <a:r>
              <a:rPr lang="en-US" sz="1800" dirty="0"/>
              <a:t>. </a:t>
            </a:r>
            <a:endParaRPr lang="en-GB" sz="1800" dirty="0"/>
          </a:p>
          <a:p>
            <a:pPr>
              <a:buFont typeface="Wingdings" pitchFamily="2" charset="2"/>
              <a:buChar char="ü"/>
            </a:pPr>
            <a:endParaRPr lang="en-US" sz="1800" u="sng" dirty="0" smtClean="0">
              <a:latin typeface="Arial" pitchFamily="34" charset="0"/>
              <a:cs typeface="Arial" pitchFamily="34" charset="0"/>
            </a:endParaRPr>
          </a:p>
          <a:p>
            <a:pPr>
              <a:buNone/>
            </a:pPr>
            <a:endParaRPr lang="en-US" sz="1800" u="sng" dirty="0">
              <a:latin typeface="Arial" pitchFamily="34" charset="0"/>
              <a:cs typeface="Arial" pitchFamily="34" charset="0"/>
            </a:endParaRPr>
          </a:p>
          <a:p>
            <a:pPr>
              <a:buNone/>
            </a:pPr>
            <a:endParaRPr lang="en-GB" sz="1800" u="sng" dirty="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192688"/>
          </a:xfrm>
        </p:spPr>
        <p:txBody>
          <a:bodyPr>
            <a:normAutofit fontScale="92500" lnSpcReduction="20000"/>
          </a:bodyPr>
          <a:lstStyle/>
          <a:p>
            <a:pPr>
              <a:buFont typeface="Wingdings" pitchFamily="2" charset="2"/>
              <a:buChar char="ü"/>
            </a:pPr>
            <a:r>
              <a:rPr lang="en-US" sz="1900" dirty="0">
                <a:latin typeface="Arial" pitchFamily="34" charset="0"/>
                <a:cs typeface="Arial" pitchFamily="34" charset="0"/>
              </a:rPr>
              <a:t>In economic terminology, comparative advantage is derived from the concept of </a:t>
            </a:r>
            <a:r>
              <a:rPr lang="en-US" sz="1900" i="1" dirty="0">
                <a:latin typeface="Arial" pitchFamily="34" charset="0"/>
                <a:cs typeface="Arial" pitchFamily="34" charset="0"/>
              </a:rPr>
              <a:t>Opportunity cost, which is the cost of next best alternative.</a:t>
            </a:r>
            <a:r>
              <a:rPr lang="en-US" sz="1900" dirty="0">
                <a:latin typeface="Arial" pitchFamily="34" charset="0"/>
                <a:cs typeface="Arial" pitchFamily="34" charset="0"/>
              </a:rPr>
              <a:t> In simple words, when people look at comparative advantage (and opportunity cost), they think in terms of cost</a:t>
            </a:r>
            <a:r>
              <a:rPr lang="en-US" sz="1900" dirty="0" smtClean="0">
                <a:latin typeface="Arial" pitchFamily="34" charset="0"/>
                <a:cs typeface="Arial" pitchFamily="34" charset="0"/>
              </a:rPr>
              <a:t>. A country has a comparative advantage in a product if it </a:t>
            </a:r>
            <a:r>
              <a:rPr lang="en-US" sz="1900" dirty="0" smtClean="0">
                <a:latin typeface="Arial" pitchFamily="34" charset="0"/>
                <a:cs typeface="Arial" pitchFamily="34" charset="0"/>
              </a:rPr>
              <a:t>can </a:t>
            </a:r>
            <a:r>
              <a:rPr lang="en-US" sz="1900" dirty="0" smtClean="0">
                <a:latin typeface="Arial" pitchFamily="34" charset="0"/>
                <a:cs typeface="Arial" pitchFamily="34" charset="0"/>
              </a:rPr>
              <a:t>produce that product at a lesser cost than others.</a:t>
            </a:r>
          </a:p>
          <a:p>
            <a:pPr>
              <a:buFont typeface="Wingdings" pitchFamily="2" charset="2"/>
              <a:buChar char="ü"/>
            </a:pPr>
            <a:endParaRPr lang="en-US" sz="1900" dirty="0">
              <a:latin typeface="Arial" pitchFamily="34" charset="0"/>
              <a:cs typeface="Arial" pitchFamily="34" charset="0"/>
            </a:endParaRPr>
          </a:p>
          <a:p>
            <a:pPr>
              <a:buFont typeface="Wingdings" pitchFamily="2" charset="2"/>
              <a:buChar char="ü"/>
            </a:pPr>
            <a:r>
              <a:rPr lang="en-US" sz="1900" dirty="0">
                <a:latin typeface="Arial" pitchFamily="34" charset="0"/>
                <a:cs typeface="Arial" pitchFamily="34" charset="0"/>
              </a:rPr>
              <a:t>The concept of comparative advantage was first discussed by David Ricardo, an economist and member of British legislature in the 19</a:t>
            </a:r>
            <a:r>
              <a:rPr lang="en-US" sz="1900" baseline="30000" dirty="0">
                <a:latin typeface="Arial" pitchFamily="34" charset="0"/>
                <a:cs typeface="Arial" pitchFamily="34" charset="0"/>
              </a:rPr>
              <a:t>th</a:t>
            </a:r>
            <a:r>
              <a:rPr lang="en-US" sz="1900" dirty="0">
                <a:latin typeface="Arial" pitchFamily="34" charset="0"/>
                <a:cs typeface="Arial" pitchFamily="34" charset="0"/>
              </a:rPr>
              <a:t> century. </a:t>
            </a:r>
            <a:r>
              <a:rPr lang="en-US" sz="1900" i="1" dirty="0">
                <a:latin typeface="Arial" pitchFamily="34" charset="0"/>
                <a:cs typeface="Arial" pitchFamily="34" charset="0"/>
              </a:rPr>
              <a:t>An implication of this concept is that countries should produce that good in which their opportunity cost is low.</a:t>
            </a:r>
            <a:r>
              <a:rPr lang="en-US" sz="1900" dirty="0">
                <a:latin typeface="Arial" pitchFamily="34" charset="0"/>
                <a:cs typeface="Arial" pitchFamily="34" charset="0"/>
              </a:rPr>
              <a:t> Recognizing this, Ricardo suggested that England should produce wool and Portugal should produce wine, and trade it with each other. Modern day examples of practical implication of absolute and comparative advantage are many, and easily visible. Take the example of USA, the world’s biggest economy and arguably the most technologically advanced </a:t>
            </a:r>
            <a:r>
              <a:rPr lang="en-US" sz="1900" dirty="0" smtClean="0">
                <a:latin typeface="Arial" pitchFamily="34" charset="0"/>
                <a:cs typeface="Arial" pitchFamily="34" charset="0"/>
              </a:rPr>
              <a:t>society producer. </a:t>
            </a:r>
            <a:r>
              <a:rPr lang="en-US" sz="1900" dirty="0">
                <a:latin typeface="Arial" pitchFamily="34" charset="0"/>
                <a:cs typeface="Arial" pitchFamily="34" charset="0"/>
              </a:rPr>
              <a:t>There is no doubt that if its producers or government want, they can produce most of the goods in a larger quantity compared to many other countries in the world. But they choose not to. For example, they can produce more agricultural products in quantity than most of the other nations of the world. Yet US imports most of the agricultural products from other countries. The reason is that their opportunity cost of producing agricultural products is more compared to the other countries. In other words, the US does not have a comparative advantage in the production of agricultural goods. Instead, its economy enjoys comparative advantage in the production of other goods (services, banking, industry, military hardware, technology, education, etc). Thus, they resort to producing/consuming those goods. </a:t>
            </a:r>
            <a:endParaRPr lang="en-GB" sz="19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870</Words>
  <Application>Microsoft Office PowerPoint</Application>
  <PresentationFormat>On-screen Show (4:3)</PresentationFormat>
  <Paragraphs>48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Previous Lecture</vt:lpstr>
      <vt:lpstr>Trade</vt:lpstr>
      <vt:lpstr>Trade: The Rationale</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Administrator</cp:lastModifiedBy>
  <cp:revision>33</cp:revision>
  <dcterms:created xsi:type="dcterms:W3CDTF">2014-07-11T19:13:24Z</dcterms:created>
  <dcterms:modified xsi:type="dcterms:W3CDTF">2014-07-12T06:33:31Z</dcterms:modified>
</cp:coreProperties>
</file>