
<file path=[Content_Types].xml><?xml version="1.0" encoding="utf-8"?>
<Types xmlns="http://schemas.openxmlformats.org/package/2006/content-types">
  <Override PartName="/ppt/slides/slide5.xml" ContentType="application/vnd.openxmlformats-officedocument.presentationml.slide+xml"/>
  <Override PartName="/ppt/slides/slide6.xml" ContentType="application/vnd.openxmlformats-officedocument.presentationml.slide+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Masters/slideMaster1.xml" ContentType="application/vnd.openxmlformats-officedocument.presentationml.slideMaster+xml"/>
  <Override PartName="/ppt/slides/slide3.xml" ContentType="application/vnd.openxmlformats-officedocument.presentationml.slide+xml"/>
  <Override PartName="/ppt/slides/slide4.xml" ContentType="application/vnd.openxmlformats-officedocument.presentationml.slide+xml"/>
  <Override PartName="/ppt/presProps.xml" ContentType="application/vnd.openxmlformats-officedocument.presentationml.presProps+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theme/theme1.xml" ContentType="application/vnd.openxmlformats-officedocument.theme+xml"/>
  <Override PartName="/ppt/slideLayouts/slideLayout2.xml" ContentType="application/vnd.openxmlformats-officedocument.presentationml.slideLayout+xml"/>
  <Override PartName="/ppt/slideLayouts/slideLayout3.xml" ContentType="application/vnd.openxmlformats-officedocument.presentationml.slideLayout+xml"/>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Layouts/slideLayout1.xml" ContentType="application/vnd.openxmlformats-officedocument.presentationml.slideLayout+xml"/>
  <Override PartName="/docProps/app.xml" ContentType="application/vnd.openxmlformats-officedocument.extended-properties+xml"/>
  <Override PartName="/ppt/tableStyles.xml" ContentType="application/vnd.openxmlformats-officedocument.presentationml.tableStyles+xml"/>
  <Override PartName="/ppt/slideLayouts/slideLayout11.xml" ContentType="application/vnd.openxmlformats-officedocument.presentationml.slideLayout+xml"/>
  <Override PartName="/ppt/slideLayouts/slideLayout10.xml" ContentType="application/vnd.openxmlformats-officedocument.presentationml.slideLayout+xml"/>
  <Default Extension="vml" ContentType="application/vnd.openxmlformats-officedocument.vmlDrawing"/>
  <Override PartName="/ppt/slides/slide7.xml" ContentType="application/vnd.openxmlformats-officedocument.presentationml.slide+xml"/>
  <Override PartName="/ppt/viewProps.xml" ContentType="application/vnd.openxmlformats-officedocument.presentationml.viewProps+xml"/>
  <Override PartName="/ppt/slideLayouts/slideLayout9.xml" ContentType="application/vnd.openxmlformats-officedocument.presentationml.slideLayout+xml"/>
  <Override PartName="/docProps/core.xml" ContentType="application/vnd.openxmlformats-package.core-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sldIdLst>
    <p:sldId id="256" r:id="rId2"/>
    <p:sldId id="257" r:id="rId3"/>
    <p:sldId id="259" r:id="rId4"/>
    <p:sldId id="260" r:id="rId5"/>
    <p:sldId id="261" r:id="rId6"/>
    <p:sldId id="262" r:id="rId7"/>
    <p:sldId id="263" r:id="rId8"/>
  </p:sldIdLst>
  <p:sldSz cx="9144000" cy="6858000" type="screen4x3"/>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5620"/>
    <p:restoredTop sz="94660"/>
  </p:normalViewPr>
  <p:slideViewPr>
    <p:cSldViewPr>
      <p:cViewPr varScale="1">
        <p:scale>
          <a:sx n="65" d="100"/>
          <a:sy n="65" d="100"/>
        </p:scale>
        <p:origin x="-1452" y="-114"/>
      </p:cViewPr>
      <p:guideLst>
        <p:guide orient="horz" pos="2160"/>
        <p:guide pos="2880"/>
      </p:guideLst>
    </p:cSldViewPr>
  </p:slideViewPr>
  <p:notesTextViewPr>
    <p:cViewPr>
      <p:scale>
        <a:sx n="100" d="100"/>
        <a:sy n="100" d="100"/>
      </p:scale>
      <p:origin x="0" y="0"/>
    </p:cViewPr>
  </p:notesTextViewPr>
  <p:gridSpacing cx="73736200" cy="7373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tableStyles" Target="tableStyles.xml"/><Relationship Id="rId2" Type="http://schemas.openxmlformats.org/officeDocument/2006/relationships/slide" Target="slides/slid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theme" Target="theme/theme1.xml"/><Relationship Id="rId5" Type="http://schemas.openxmlformats.org/officeDocument/2006/relationships/slide" Target="slides/slide4.xml"/><Relationship Id="rId10" Type="http://schemas.openxmlformats.org/officeDocument/2006/relationships/viewProps" Target="viewProps.xml"/><Relationship Id="rId4" Type="http://schemas.openxmlformats.org/officeDocument/2006/relationships/slide" Target="slides/slide3.xml"/><Relationship Id="rId9"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685800" y="2130425"/>
            <a:ext cx="7772400" cy="1470025"/>
          </a:xfrm>
        </p:spPr>
        <p:txBody>
          <a:bodyPr/>
          <a:lstStyle/>
          <a:p>
            <a:r>
              <a:rPr lang="en-US" smtClean="0"/>
              <a:t>Click to edit Master title style</a:t>
            </a:r>
            <a:endParaRPr lang="en-GB"/>
          </a:p>
        </p:txBody>
      </p:sp>
      <p:sp>
        <p:nvSpPr>
          <p:cNvPr id="3" name="Subtitle 2"/>
          <p:cNvSpPr>
            <a:spLocks noGrp="1"/>
          </p:cNvSpPr>
          <p:nvPr>
            <p:ph type="subTitle" idx="1"/>
          </p:nvPr>
        </p:nvSpPr>
        <p:spPr>
          <a:xfrm>
            <a:off x="1371600" y="3886200"/>
            <a:ext cx="6400800" cy="1752600"/>
          </a:xfrm>
        </p:spPr>
        <p:txBody>
          <a:bodyPr/>
          <a:lstStyle>
            <a:lvl1pPr marL="0" indent="0" algn="ctr">
              <a:buNone/>
              <a:defRPr>
                <a:solidFill>
                  <a:schemeClr val="tx1">
                    <a:tint val="75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GB"/>
          </a:p>
        </p:txBody>
      </p:sp>
      <p:sp>
        <p:nvSpPr>
          <p:cNvPr id="4" name="Date Placeholder 3"/>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722313" y="4406900"/>
            <a:ext cx="7772400" cy="1362075"/>
          </a:xfrm>
        </p:spPr>
        <p:txBody>
          <a:bodyPr anchor="t"/>
          <a:lstStyle>
            <a:lvl1pPr algn="l">
              <a:defRPr sz="4000" b="1" cap="all"/>
            </a:lvl1pPr>
          </a:lstStyle>
          <a:p>
            <a:r>
              <a:rPr lang="en-US" smtClean="0"/>
              <a:t>Click to edit Master title style</a:t>
            </a:r>
            <a:endParaRPr lang="en-GB"/>
          </a:p>
        </p:txBody>
      </p:sp>
      <p:sp>
        <p:nvSpPr>
          <p:cNvPr id="3" name="Text Placeholder 2"/>
          <p:cNvSpPr>
            <a:spLocks noGrp="1"/>
          </p:cNvSpPr>
          <p:nvPr>
            <p:ph type="body" idx="1"/>
          </p:nvPr>
        </p:nvSpPr>
        <p:spPr>
          <a:xfrm>
            <a:off x="722313" y="2906713"/>
            <a:ext cx="7772400" cy="1500187"/>
          </a:xfrm>
        </p:spPr>
        <p:txBody>
          <a:bodyPr anchor="b"/>
          <a:lstStyle>
            <a:lvl1pPr marL="0" indent="0">
              <a:buNone/>
              <a:defRPr sz="2000">
                <a:solidFill>
                  <a:schemeClr val="tx1">
                    <a:tint val="7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Content Placeholder 2"/>
          <p:cNvSpPr>
            <a:spLocks noGrp="1"/>
          </p:cNvSpPr>
          <p:nvPr>
            <p:ph sz="half" idx="1"/>
          </p:nvPr>
        </p:nvSpPr>
        <p:spPr>
          <a:xfrm>
            <a:off x="457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Content Placeholder 3"/>
          <p:cNvSpPr>
            <a:spLocks noGrp="1"/>
          </p:cNvSpPr>
          <p:nvPr>
            <p:ph sz="half" idx="2"/>
          </p:nvPr>
        </p:nvSpPr>
        <p:spPr>
          <a:xfrm>
            <a:off x="4648200" y="1600200"/>
            <a:ext cx="40386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Date Placeholder 4"/>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GB"/>
          </a:p>
        </p:txBody>
      </p:sp>
      <p:sp>
        <p:nvSpPr>
          <p:cNvPr id="3" name="Text Placeholder 2"/>
          <p:cNvSpPr>
            <a:spLocks noGrp="1"/>
          </p:cNvSpPr>
          <p:nvPr>
            <p:ph type="body" idx="1"/>
          </p:nvPr>
        </p:nvSpPr>
        <p:spPr>
          <a:xfrm>
            <a:off x="457200" y="1535113"/>
            <a:ext cx="4040188"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457200" y="2174875"/>
            <a:ext cx="4040188"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5" name="Text Placeholder 4"/>
          <p:cNvSpPr>
            <a:spLocks noGrp="1"/>
          </p:cNvSpPr>
          <p:nvPr>
            <p:ph type="body" sz="quarter" idx="3"/>
          </p:nvPr>
        </p:nvSpPr>
        <p:spPr>
          <a:xfrm>
            <a:off x="4645025" y="1535113"/>
            <a:ext cx="4041775"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4645025" y="2174875"/>
            <a:ext cx="4041775"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7" name="Date Placeholder 6"/>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Date Placeholder 2"/>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457200" y="273050"/>
            <a:ext cx="3008313" cy="1162050"/>
          </a:xfrm>
        </p:spPr>
        <p:txBody>
          <a:bodyPr anchor="b"/>
          <a:lstStyle>
            <a:lvl1pPr algn="l">
              <a:defRPr sz="2000" b="1"/>
            </a:lvl1pPr>
          </a:lstStyle>
          <a:p>
            <a:r>
              <a:rPr lang="en-US" smtClean="0"/>
              <a:t>Click to edit Master title style</a:t>
            </a:r>
            <a:endParaRPr lang="en-GB"/>
          </a:p>
        </p:txBody>
      </p:sp>
      <p:sp>
        <p:nvSpPr>
          <p:cNvPr id="3" name="Content Placeholder 2"/>
          <p:cNvSpPr>
            <a:spLocks noGrp="1"/>
          </p:cNvSpPr>
          <p:nvPr>
            <p:ph idx="1"/>
          </p:nvPr>
        </p:nvSpPr>
        <p:spPr>
          <a:xfrm>
            <a:off x="3575050" y="273050"/>
            <a:ext cx="5111750"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Text Placeholder 3"/>
          <p:cNvSpPr>
            <a:spLocks noGrp="1"/>
          </p:cNvSpPr>
          <p:nvPr>
            <p:ph type="body" sz="half" idx="2"/>
          </p:nvPr>
        </p:nvSpPr>
        <p:spPr>
          <a:xfrm>
            <a:off x="457200" y="1435100"/>
            <a:ext cx="3008313"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792288" y="4800600"/>
            <a:ext cx="5486400" cy="566738"/>
          </a:xfrm>
        </p:spPr>
        <p:txBody>
          <a:bodyPr anchor="b"/>
          <a:lstStyle>
            <a:lvl1pPr algn="l">
              <a:defRPr sz="2000" b="1"/>
            </a:lvl1pPr>
          </a:lstStyle>
          <a:p>
            <a:r>
              <a:rPr lang="en-US" smtClean="0"/>
              <a:t>Click to edit Master title style</a:t>
            </a:r>
            <a:endParaRPr lang="en-GB"/>
          </a:p>
        </p:txBody>
      </p:sp>
      <p:sp>
        <p:nvSpPr>
          <p:cNvPr id="3" name="Picture Placeholder 2"/>
          <p:cNvSpPr>
            <a:spLocks noGrp="1"/>
          </p:cNvSpPr>
          <p:nvPr>
            <p:ph type="pic" idx="1"/>
          </p:nvPr>
        </p:nvSpPr>
        <p:spPr>
          <a:xfrm>
            <a:off x="1792288" y="612775"/>
            <a:ext cx="54864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GB"/>
          </a:p>
        </p:txBody>
      </p:sp>
      <p:sp>
        <p:nvSpPr>
          <p:cNvPr id="4" name="Text Placeholder 3"/>
          <p:cNvSpPr>
            <a:spLocks noGrp="1"/>
          </p:cNvSpPr>
          <p:nvPr>
            <p:ph type="body" sz="half" idx="2"/>
          </p:nvPr>
        </p:nvSpPr>
        <p:spPr>
          <a:xfrm>
            <a:off x="1792288" y="5367338"/>
            <a:ext cx="54864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GB"/>
          </a:p>
        </p:txBody>
      </p:sp>
      <p:sp>
        <p:nvSpPr>
          <p:cNvPr id="3" name="Vertical Text Placeholder 2"/>
          <p:cNvSpPr>
            <a:spLocks noGrp="1"/>
          </p:cNvSpPr>
          <p:nvPr>
            <p:ph type="body" orient="vert" idx="1"/>
          </p:nvPr>
        </p:nvSpPr>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6629400" y="274638"/>
            <a:ext cx="2057400" cy="5851525"/>
          </a:xfrm>
        </p:spPr>
        <p:txBody>
          <a:bodyPr vert="eaVert"/>
          <a:lstStyle/>
          <a:p>
            <a:r>
              <a:rPr lang="en-US" smtClean="0"/>
              <a:t>Click to edit Master title style</a:t>
            </a:r>
            <a:endParaRPr lang="en-GB"/>
          </a:p>
        </p:txBody>
      </p:sp>
      <p:sp>
        <p:nvSpPr>
          <p:cNvPr id="3" name="Vertical Text Placeholder 2"/>
          <p:cNvSpPr>
            <a:spLocks noGrp="1"/>
          </p:cNvSpPr>
          <p:nvPr>
            <p:ph type="body" orient="vert" idx="1"/>
          </p:nvPr>
        </p:nvSpPr>
        <p:spPr>
          <a:xfrm>
            <a:off x="457200" y="274638"/>
            <a:ext cx="6019800" cy="5851525"/>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10"/>
          </p:nvPr>
        </p:nvSpPr>
        <p:spPr/>
        <p:txBody>
          <a:bodyPr/>
          <a:lstStyle/>
          <a:p>
            <a:fld id="{DD1C2CED-5BD0-44C1-AAF8-F1C27F90379F}" type="datetimeFigureOut">
              <a:rPr lang="en-GB" smtClean="0"/>
              <a:pPr/>
              <a:t>12/07/2014</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8E16B0E3-99EA-4721-9A49-ED89C17EF5EE}" type="slidenum">
              <a:rPr lang="en-GB" smtClean="0"/>
              <a:pPr/>
              <a:t>‹#›</a:t>
            </a:fld>
            <a:endParaRPr lang="en-GB"/>
          </a:p>
        </p:txBody>
      </p:sp>
    </p:spTree>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457200" y="274638"/>
            <a:ext cx="8229600" cy="1143000"/>
          </a:xfrm>
          <a:prstGeom prst="rect">
            <a:avLst/>
          </a:prstGeom>
        </p:spPr>
        <p:txBody>
          <a:bodyPr vert="horz" lIns="91440" tIns="45720" rIns="91440" bIns="45720" rtlCol="0" anchor="ctr">
            <a:normAutofit/>
          </a:bodyPr>
          <a:lstStyle/>
          <a:p>
            <a:r>
              <a:rPr lang="en-US" smtClean="0"/>
              <a:t>Click to edit Master title style</a:t>
            </a:r>
            <a:endParaRPr lang="en-GB"/>
          </a:p>
        </p:txBody>
      </p:sp>
      <p:sp>
        <p:nvSpPr>
          <p:cNvPr id="3" name="Text Placeholder 2"/>
          <p:cNvSpPr>
            <a:spLocks noGrp="1"/>
          </p:cNvSpPr>
          <p:nvPr>
            <p:ph type="body" idx="1"/>
          </p:nvPr>
        </p:nvSpPr>
        <p:spPr>
          <a:xfrm>
            <a:off x="457200" y="1600200"/>
            <a:ext cx="8229600" cy="4525963"/>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GB"/>
          </a:p>
        </p:txBody>
      </p:sp>
      <p:sp>
        <p:nvSpPr>
          <p:cNvPr id="4" name="Date Placeholder 3"/>
          <p:cNvSpPr>
            <a:spLocks noGrp="1"/>
          </p:cNvSpPr>
          <p:nvPr>
            <p:ph type="dt" sz="half" idx="2"/>
          </p:nvPr>
        </p:nvSpPr>
        <p:spPr>
          <a:xfrm>
            <a:off x="457200" y="6356350"/>
            <a:ext cx="21336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D1C2CED-5BD0-44C1-AAF8-F1C27F90379F}" type="datetimeFigureOut">
              <a:rPr lang="en-GB" smtClean="0"/>
              <a:pPr/>
              <a:t>12/07/2014</a:t>
            </a:fld>
            <a:endParaRPr lang="en-GB"/>
          </a:p>
        </p:txBody>
      </p:sp>
      <p:sp>
        <p:nvSpPr>
          <p:cNvPr id="5" name="Footer Placeholder 4"/>
          <p:cNvSpPr>
            <a:spLocks noGrp="1"/>
          </p:cNvSpPr>
          <p:nvPr>
            <p:ph type="ftr" sz="quarter" idx="3"/>
          </p:nvPr>
        </p:nvSpPr>
        <p:spPr>
          <a:xfrm>
            <a:off x="3124200" y="6356350"/>
            <a:ext cx="28956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6553200" y="6356350"/>
            <a:ext cx="21336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8E16B0E3-99EA-4721-9A49-ED89C17EF5EE}" type="slidenum">
              <a:rPr lang="en-GB" smtClean="0"/>
              <a:pPr/>
              <a:t>‹#›</a:t>
            </a:fld>
            <a:endParaRPr lang="en-GB"/>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slideLayout" Target="../slideLayouts/slideLayout2.xml"/><Relationship Id="rId1" Type="http://schemas.openxmlformats.org/officeDocument/2006/relationships/vmlDrawing" Target="../drawings/vmlDrawing1.v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2" Type="http://schemas.openxmlformats.org/officeDocument/2006/relationships/hyperlink" Target="http://www.bbc.com/news/world-asia-27225396" TargetMode="External"/><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r>
              <a:rPr lang="en-US" sz="2800" u="sng" dirty="0" smtClean="0">
                <a:latin typeface="Arial" pitchFamily="34" charset="0"/>
                <a:cs typeface="Arial" pitchFamily="34" charset="0"/>
              </a:rPr>
              <a:t>Public Policy Analysis</a:t>
            </a:r>
            <a:endParaRPr lang="en-GB" sz="2800" dirty="0"/>
          </a:p>
        </p:txBody>
      </p:sp>
      <p:sp>
        <p:nvSpPr>
          <p:cNvPr id="3" name="Subtitle 2"/>
          <p:cNvSpPr>
            <a:spLocks noGrp="1"/>
          </p:cNvSpPr>
          <p:nvPr>
            <p:ph type="subTitle" idx="1"/>
          </p:nvPr>
        </p:nvSpPr>
        <p:spPr/>
        <p:txBody>
          <a:bodyPr/>
          <a:lstStyle/>
          <a:p>
            <a:r>
              <a:rPr lang="en-US" sz="2400" dirty="0" smtClean="0">
                <a:solidFill>
                  <a:schemeClr val="tx1"/>
                </a:solidFill>
                <a:latin typeface="Arial" pitchFamily="34" charset="0"/>
                <a:cs typeface="Arial" pitchFamily="34" charset="0"/>
              </a:rPr>
              <a:t>MPA 404       Lecture 24</a:t>
            </a:r>
            <a:endParaRPr lang="en-GB" sz="2400" dirty="0"/>
          </a:p>
        </p:txBody>
      </p:sp>
    </p:spTree>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z="2400" u="sng" dirty="0" smtClean="0">
                <a:latin typeface="Arial" pitchFamily="34" charset="0"/>
                <a:cs typeface="Arial" pitchFamily="34" charset="0"/>
              </a:rPr>
              <a:t>Previous Lecture</a:t>
            </a:r>
            <a:endParaRPr lang="en-GB" sz="2400" dirty="0"/>
          </a:p>
        </p:txBody>
      </p:sp>
      <p:sp>
        <p:nvSpPr>
          <p:cNvPr id="3" name="Content Placeholder 2"/>
          <p:cNvSpPr>
            <a:spLocks noGrp="1"/>
          </p:cNvSpPr>
          <p:nvPr>
            <p:ph idx="1"/>
          </p:nvPr>
        </p:nvSpPr>
        <p:spPr/>
        <p:txBody>
          <a:bodyPr>
            <a:normAutofit/>
          </a:bodyPr>
          <a:lstStyle/>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endParaRPr lang="en-US" sz="1800" dirty="0" smtClean="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Graphical Analysis of Tariff and Quota</a:t>
            </a:r>
          </a:p>
          <a:p>
            <a:pPr>
              <a:buFont typeface="Wingdings" pitchFamily="2" charset="2"/>
              <a:buChar char="ü"/>
            </a:pPr>
            <a:endParaRPr lang="en-US" sz="1800" dirty="0">
              <a:latin typeface="Arial" pitchFamily="34" charset="0"/>
              <a:cs typeface="Arial" pitchFamily="34" charset="0"/>
            </a:endParaRPr>
          </a:p>
          <a:p>
            <a:pPr>
              <a:buFont typeface="Wingdings" pitchFamily="2" charset="2"/>
              <a:buChar char="ü"/>
            </a:pPr>
            <a:r>
              <a:rPr lang="en-US" sz="1800" dirty="0" smtClean="0">
                <a:latin typeface="Arial" pitchFamily="34" charset="0"/>
                <a:cs typeface="Arial" pitchFamily="34" charset="0"/>
              </a:rPr>
              <a:t>Game Theory; The prisoner's Dilemma</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lnSpcReduction="10000"/>
          </a:bodyPr>
          <a:lstStyle/>
          <a:p>
            <a:pPr>
              <a:buFont typeface="Wingdings" pitchFamily="2" charset="2"/>
              <a:buChar char="v"/>
            </a:pPr>
            <a:r>
              <a:rPr lang="en-US" sz="1800" i="1" u="sng" dirty="0" smtClean="0">
                <a:latin typeface="Arial" pitchFamily="34" charset="0"/>
                <a:cs typeface="Arial" pitchFamily="34" charset="0"/>
              </a:rPr>
              <a:t>Games </a:t>
            </a:r>
            <a:r>
              <a:rPr lang="en-US" sz="1800" i="1" u="sng" dirty="0">
                <a:latin typeface="Arial" pitchFamily="34" charset="0"/>
                <a:cs typeface="Arial" pitchFamily="34" charset="0"/>
              </a:rPr>
              <a:t>with one dominant </a:t>
            </a:r>
            <a:r>
              <a:rPr lang="en-US" sz="1800" i="1" u="sng" dirty="0" smtClean="0">
                <a:latin typeface="Arial" pitchFamily="34" charset="0"/>
                <a:cs typeface="Arial" pitchFamily="34" charset="0"/>
              </a:rPr>
              <a:t>strategy: </a:t>
            </a:r>
            <a:r>
              <a:rPr lang="en-US" sz="1800" dirty="0">
                <a:latin typeface="Arial" pitchFamily="34" charset="0"/>
                <a:cs typeface="Arial" pitchFamily="34" charset="0"/>
              </a:rPr>
              <a:t>The above are examples of simple games that have a dominant strategy of each player and a Nash equilibrium. In reality, games are more complex. There are games that have only one dominant strategy and games where there are two Nash equilibriums. Take the example of the prisoner’s dilemma game where trade-offs for both prisoners in equilibrium are equal </a:t>
            </a:r>
            <a:r>
              <a:rPr lang="en-US" sz="1800" dirty="0" smtClean="0">
                <a:latin typeface="Arial" pitchFamily="34" charset="0"/>
                <a:cs typeface="Arial" pitchFamily="34" charset="0"/>
              </a:rPr>
              <a:t>(1 year </a:t>
            </a:r>
            <a:r>
              <a:rPr lang="en-US" sz="1800" dirty="0">
                <a:latin typeface="Arial" pitchFamily="34" charset="0"/>
                <a:cs typeface="Arial" pitchFamily="34" charset="0"/>
              </a:rPr>
              <a:t>of sentence). Suppose in the first box (Confess, Confess), the number of years is changed to 3 months for prisoner B. </a:t>
            </a:r>
            <a:r>
              <a:rPr lang="en-US" sz="1800" dirty="0" smtClean="0">
                <a:latin typeface="Arial" pitchFamily="34" charset="0"/>
                <a:cs typeface="Arial" pitchFamily="34" charset="0"/>
              </a:rPr>
              <a:t>In </a:t>
            </a:r>
            <a:r>
              <a:rPr lang="en-US" sz="1800" dirty="0">
                <a:latin typeface="Arial" pitchFamily="34" charset="0"/>
                <a:cs typeface="Arial" pitchFamily="34" charset="0"/>
              </a:rPr>
              <a:t>that case, it is clear that the pay-offs are not equal. Although the Confess-Confess box would still be an equilibrium, the prisoner A’s decision would just be a reaction to that of prisoner B’s because he doesn’t have a dominant strategy (he’d get more time whether he confesses or doesn’t confess). In other words, prisoner B has an advantage that prisoner A does not enjoy. This situation is a fair reflection of the real world since many a times, one participant has some advantage over his competitor/s</a:t>
            </a:r>
            <a:r>
              <a:rPr lang="en-US" sz="1800" dirty="0" smtClean="0"/>
              <a:t>. </a:t>
            </a:r>
          </a:p>
          <a:p>
            <a:pPr>
              <a:buFont typeface="Wingdings" pitchFamily="2" charset="2"/>
              <a:buChar char="v"/>
            </a:pPr>
            <a:endParaRPr lang="en-US" sz="1800" dirty="0"/>
          </a:p>
          <a:p>
            <a:pPr>
              <a:buFont typeface="Wingdings" pitchFamily="2" charset="2"/>
              <a:buChar char="v"/>
            </a:pPr>
            <a:r>
              <a:rPr lang="en-US" sz="1800" dirty="0">
                <a:latin typeface="Arial" pitchFamily="34" charset="0"/>
                <a:cs typeface="Arial" pitchFamily="34" charset="0"/>
              </a:rPr>
              <a:t>In the simple Prisoner’s dilemma and games where there is only one dominant strategy, the strategy of one player was formed </a:t>
            </a:r>
            <a:r>
              <a:rPr lang="en-US" sz="1800" i="1" dirty="0">
                <a:latin typeface="Arial" pitchFamily="34" charset="0"/>
                <a:cs typeface="Arial" pitchFamily="34" charset="0"/>
              </a:rPr>
              <a:t>regardless</a:t>
            </a:r>
            <a:r>
              <a:rPr lang="en-US" sz="1800" dirty="0">
                <a:latin typeface="Arial" pitchFamily="34" charset="0"/>
                <a:cs typeface="Arial" pitchFamily="34" charset="0"/>
              </a:rPr>
              <a:t> of what the other did.  In games with no dominant strategies, both players’ response depends upon the response of the opponents or the other participant. This kind of game has two Nash equilibria. Consider the following example given </a:t>
            </a:r>
            <a:r>
              <a:rPr lang="en-US" sz="1800" dirty="0" smtClean="0">
                <a:latin typeface="Arial" pitchFamily="34" charset="0"/>
                <a:cs typeface="Arial" pitchFamily="34" charset="0"/>
              </a:rPr>
              <a:t>below;</a:t>
            </a:r>
            <a:endParaRPr lang="en-GB" sz="1800" dirty="0">
              <a:latin typeface="Arial" pitchFamily="34" charset="0"/>
              <a:cs typeface="Arial" pitchFamily="34" charset="0"/>
            </a:endParaRPr>
          </a:p>
          <a:p>
            <a:pPr>
              <a:buNone/>
            </a:pPr>
            <a:endParaRPr lang="en-GB" sz="1800" dirty="0"/>
          </a:p>
          <a:p>
            <a:pPr>
              <a:buFont typeface="Wingdings" pitchFamily="2" charset="2"/>
              <a:buChar char="v"/>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260648"/>
            <a:ext cx="8229600" cy="5865515"/>
          </a:xfrm>
        </p:spPr>
        <p:txBody>
          <a:bodyPr>
            <a:normAutofit/>
          </a:bodyPr>
          <a:lstStyle/>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None/>
            </a:pPr>
            <a:endParaRPr lang="en-US" sz="1800" dirty="0" smtClean="0">
              <a:latin typeface="Arial" pitchFamily="34" charset="0"/>
              <a:cs typeface="Arial" pitchFamily="34" charset="0"/>
            </a:endParaRPr>
          </a:p>
          <a:p>
            <a:pPr>
              <a:buNone/>
            </a:pPr>
            <a:r>
              <a:rPr lang="en-US" sz="1800" dirty="0" smtClean="0"/>
              <a:t>      </a:t>
            </a:r>
            <a:r>
              <a:rPr lang="en-US" sz="1800" dirty="0" smtClean="0">
                <a:latin typeface="Arial" pitchFamily="34" charset="0"/>
                <a:cs typeface="Arial" pitchFamily="34" charset="0"/>
              </a:rPr>
              <a:t>In </a:t>
            </a:r>
            <a:r>
              <a:rPr lang="en-US" sz="1800" dirty="0">
                <a:latin typeface="Arial" pitchFamily="34" charset="0"/>
                <a:cs typeface="Arial" pitchFamily="34" charset="0"/>
              </a:rPr>
              <a:t>the box, grades represent the pay-offs of student A and B. Suppose student A decides to study physics for the exams. Student B’s best strategy has to be study physics, because if he decides to study economics instead, he gets a C grade. Similarly, if student B decides to study economics first, student A has to follow suit because if he does not, he will end up with a C grade. Clearly, the strategy of one player is linked to what the other does. In this game, there are two possible equilibrium’s: either both study econ (lower right box) or both study physics (upper left box).</a:t>
            </a:r>
            <a:endParaRPr lang="en-GB" sz="1800" dirty="0">
              <a:latin typeface="Arial" pitchFamily="34" charset="0"/>
              <a:cs typeface="Arial" pitchFamily="34" charset="0"/>
            </a:endParaRPr>
          </a:p>
          <a:p>
            <a:pPr>
              <a:buNone/>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lnSpcReduction="10000"/>
          </a:bodyPr>
          <a:lstStyle/>
          <a:p>
            <a:pPr>
              <a:buFont typeface="Wingdings" pitchFamily="2" charset="2"/>
              <a:buChar char="v"/>
            </a:pPr>
            <a:r>
              <a:rPr lang="en-US" sz="1800" i="1" u="sng" dirty="0">
                <a:latin typeface="Arial" pitchFamily="34" charset="0"/>
                <a:cs typeface="Arial" pitchFamily="34" charset="0"/>
              </a:rPr>
              <a:t>Repeated games and backward </a:t>
            </a:r>
            <a:r>
              <a:rPr lang="en-US" sz="1800" i="1" u="sng" dirty="0" smtClean="0">
                <a:latin typeface="Arial" pitchFamily="34" charset="0"/>
                <a:cs typeface="Arial" pitchFamily="34" charset="0"/>
              </a:rPr>
              <a:t>induction:</a:t>
            </a:r>
            <a:r>
              <a:rPr lang="en-US" sz="1800" dirty="0" smtClean="0">
                <a:latin typeface="Arial" pitchFamily="34" charset="0"/>
                <a:cs typeface="Arial" pitchFamily="34" charset="0"/>
              </a:rPr>
              <a:t>  Prisoner’s </a:t>
            </a:r>
            <a:r>
              <a:rPr lang="en-US" sz="1800" dirty="0">
                <a:latin typeface="Arial" pitchFamily="34" charset="0"/>
                <a:cs typeface="Arial" pitchFamily="34" charset="0"/>
              </a:rPr>
              <a:t>dilemma represents a game where there is finite time and one outcome as the game ends. However, strategies and games can be repeated over and over, and results may be different each time the game is repeated. For example, Pakistan and India have fought each other many times. Each time the strategy was different, and it will keep changing according to the situation. Similarly, elections or politics do not have a time frame. In a particular election, a strategy may be adopted which may not be used in another election. In these kinds of games, where the outcome can be repeated more than once, it is useful to think ahead and try to reason what the results would be. In other words, a player can gain an advantage by thinking about the result of his strategies, and then start going backward to try to imagine or guess what his opponent would do? This is known as </a:t>
            </a:r>
            <a:r>
              <a:rPr lang="en-US" sz="1800" i="1" dirty="0">
                <a:latin typeface="Arial" pitchFamily="34" charset="0"/>
                <a:cs typeface="Arial" pitchFamily="34" charset="0"/>
              </a:rPr>
              <a:t>backward induction</a:t>
            </a:r>
            <a:r>
              <a:rPr lang="en-US" sz="1800" dirty="0">
                <a:latin typeface="Arial" pitchFamily="34" charset="0"/>
                <a:cs typeface="Arial" pitchFamily="34" charset="0"/>
              </a:rPr>
              <a:t> or backward reasoning, and is used in games where there is more than one outcome</a:t>
            </a:r>
            <a:r>
              <a:rPr lang="en-US" sz="1800" dirty="0" smtClean="0">
                <a:latin typeface="Arial" pitchFamily="34" charset="0"/>
                <a:cs typeface="Arial" pitchFamily="34" charset="0"/>
              </a:rPr>
              <a:t>.</a:t>
            </a:r>
          </a:p>
          <a:p>
            <a:pPr>
              <a:buFont typeface="Wingdings" pitchFamily="2" charset="2"/>
              <a:buChar char="v"/>
            </a:pPr>
            <a:endParaRPr lang="en-US" sz="1800" dirty="0" smtClean="0">
              <a:latin typeface="Arial" pitchFamily="34" charset="0"/>
              <a:cs typeface="Arial" pitchFamily="34" charset="0"/>
            </a:endParaRPr>
          </a:p>
          <a:p>
            <a:pPr>
              <a:buNone/>
            </a:pPr>
            <a:endParaRPr lang="en-US" sz="1800" dirty="0">
              <a:latin typeface="Arial" pitchFamily="34" charset="0"/>
              <a:cs typeface="Arial" pitchFamily="34" charset="0"/>
            </a:endParaRPr>
          </a:p>
          <a:p>
            <a:pPr>
              <a:buFont typeface="Wingdings" pitchFamily="2" charset="2"/>
              <a:buChar char="v"/>
            </a:pPr>
            <a:r>
              <a:rPr lang="en-US" sz="1800" i="1" u="sng" dirty="0">
                <a:latin typeface="Arial" pitchFamily="34" charset="0"/>
                <a:cs typeface="Arial" pitchFamily="34" charset="0"/>
              </a:rPr>
              <a:t>Sequential games </a:t>
            </a:r>
            <a:r>
              <a:rPr lang="en-US" sz="1800" i="1" dirty="0" smtClean="0">
                <a:latin typeface="Arial" pitchFamily="34" charset="0"/>
                <a:cs typeface="Arial" pitchFamily="34" charset="0"/>
              </a:rPr>
              <a:t> </a:t>
            </a:r>
            <a:r>
              <a:rPr lang="en-US" sz="1800" dirty="0" smtClean="0">
                <a:latin typeface="Arial" pitchFamily="34" charset="0"/>
                <a:cs typeface="Arial" pitchFamily="34" charset="0"/>
              </a:rPr>
              <a:t>are </a:t>
            </a:r>
            <a:r>
              <a:rPr lang="en-US" sz="1800" dirty="0">
                <a:latin typeface="Arial" pitchFamily="34" charset="0"/>
                <a:cs typeface="Arial" pitchFamily="34" charset="0"/>
              </a:rPr>
              <a:t>games that require a </a:t>
            </a:r>
            <a:r>
              <a:rPr lang="en-US" sz="1800" i="1" dirty="0">
                <a:latin typeface="Arial" pitchFamily="34" charset="0"/>
                <a:cs typeface="Arial" pitchFamily="34" charset="0"/>
              </a:rPr>
              <a:t>sequenced, or step by step</a:t>
            </a:r>
            <a:r>
              <a:rPr lang="en-US" sz="1800" dirty="0">
                <a:latin typeface="Arial" pitchFamily="34" charset="0"/>
                <a:cs typeface="Arial" pitchFamily="34" charset="0"/>
              </a:rPr>
              <a:t> response. One player moves first, and the other/s respond. Backward induction can also be used in these games. Sequential moves of players are illustrated through </a:t>
            </a:r>
            <a:r>
              <a:rPr lang="en-US" sz="1800" i="1" dirty="0">
                <a:latin typeface="Arial" pitchFamily="34" charset="0"/>
                <a:cs typeface="Arial" pitchFamily="34" charset="0"/>
              </a:rPr>
              <a:t>game tree</a:t>
            </a:r>
            <a:r>
              <a:rPr lang="en-US" sz="1800" dirty="0">
                <a:latin typeface="Arial" pitchFamily="34" charset="0"/>
                <a:cs typeface="Arial" pitchFamily="34" charset="0"/>
              </a:rPr>
              <a:t>, which is like a tree with branches (representing various decisions).</a:t>
            </a:r>
            <a:r>
              <a:rPr lang="en-US" sz="1800" dirty="0" smtClean="0">
                <a:latin typeface="Arial" pitchFamily="34" charset="0"/>
                <a:cs typeface="Arial" pitchFamily="34" charset="0"/>
              </a:rPr>
              <a:t> </a:t>
            </a:r>
            <a:endParaRPr lang="en-GB" sz="1800" dirty="0">
              <a:latin typeface="Arial" pitchFamily="34" charset="0"/>
              <a:cs typeface="Arial" pitchFamily="34" charset="0"/>
            </a:endParaRPr>
          </a:p>
          <a:p>
            <a:pPr>
              <a:buFont typeface="Wingdings" pitchFamily="2" charset="2"/>
              <a:buChar char="v"/>
            </a:pP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332656"/>
            <a:ext cx="8229600" cy="5793507"/>
          </a:xfrm>
        </p:spPr>
        <p:txBody>
          <a:bodyPr>
            <a:normAutofit/>
          </a:bodyPr>
          <a:lstStyle/>
          <a:p>
            <a:pPr>
              <a:buFont typeface="Wingdings" pitchFamily="2" charset="2"/>
              <a:buChar char="v"/>
            </a:pPr>
            <a:r>
              <a:rPr lang="en-US" sz="1800" dirty="0" smtClean="0">
                <a:latin typeface="Arial" pitchFamily="34" charset="0"/>
                <a:cs typeface="Arial" pitchFamily="34" charset="0"/>
              </a:rPr>
              <a:t>Its not necessary that games only have two participants. In the real world there are more than two participants and many results of a specific game. One such game, relating to foreign policy, is shown below.</a:t>
            </a:r>
            <a:endParaRPr lang="en-GB" sz="1800"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 name="Content Placeholder 2"/>
          <p:cNvSpPr>
            <a:spLocks noGrp="1"/>
          </p:cNvSpPr>
          <p:nvPr>
            <p:ph idx="1"/>
          </p:nvPr>
        </p:nvSpPr>
        <p:spPr>
          <a:xfrm>
            <a:off x="457200" y="404664"/>
            <a:ext cx="8229600" cy="5721499"/>
          </a:xfrm>
        </p:spPr>
        <p:txBody>
          <a:bodyPr>
            <a:normAutofit/>
          </a:bodyPr>
          <a:lstStyle/>
          <a:p>
            <a:pPr>
              <a:buFont typeface="Wingdings" pitchFamily="2" charset="2"/>
              <a:buChar char="v"/>
            </a:pPr>
            <a:r>
              <a:rPr lang="en-US" sz="1800" dirty="0" smtClean="0">
                <a:latin typeface="Arial" pitchFamily="34" charset="0"/>
                <a:cs typeface="Arial" pitchFamily="34" charset="0"/>
              </a:rPr>
              <a:t>Article: </a:t>
            </a:r>
            <a:r>
              <a:rPr lang="en-US" sz="1800" u="sng" dirty="0" smtClean="0">
                <a:latin typeface="Arial" pitchFamily="34" charset="0"/>
                <a:cs typeface="Arial" pitchFamily="34" charset="0"/>
              </a:rPr>
              <a:t>How Australia’s Perth is Battling a Water Crisis</a:t>
            </a:r>
            <a:r>
              <a:rPr lang="en-US" sz="1800" dirty="0" smtClean="0">
                <a:latin typeface="Arial" pitchFamily="34" charset="0"/>
                <a:cs typeface="Arial" pitchFamily="34" charset="0"/>
              </a:rPr>
              <a:t> @ </a:t>
            </a:r>
            <a:r>
              <a:rPr lang="en-US" sz="1800" dirty="0" smtClean="0">
                <a:latin typeface="Arial" pitchFamily="34" charset="0"/>
                <a:cs typeface="Arial" pitchFamily="34" charset="0"/>
                <a:hlinkClick r:id="rId2"/>
              </a:rPr>
              <a:t>http://www.bbc.com/news/world-asia-27225396</a:t>
            </a:r>
            <a:endParaRPr lang="en-US" sz="1800" dirty="0" smtClean="0">
              <a:latin typeface="Arial" pitchFamily="34" charset="0"/>
              <a:cs typeface="Arial" pitchFamily="34" charset="0"/>
            </a:endParaRPr>
          </a:p>
          <a:p>
            <a:pPr>
              <a:buNone/>
            </a:pPr>
            <a:endParaRPr lang="en-US" sz="1800" u="sng" dirty="0" smtClean="0">
              <a:latin typeface="Arial" pitchFamily="34" charset="0"/>
              <a:cs typeface="Arial" pitchFamily="34" charset="0"/>
            </a:endParaRPr>
          </a:p>
          <a:p>
            <a:pPr>
              <a:buNone/>
            </a:pPr>
            <a:r>
              <a:rPr lang="en-US" sz="1800" u="sng" dirty="0" smtClean="0">
                <a:latin typeface="Arial" pitchFamily="34" charset="0"/>
                <a:cs typeface="Arial" pitchFamily="34" charset="0"/>
              </a:rPr>
              <a:t> </a:t>
            </a:r>
            <a:endParaRPr lang="en-GB" sz="1800" u="sng" dirty="0">
              <a:latin typeface="Arial" pitchFamily="34" charset="0"/>
              <a:cs typeface="Arial" pitchFamily="34" charset="0"/>
            </a:endParaRPr>
          </a:p>
        </p:txBody>
      </p:sp>
    </p:spTree>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Office">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otalTime>455</TotalTime>
  <Words>723</Words>
  <Application>Microsoft Office PowerPoint</Application>
  <PresentationFormat>On-screen Show (4:3)</PresentationFormat>
  <Paragraphs>32</Paragraphs>
  <Slides>7</Slides>
  <Notes>0</Notes>
  <HiddenSlides>0</HiddenSlides>
  <MMClips>0</MMClips>
  <ScaleCrop>false</ScaleCrop>
  <HeadingPairs>
    <vt:vector size="4" baseType="variant">
      <vt:variant>
        <vt:lpstr>Theme</vt:lpstr>
      </vt:variant>
      <vt:variant>
        <vt:i4>1</vt:i4>
      </vt:variant>
      <vt:variant>
        <vt:lpstr>Slide Titles</vt:lpstr>
      </vt:variant>
      <vt:variant>
        <vt:i4>7</vt:i4>
      </vt:variant>
    </vt:vector>
  </HeadingPairs>
  <TitlesOfParts>
    <vt:vector size="8" baseType="lpstr">
      <vt:lpstr>Office Theme</vt:lpstr>
      <vt:lpstr>Public Policy Analysis</vt:lpstr>
      <vt:lpstr>Previous Lecture</vt:lpstr>
      <vt:lpstr>Slide 3</vt:lpstr>
      <vt:lpstr>Slide 4</vt:lpstr>
      <vt:lpstr>Slide 5</vt:lpstr>
      <vt:lpstr>Slide 6</vt:lpstr>
      <vt:lpstr>Slide 7</vt:lpstr>
    </vt:vector>
  </TitlesOfParts>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Slide 1</dc:title>
  <dc:creator>Shahid Mehmood</dc:creator>
  <cp:lastModifiedBy>Administrator</cp:lastModifiedBy>
  <cp:revision>12</cp:revision>
  <dcterms:created xsi:type="dcterms:W3CDTF">2014-07-11T09:10:37Z</dcterms:created>
  <dcterms:modified xsi:type="dcterms:W3CDTF">2014-07-12T05:22:43Z</dcterms:modified>
</cp:coreProperties>
</file>