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7" d="100"/>
          <a:sy n="47" d="100"/>
        </p:scale>
        <p:origin x="-1349" y="-91"/>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512650F-6625-416C-9070-F5C2FBAC1999}" type="datetimeFigureOut">
              <a:rPr lang="en-GB" smtClean="0"/>
              <a:pPr/>
              <a:t>11/07/2014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8C4009-14F6-4D3B-A55F-96F6CB254E52}"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512650F-6625-416C-9070-F5C2FBAC1999}" type="datetimeFigureOut">
              <a:rPr lang="en-GB" smtClean="0"/>
              <a:pPr/>
              <a:t>11/07/2014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8C4009-14F6-4D3B-A55F-96F6CB254E52}"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12650F-6625-416C-9070-F5C2FBAC1999}" type="datetimeFigureOut">
              <a:rPr lang="en-GB" smtClean="0"/>
              <a:pPr/>
              <a:t>11/07/2014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8C4009-14F6-4D3B-A55F-96F6CB254E52}"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512650F-6625-416C-9070-F5C2FBAC1999}" type="datetimeFigureOut">
              <a:rPr lang="en-GB" smtClean="0"/>
              <a:pPr/>
              <a:t>11/07/2014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F8C4009-14F6-4D3B-A55F-96F6CB254E52}"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512650F-6625-416C-9070-F5C2FBAC1999}" type="datetimeFigureOut">
              <a:rPr lang="en-GB" smtClean="0"/>
              <a:pPr/>
              <a:t>11/07/2014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F8C4009-14F6-4D3B-A55F-96F6CB254E52}"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512650F-6625-416C-9070-F5C2FBAC1999}" type="datetimeFigureOut">
              <a:rPr lang="en-GB" smtClean="0"/>
              <a:pPr/>
              <a:t>11/07/2014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F8C4009-14F6-4D3B-A55F-96F6CB254E52}"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12650F-6625-416C-9070-F5C2FBAC1999}" type="datetimeFigureOut">
              <a:rPr lang="en-GB" smtClean="0"/>
              <a:pPr/>
              <a:t>11/07/2014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F8C4009-14F6-4D3B-A55F-96F6CB254E52}"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12650F-6625-416C-9070-F5C2FBAC1999}" type="datetimeFigureOut">
              <a:rPr lang="en-GB" smtClean="0"/>
              <a:pPr/>
              <a:t>11/07/2014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F8C4009-14F6-4D3B-A55F-96F6CB254E52}"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12650F-6625-416C-9070-F5C2FBAC1999}" type="datetimeFigureOut">
              <a:rPr lang="en-GB" smtClean="0"/>
              <a:pPr/>
              <a:t>11/07/2014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F8C4009-14F6-4D3B-A55F-96F6CB254E52}"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512650F-6625-416C-9070-F5C2FBAC1999}" type="datetimeFigureOut">
              <a:rPr lang="en-GB" smtClean="0"/>
              <a:pPr/>
              <a:t>11/07/2014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8C4009-14F6-4D3B-A55F-96F6CB254E52}"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512650F-6625-416C-9070-F5C2FBAC1999}" type="datetimeFigureOut">
              <a:rPr lang="en-GB" smtClean="0"/>
              <a:pPr/>
              <a:t>11/07/2014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F8C4009-14F6-4D3B-A55F-96F6CB254E52}"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12650F-6625-416C-9070-F5C2FBAC1999}" type="datetimeFigureOut">
              <a:rPr lang="en-GB" smtClean="0"/>
              <a:pPr/>
              <a:t>11/07/2014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8C4009-14F6-4D3B-A55F-96F6CB254E52}"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u="sng" dirty="0" smtClean="0">
                <a:latin typeface="Arial" pitchFamily="34" charset="0"/>
                <a:cs typeface="Arial" pitchFamily="34" charset="0"/>
              </a:rPr>
              <a:t>Previous Lecture</a:t>
            </a:r>
            <a:r>
              <a:rPr lang="en-US" u="sng" dirty="0" smtClean="0">
                <a:latin typeface="Arial" pitchFamily="34" charset="0"/>
                <a:cs typeface="Arial" pitchFamily="34" charset="0"/>
              </a:rPr>
              <a:t/>
            </a:r>
            <a:br>
              <a:rPr lang="en-US" u="sng" dirty="0" smtClean="0">
                <a:latin typeface="Arial" pitchFamily="34" charset="0"/>
                <a:cs typeface="Arial" pitchFamily="34" charset="0"/>
              </a:rPr>
            </a:br>
            <a:endParaRPr lang="en-GB" dirty="0"/>
          </a:p>
        </p:txBody>
      </p:sp>
      <p:sp>
        <p:nvSpPr>
          <p:cNvPr id="3" name="Subtitle 2"/>
          <p:cNvSpPr>
            <a:spLocks noGrp="1"/>
          </p:cNvSpPr>
          <p:nvPr>
            <p:ph type="subTitle" idx="1"/>
          </p:nvPr>
        </p:nvSpPr>
        <p:spPr/>
        <p:txBody>
          <a:bodyPr/>
          <a:lstStyle/>
          <a:p>
            <a:r>
              <a:rPr lang="en-US" sz="2400" dirty="0" smtClean="0">
                <a:solidFill>
                  <a:schemeClr val="tx1"/>
                </a:solidFill>
                <a:latin typeface="Arial" pitchFamily="34" charset="0"/>
                <a:cs typeface="Arial" pitchFamily="34" charset="0"/>
              </a:rPr>
              <a:t>MPA 404       Lecture 22</a:t>
            </a:r>
            <a:endParaRPr lang="en-GB" sz="2400" dirty="0" smtClean="0">
              <a:latin typeface="Arial" pitchFamily="34" charset="0"/>
              <a:cs typeface="Arial" pitchFamily="34" charset="0"/>
            </a:endParaRPr>
          </a:p>
          <a:p>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700" u="sng" dirty="0" smtClean="0">
                <a:latin typeface="Arial" pitchFamily="34" charset="0"/>
                <a:cs typeface="Arial" pitchFamily="34" charset="0"/>
              </a:rPr>
              <a:t>Previous Lecture</a:t>
            </a:r>
            <a:r>
              <a:rPr lang="en-US" u="sng" dirty="0" smtClean="0">
                <a:latin typeface="Arial" pitchFamily="34" charset="0"/>
                <a:cs typeface="Arial" pitchFamily="34" charset="0"/>
              </a:rPr>
              <a:t/>
            </a:r>
            <a:br>
              <a:rPr lang="en-US" u="sng" dirty="0" smtClean="0">
                <a:latin typeface="Arial" pitchFamily="34" charset="0"/>
                <a:cs typeface="Arial" pitchFamily="34" charset="0"/>
              </a:rPr>
            </a:br>
            <a:endParaRPr lang="en-GB" dirty="0"/>
          </a:p>
        </p:txBody>
      </p:sp>
      <p:sp>
        <p:nvSpPr>
          <p:cNvPr id="3" name="Content Placeholder 2"/>
          <p:cNvSpPr>
            <a:spLocks noGrp="1"/>
          </p:cNvSpPr>
          <p:nvPr>
            <p:ph idx="1"/>
          </p:nvPr>
        </p:nvSpPr>
        <p:spPr>
          <a:xfrm>
            <a:off x="457200" y="980728"/>
            <a:ext cx="8229600" cy="5145435"/>
          </a:xfrm>
        </p:spPr>
        <p:txBody>
          <a:bodyPr>
            <a:normAutofit/>
          </a:bodyPr>
          <a:lstStyle/>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The start of cost-benefit analysis</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The basics and its history</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The micro macro level distinction, use of IRR and PV discounts</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Example of cost-benefit analysis</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lgn="ctr">
              <a:buNone/>
            </a:pPr>
            <a:r>
              <a:rPr lang="en-US" sz="2400" u="sng" dirty="0" smtClean="0">
                <a:latin typeface="Arial" pitchFamily="34" charset="0"/>
                <a:cs typeface="Arial" pitchFamily="34" charset="0"/>
              </a:rPr>
              <a:t>Risk Analysis</a:t>
            </a:r>
            <a:endParaRPr lang="en-US" sz="2000" u="sng"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A risk analysis, in terms of public policy and project management, is simply the exercise of identifying explicitly those risks that may push the project towards failure, make it costly, or impede its efficiency.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There are several steps involved in this kind of an analysis. The general ones are as follows;</a:t>
            </a:r>
          </a:p>
          <a:p>
            <a:pPr>
              <a:buNone/>
            </a:pPr>
            <a:r>
              <a:rPr lang="en-US" sz="1800" dirty="0">
                <a:latin typeface="Arial" pitchFamily="34" charset="0"/>
                <a:cs typeface="Arial" pitchFamily="34" charset="0"/>
              </a:rPr>
              <a:t> </a:t>
            </a:r>
            <a:r>
              <a:rPr lang="en-US" sz="1800" dirty="0" smtClean="0">
                <a:latin typeface="Arial" pitchFamily="34" charset="0"/>
                <a:cs typeface="Arial" pitchFamily="34" charset="0"/>
              </a:rPr>
              <a:t>         a)  </a:t>
            </a:r>
            <a:r>
              <a:rPr lang="en-US" sz="1800" i="1" u="sng" dirty="0" smtClean="0">
                <a:latin typeface="Arial" pitchFamily="34" charset="0"/>
                <a:cs typeface="Arial" pitchFamily="34" charset="0"/>
              </a:rPr>
              <a:t>Identify the Hazards</a:t>
            </a:r>
            <a:r>
              <a:rPr lang="en-US" sz="1800" dirty="0" smtClean="0">
                <a:latin typeface="Arial" pitchFamily="34" charset="0"/>
                <a:cs typeface="Arial" pitchFamily="34" charset="0"/>
              </a:rPr>
              <a:t>: Make a complete survey of probable hazards. These involve an academic exercise and a physical aspect too. The academic exercise concerns the knowledge gained from research and past experience, while the physical aspect concerns the analyzer/designer of a policy being at eh place of proposed project implication by himself in order to assess the on ground situation. </a:t>
            </a:r>
          </a:p>
          <a:p>
            <a:pPr>
              <a:buNone/>
            </a:pPr>
            <a:endParaRPr lang="en-US" sz="1800" dirty="0">
              <a:latin typeface="Arial" pitchFamily="34" charset="0"/>
              <a:cs typeface="Arial" pitchFamily="34" charset="0"/>
            </a:endParaRPr>
          </a:p>
          <a:p>
            <a:pPr>
              <a:buNone/>
            </a:pPr>
            <a:r>
              <a:rPr lang="en-US" sz="1800" dirty="0" smtClean="0">
                <a:latin typeface="Arial" pitchFamily="34" charset="0"/>
                <a:cs typeface="Arial" pitchFamily="34" charset="0"/>
              </a:rPr>
              <a:t>          b) </a:t>
            </a:r>
            <a:r>
              <a:rPr lang="en-US" sz="1800" i="1" u="sng" dirty="0" smtClean="0">
                <a:latin typeface="Arial" pitchFamily="34" charset="0"/>
                <a:cs typeface="Arial" pitchFamily="34" charset="0"/>
              </a:rPr>
              <a:t>Who is in harm’s way</a:t>
            </a:r>
            <a:r>
              <a:rPr lang="en-US" sz="1800" dirty="0" smtClean="0">
                <a:latin typeface="Arial" pitchFamily="34" charset="0"/>
                <a:cs typeface="Arial" pitchFamily="34" charset="0"/>
              </a:rPr>
              <a:t>? Means who is vulnerable to risk. It is mostly about indentifying groups. For example, in case of construction of dams and hydropower projects, there would be many people who would be facing displacement. This is what we know of. But do we know of other risks associated with this move? For example, what about risks of settling in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lstStyle/>
          <a:p>
            <a:pPr>
              <a:buNone/>
            </a:pPr>
            <a:r>
              <a:rPr lang="en-US" dirty="0" smtClean="0"/>
              <a:t>    </a:t>
            </a:r>
            <a:r>
              <a:rPr lang="en-US" sz="1800" dirty="0" smtClean="0">
                <a:latin typeface="Arial" pitchFamily="34" charset="0"/>
                <a:cs typeface="Arial" pitchFamily="34" charset="0"/>
              </a:rPr>
              <a:t>the new area (livelihood adjustment, culture, travel, social relationships, health hazards, etc). These sort of things need to be kept in mind before moving ahead with decision making. </a:t>
            </a:r>
          </a:p>
          <a:p>
            <a:pPr>
              <a:buNone/>
            </a:pPr>
            <a:endParaRPr lang="en-US" sz="1800" dirty="0">
              <a:latin typeface="Arial" pitchFamily="34" charset="0"/>
              <a:cs typeface="Arial" pitchFamily="34" charset="0"/>
            </a:endParaRPr>
          </a:p>
          <a:p>
            <a:pPr>
              <a:buNone/>
            </a:pPr>
            <a:r>
              <a:rPr lang="en-US" sz="1800" dirty="0" smtClean="0">
                <a:latin typeface="Arial" pitchFamily="34" charset="0"/>
                <a:cs typeface="Arial" pitchFamily="34" charset="0"/>
              </a:rPr>
              <a:t>      c) </a:t>
            </a:r>
            <a:r>
              <a:rPr lang="en-US" sz="1800" i="1" u="sng" dirty="0" smtClean="0">
                <a:latin typeface="Arial" pitchFamily="34" charset="0"/>
                <a:cs typeface="Arial" pitchFamily="34" charset="0"/>
              </a:rPr>
              <a:t>Evaluate the risks:</a:t>
            </a:r>
            <a:r>
              <a:rPr lang="en-US" sz="1800" i="1" dirty="0" smtClean="0">
                <a:latin typeface="Arial" pitchFamily="34" charset="0"/>
                <a:cs typeface="Arial" pitchFamily="34" charset="0"/>
              </a:rPr>
              <a:t> </a:t>
            </a:r>
            <a:r>
              <a:rPr lang="en-US" sz="1800" dirty="0" smtClean="0">
                <a:latin typeface="Arial" pitchFamily="34" charset="0"/>
                <a:cs typeface="Arial" pitchFamily="34" charset="0"/>
              </a:rPr>
              <a:t>The third step is the evaluation (both in monetary and non-monetary terms) of the risks that the analyzer sees. Analyze whether the risks are worth including in programs, and try to rank them from the highest to the lowest. </a:t>
            </a:r>
          </a:p>
          <a:p>
            <a:pPr>
              <a:buNone/>
            </a:pPr>
            <a:endParaRPr lang="en-US" sz="1800" dirty="0">
              <a:latin typeface="Arial" pitchFamily="34" charset="0"/>
              <a:cs typeface="Arial" pitchFamily="34" charset="0"/>
            </a:endParaRPr>
          </a:p>
          <a:p>
            <a:pPr>
              <a:buNone/>
            </a:pPr>
            <a:r>
              <a:rPr lang="en-US" sz="1800" dirty="0" smtClean="0">
                <a:latin typeface="Arial" pitchFamily="34" charset="0"/>
                <a:cs typeface="Arial" pitchFamily="34" charset="0"/>
              </a:rPr>
              <a:t>     d) </a:t>
            </a:r>
            <a:r>
              <a:rPr lang="en-US" sz="1800" i="1" u="sng" dirty="0" smtClean="0">
                <a:latin typeface="Arial" pitchFamily="34" charset="0"/>
                <a:cs typeface="Arial" pitchFamily="34" charset="0"/>
              </a:rPr>
              <a:t>Implementing the findings</a:t>
            </a:r>
            <a:r>
              <a:rPr lang="en-US" sz="1800" dirty="0" smtClean="0">
                <a:latin typeface="Arial" pitchFamily="34" charset="0"/>
                <a:cs typeface="Arial" pitchFamily="34" charset="0"/>
              </a:rPr>
              <a:t>:  Once analyzed, the findings should be presented and shared with the decision makers in order for their incorporation into the project hazards and risks. Sharing the findings increases the chances of better advice in this regard, and of identified becoming a focus in project implementation.</a:t>
            </a:r>
          </a:p>
          <a:p>
            <a:pPr>
              <a:buNone/>
            </a:pPr>
            <a:endParaRPr lang="en-US" sz="1800" dirty="0">
              <a:latin typeface="Arial" pitchFamily="34" charset="0"/>
              <a:cs typeface="Arial" pitchFamily="34" charset="0"/>
            </a:endParaRPr>
          </a:p>
          <a:p>
            <a:pPr>
              <a:buNone/>
            </a:pPr>
            <a:r>
              <a:rPr lang="en-US" sz="1800" dirty="0" smtClean="0">
                <a:latin typeface="Arial" pitchFamily="34" charset="0"/>
                <a:cs typeface="Arial" pitchFamily="34" charset="0"/>
              </a:rPr>
              <a:t>     e) </a:t>
            </a:r>
            <a:r>
              <a:rPr lang="en-US" sz="1800" i="1" u="sng" dirty="0" smtClean="0">
                <a:latin typeface="Arial" pitchFamily="34" charset="0"/>
                <a:cs typeface="Arial" pitchFamily="34" charset="0"/>
              </a:rPr>
              <a:t>Review assessment and updating</a:t>
            </a:r>
            <a:r>
              <a:rPr lang="en-US" sz="1800" dirty="0" smtClean="0">
                <a:latin typeface="Arial" pitchFamily="34" charset="0"/>
                <a:cs typeface="Arial" pitchFamily="34" charset="0"/>
              </a:rPr>
              <a:t>:  This step is more in line of new developments and new information availability that may alter the nature of risks. In that case, the profile of risks would need to be updated.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lgn="ctr">
              <a:buFont typeface="Wingdings" pitchFamily="2" charset="2"/>
              <a:buChar char="Ø"/>
            </a:pPr>
            <a:r>
              <a:rPr lang="en-US" sz="1800" u="sng" dirty="0" smtClean="0">
                <a:latin typeface="Arial" pitchFamily="34" charset="0"/>
                <a:cs typeface="Arial" pitchFamily="34" charset="0"/>
              </a:rPr>
              <a:t>Risk Assessment Example: Work safety in a factory</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endParaRPr lang="en-GB" sz="1800" dirty="0">
              <a:latin typeface="Arial" pitchFamily="34" charset="0"/>
              <a:cs typeface="Arial" pitchFamily="34" charset="0"/>
            </a:endParaRPr>
          </a:p>
        </p:txBody>
      </p:sp>
      <p:graphicFrame>
        <p:nvGraphicFramePr>
          <p:cNvPr id="4" name="Table 3"/>
          <p:cNvGraphicFramePr>
            <a:graphicFrameLocks noGrp="1"/>
          </p:cNvGraphicFramePr>
          <p:nvPr/>
        </p:nvGraphicFramePr>
        <p:xfrm>
          <a:off x="683566" y="1397000"/>
          <a:ext cx="7560840" cy="2641600"/>
        </p:xfrm>
        <a:graphic>
          <a:graphicData uri="http://schemas.openxmlformats.org/drawingml/2006/table">
            <a:tbl>
              <a:tblPr firstRow="1" bandRow="1">
                <a:tableStyleId>{5940675A-B579-460E-94D1-54222C63F5DA}</a:tableStyleId>
              </a:tblPr>
              <a:tblGrid>
                <a:gridCol w="1080120"/>
                <a:gridCol w="1080120"/>
                <a:gridCol w="1080120"/>
                <a:gridCol w="1080120"/>
                <a:gridCol w="1080120"/>
                <a:gridCol w="1080120"/>
                <a:gridCol w="1080120"/>
              </a:tblGrid>
              <a:tr h="370840">
                <a:tc>
                  <a:txBody>
                    <a:bodyPr/>
                    <a:lstStyle/>
                    <a:p>
                      <a:pPr algn="ctr"/>
                      <a:r>
                        <a:rPr lang="en-US" sz="1400" b="1" dirty="0" smtClean="0">
                          <a:latin typeface="Arial" pitchFamily="34" charset="0"/>
                          <a:cs typeface="Arial" pitchFamily="34" charset="0"/>
                        </a:rPr>
                        <a:t>Hazards</a:t>
                      </a:r>
                      <a:endParaRPr lang="en-GB" sz="1400" b="1" dirty="0">
                        <a:latin typeface="Arial" pitchFamily="34" charset="0"/>
                        <a:cs typeface="Arial" pitchFamily="34" charset="0"/>
                      </a:endParaRPr>
                    </a:p>
                  </a:txBody>
                  <a:tcPr>
                    <a:solidFill>
                      <a:schemeClr val="bg1">
                        <a:lumMod val="85000"/>
                      </a:schemeClr>
                    </a:solidFill>
                  </a:tcPr>
                </a:tc>
                <a:tc>
                  <a:txBody>
                    <a:bodyPr/>
                    <a:lstStyle/>
                    <a:p>
                      <a:pPr algn="ctr"/>
                      <a:r>
                        <a:rPr lang="en-US" sz="1400" b="1" dirty="0" smtClean="0">
                          <a:latin typeface="Arial" pitchFamily="34" charset="0"/>
                          <a:cs typeface="Arial" pitchFamily="34" charset="0"/>
                        </a:rPr>
                        <a:t>Who might be harmed and how?</a:t>
                      </a:r>
                      <a:endParaRPr lang="en-GB" sz="1400" b="1" dirty="0">
                        <a:latin typeface="Arial" pitchFamily="34" charset="0"/>
                        <a:cs typeface="Arial" pitchFamily="34" charset="0"/>
                      </a:endParaRPr>
                    </a:p>
                  </a:txBody>
                  <a:tcPr>
                    <a:solidFill>
                      <a:schemeClr val="bg1">
                        <a:lumMod val="85000"/>
                      </a:schemeClr>
                    </a:solidFill>
                  </a:tcPr>
                </a:tc>
                <a:tc>
                  <a:txBody>
                    <a:bodyPr/>
                    <a:lstStyle/>
                    <a:p>
                      <a:pPr algn="ctr"/>
                      <a:r>
                        <a:rPr lang="en-US" sz="1400" b="1" dirty="0" smtClean="0">
                          <a:latin typeface="Arial" pitchFamily="34" charset="0"/>
                          <a:cs typeface="Arial" pitchFamily="34" charset="0"/>
                        </a:rPr>
                        <a:t>What has already been done? </a:t>
                      </a:r>
                      <a:endParaRPr lang="en-GB" sz="1400" b="1" dirty="0">
                        <a:latin typeface="Arial" pitchFamily="34" charset="0"/>
                        <a:cs typeface="Arial" pitchFamily="34" charset="0"/>
                      </a:endParaRPr>
                    </a:p>
                  </a:txBody>
                  <a:tcPr>
                    <a:solidFill>
                      <a:schemeClr val="bg1">
                        <a:lumMod val="85000"/>
                      </a:schemeClr>
                    </a:solidFill>
                  </a:tcPr>
                </a:tc>
                <a:tc>
                  <a:txBody>
                    <a:bodyPr/>
                    <a:lstStyle/>
                    <a:p>
                      <a:pPr algn="ctr"/>
                      <a:r>
                        <a:rPr lang="en-US" sz="1400" b="1" dirty="0" smtClean="0">
                          <a:latin typeface="Arial" pitchFamily="34" charset="0"/>
                          <a:cs typeface="Arial" pitchFamily="34" charset="0"/>
                        </a:rPr>
                        <a:t>Anything</a:t>
                      </a:r>
                      <a:r>
                        <a:rPr lang="en-US" sz="1400" b="1" baseline="0" dirty="0" smtClean="0">
                          <a:latin typeface="Arial" pitchFamily="34" charset="0"/>
                          <a:cs typeface="Arial" pitchFamily="34" charset="0"/>
                        </a:rPr>
                        <a:t> else needed to control risk?</a:t>
                      </a:r>
                      <a:endParaRPr lang="en-GB" sz="1400" b="1" dirty="0">
                        <a:latin typeface="Arial" pitchFamily="34" charset="0"/>
                        <a:cs typeface="Arial" pitchFamily="34" charset="0"/>
                      </a:endParaRPr>
                    </a:p>
                  </a:txBody>
                  <a:tcPr>
                    <a:solidFill>
                      <a:schemeClr val="bg1">
                        <a:lumMod val="85000"/>
                      </a:schemeClr>
                    </a:solidFill>
                  </a:tcPr>
                </a:tc>
                <a:tc>
                  <a:txBody>
                    <a:bodyPr/>
                    <a:lstStyle/>
                    <a:p>
                      <a:pPr algn="ctr"/>
                      <a:r>
                        <a:rPr lang="en-US" sz="1400" b="1" dirty="0" smtClean="0">
                          <a:latin typeface="Arial" pitchFamily="34" charset="0"/>
                          <a:cs typeface="Arial" pitchFamily="34" charset="0"/>
                        </a:rPr>
                        <a:t>Action by who?</a:t>
                      </a:r>
                      <a:endParaRPr lang="en-GB" sz="1400" b="1" dirty="0">
                        <a:latin typeface="Arial" pitchFamily="34" charset="0"/>
                        <a:cs typeface="Arial" pitchFamily="34" charset="0"/>
                      </a:endParaRPr>
                    </a:p>
                  </a:txBody>
                  <a:tcPr>
                    <a:solidFill>
                      <a:schemeClr val="bg1">
                        <a:lumMod val="85000"/>
                      </a:schemeClr>
                    </a:solidFill>
                  </a:tcPr>
                </a:tc>
                <a:tc>
                  <a:txBody>
                    <a:bodyPr/>
                    <a:lstStyle/>
                    <a:p>
                      <a:pPr algn="ctr"/>
                      <a:r>
                        <a:rPr lang="en-US" sz="1400" b="1" dirty="0" smtClean="0">
                          <a:latin typeface="Arial" pitchFamily="34" charset="0"/>
                          <a:cs typeface="Arial" pitchFamily="34" charset="0"/>
                        </a:rPr>
                        <a:t>By when?</a:t>
                      </a:r>
                      <a:endParaRPr lang="en-GB" sz="1400" b="1" dirty="0">
                        <a:latin typeface="Arial" pitchFamily="34" charset="0"/>
                        <a:cs typeface="Arial" pitchFamily="34" charset="0"/>
                      </a:endParaRPr>
                    </a:p>
                  </a:txBody>
                  <a:tcPr>
                    <a:solidFill>
                      <a:schemeClr val="bg1">
                        <a:lumMod val="85000"/>
                      </a:schemeClr>
                    </a:solidFill>
                  </a:tcPr>
                </a:tc>
                <a:tc>
                  <a:txBody>
                    <a:bodyPr/>
                    <a:lstStyle/>
                    <a:p>
                      <a:pPr algn="ctr"/>
                      <a:r>
                        <a:rPr lang="en-US" sz="1400" b="1" dirty="0" smtClean="0">
                          <a:latin typeface="Arial" pitchFamily="34" charset="0"/>
                          <a:cs typeface="Arial" pitchFamily="34" charset="0"/>
                        </a:rPr>
                        <a:t>Follow up</a:t>
                      </a:r>
                      <a:endParaRPr lang="en-GB" sz="1400" b="1" dirty="0">
                        <a:latin typeface="Arial" pitchFamily="34" charset="0"/>
                        <a:cs typeface="Arial" pitchFamily="34" charset="0"/>
                      </a:endParaRPr>
                    </a:p>
                  </a:txBody>
                  <a:tcPr>
                    <a:solidFill>
                      <a:schemeClr val="bg1">
                        <a:lumMod val="85000"/>
                      </a:schemeClr>
                    </a:solidFill>
                  </a:tcPr>
                </a:tc>
              </a:tr>
              <a:tr h="370840">
                <a:tc>
                  <a:txBody>
                    <a:bodyPr/>
                    <a:lstStyle/>
                    <a:p>
                      <a:endParaRPr lang="en-GB" dirty="0"/>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tr>
              <a:tr h="370840">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tr>
              <a:tr h="370840">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a:p>
                  </a:txBody>
                  <a:tcPr/>
                </a:tc>
                <a:tc>
                  <a:txBody>
                    <a:bodyPr/>
                    <a:lstStyle/>
                    <a:p>
                      <a:endParaRPr lang="en-GB"/>
                    </a:p>
                  </a:txBody>
                  <a:tcPr/>
                </a:tc>
              </a:tr>
              <a:tr h="370840">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tc>
                  <a:txBody>
                    <a:bodyPr/>
                    <a:lstStyle/>
                    <a:p>
                      <a:endParaRPr lang="en-GB" dirty="0"/>
                    </a:p>
                  </a:txBody>
                  <a:tcPr/>
                </a:tc>
                <a:tc>
                  <a:txBody>
                    <a:bodyPr/>
                    <a:lstStyle/>
                    <a:p>
                      <a:endParaRPr lang="en-GB" dirty="0"/>
                    </a:p>
                  </a:txBody>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buFont typeface="Wingdings" pitchFamily="2" charset="2"/>
              <a:buChar char="Ø"/>
            </a:pPr>
            <a:r>
              <a:rPr lang="en-US" sz="1800" dirty="0" smtClean="0">
                <a:latin typeface="Arial" pitchFamily="34" charset="0"/>
                <a:cs typeface="Arial" pitchFamily="34" charset="0"/>
              </a:rPr>
              <a:t>Back to tax imposition: the case of producer and consumer surplus in terms of tariffs and quota’s. The difference between tariff and a quota is that in tariff, there is no restriction on quantity imported but quota is applied specifically for restricting </a:t>
            </a:r>
            <a:r>
              <a:rPr lang="en-US" sz="1800" smtClean="0">
                <a:latin typeface="Arial" pitchFamily="34" charset="0"/>
                <a:cs typeface="Arial" pitchFamily="34" charset="0"/>
              </a:rPr>
              <a:t>the imported units.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TotalTime>
  <Words>512</Words>
  <Application>Microsoft Office PowerPoint</Application>
  <PresentationFormat>On-screen Show (4:3)</PresentationFormat>
  <Paragraphs>37</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Previous Lecture </vt:lpstr>
      <vt:lpstr>Previous Lecture </vt:lpstr>
      <vt:lpstr>Slide 3</vt:lpstr>
      <vt:lpstr>Slide 4</vt:lpstr>
      <vt:lpstr>Slide 5</vt:lpstr>
      <vt:lpstr>Slide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Shahid Mehmood</dc:creator>
  <cp:lastModifiedBy>stdc_lp</cp:lastModifiedBy>
  <cp:revision>32</cp:revision>
  <dcterms:created xsi:type="dcterms:W3CDTF">2014-07-10T20:30:42Z</dcterms:created>
  <dcterms:modified xsi:type="dcterms:W3CDTF">2014-07-11T18:44:05Z</dcterms:modified>
</cp:coreProperties>
</file>