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59" r:id="rId4"/>
    <p:sldId id="260" r:id="rId5"/>
    <p:sldId id="261" r:id="rId6"/>
    <p:sldId id="262" r:id="rId7"/>
    <p:sldId id="263"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6BDA189-54E5-4D84-8C14-81E7EC57735C}" type="datetimeFigureOut">
              <a:rPr lang="en-GB" smtClean="0"/>
              <a:pPr/>
              <a:t>10/07/2014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9C28BB-B7AF-4F45-9233-9A38531349F8}"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6BDA189-54E5-4D84-8C14-81E7EC57735C}" type="datetimeFigureOut">
              <a:rPr lang="en-GB" smtClean="0"/>
              <a:pPr/>
              <a:t>10/07/2014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9C28BB-B7AF-4F45-9233-9A38531349F8}"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BDA189-54E5-4D84-8C14-81E7EC57735C}" type="datetimeFigureOut">
              <a:rPr lang="en-GB" smtClean="0"/>
              <a:pPr/>
              <a:t>10/07/2014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9C28BB-B7AF-4F45-9233-9A38531349F8}"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6BDA189-54E5-4D84-8C14-81E7EC57735C}" type="datetimeFigureOut">
              <a:rPr lang="en-GB" smtClean="0"/>
              <a:pPr/>
              <a:t>10/07/2014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9C28BB-B7AF-4F45-9233-9A38531349F8}"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6BDA189-54E5-4D84-8C14-81E7EC57735C}" type="datetimeFigureOut">
              <a:rPr lang="en-GB" smtClean="0"/>
              <a:pPr/>
              <a:t>10/07/2014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49C28BB-B7AF-4F45-9233-9A38531349F8}"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6BDA189-54E5-4D84-8C14-81E7EC57735C}" type="datetimeFigureOut">
              <a:rPr lang="en-GB" smtClean="0"/>
              <a:pPr/>
              <a:t>10/07/2014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49C28BB-B7AF-4F45-9233-9A38531349F8}"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BDA189-54E5-4D84-8C14-81E7EC57735C}" type="datetimeFigureOut">
              <a:rPr lang="en-GB" smtClean="0"/>
              <a:pPr/>
              <a:t>10/07/2014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49C28BB-B7AF-4F45-9233-9A38531349F8}"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BDA189-54E5-4D84-8C14-81E7EC57735C}" type="datetimeFigureOut">
              <a:rPr lang="en-GB" smtClean="0"/>
              <a:pPr/>
              <a:t>10/07/2014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9C28BB-B7AF-4F45-9233-9A38531349F8}"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BDA189-54E5-4D84-8C14-81E7EC57735C}" type="datetimeFigureOut">
              <a:rPr lang="en-GB" smtClean="0"/>
              <a:pPr/>
              <a:t>10/07/2014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9C28BB-B7AF-4F45-9233-9A38531349F8}"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6BDA189-54E5-4D84-8C14-81E7EC57735C}" type="datetimeFigureOut">
              <a:rPr lang="en-GB" smtClean="0"/>
              <a:pPr/>
              <a:t>10/07/2014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9C28BB-B7AF-4F45-9233-9A38531349F8}"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6BDA189-54E5-4D84-8C14-81E7EC57735C}" type="datetimeFigureOut">
              <a:rPr lang="en-GB" smtClean="0"/>
              <a:pPr/>
              <a:t>10/07/2014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9C28BB-B7AF-4F45-9233-9A38531349F8}"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DA189-54E5-4D84-8C14-81E7EC57735C}" type="datetimeFigureOut">
              <a:rPr lang="en-GB" smtClean="0"/>
              <a:pPr/>
              <a:t>10/07/2014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9C28BB-B7AF-4F45-9233-9A38531349F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smtClean="0">
                <a:latin typeface="Arial" pitchFamily="34" charset="0"/>
                <a:cs typeface="Arial" pitchFamily="34" charset="0"/>
              </a:rPr>
              <a:t>Public Policy Analysis</a:t>
            </a:r>
            <a:endParaRPr lang="en-GB" sz="2800" b="1" dirty="0"/>
          </a:p>
        </p:txBody>
      </p:sp>
      <p:sp>
        <p:nvSpPr>
          <p:cNvPr id="3" name="Subtitle 2"/>
          <p:cNvSpPr>
            <a:spLocks noGrp="1"/>
          </p:cNvSpPr>
          <p:nvPr>
            <p:ph type="subTitle" idx="1"/>
          </p:nvPr>
        </p:nvSpPr>
        <p:spPr/>
        <p:txBody>
          <a:bodyPr>
            <a:normAutofit/>
          </a:bodyPr>
          <a:lstStyle/>
          <a:p>
            <a:r>
              <a:rPr lang="en-US" sz="2400" dirty="0" smtClean="0">
                <a:solidFill>
                  <a:schemeClr val="tx1"/>
                </a:solidFill>
                <a:latin typeface="Arial" pitchFamily="34" charset="0"/>
                <a:cs typeface="Arial" pitchFamily="34" charset="0"/>
              </a:rPr>
              <a:t>MPA 404       Lecture 20</a:t>
            </a:r>
            <a:endParaRPr lang="en-GB"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latin typeface="Arial" pitchFamily="34" charset="0"/>
                <a:cs typeface="Arial" pitchFamily="34" charset="0"/>
              </a:rPr>
              <a:t>Previous Lecture</a:t>
            </a:r>
            <a:endParaRPr lang="en-US" sz="2400" dirty="0"/>
          </a:p>
        </p:txBody>
      </p:sp>
      <p:sp>
        <p:nvSpPr>
          <p:cNvPr id="3" name="Content Placeholder 2"/>
          <p:cNvSpPr>
            <a:spLocks noGrp="1"/>
          </p:cNvSpPr>
          <p:nvPr>
            <p:ph idx="1"/>
          </p:nvPr>
        </p:nvSpPr>
        <p:spPr>
          <a:xfrm>
            <a:off x="457200" y="1214422"/>
            <a:ext cx="8229600" cy="4911741"/>
          </a:xfrm>
        </p:spPr>
        <p:txBody>
          <a:bodyPr>
            <a:normAutofit/>
          </a:bodyPr>
          <a:lstStyle/>
          <a:p>
            <a:pPr>
              <a:buFont typeface="Wingdings" pitchFamily="2" charset="2"/>
              <a:buChar char="Ø"/>
            </a:pPr>
            <a:endParaRPr lang="en-US" sz="1900" dirty="0" smtClean="0">
              <a:latin typeface="Arial" pitchFamily="34" charset="0"/>
              <a:cs typeface="Arial" pitchFamily="34" charset="0"/>
            </a:endParaRPr>
          </a:p>
          <a:p>
            <a:pPr>
              <a:buFont typeface="Wingdings" pitchFamily="2" charset="2"/>
              <a:buChar char="Ø"/>
            </a:pPr>
            <a:endParaRPr lang="en-US" sz="1900" dirty="0" smtClean="0">
              <a:latin typeface="Arial" pitchFamily="34" charset="0"/>
              <a:cs typeface="Arial" pitchFamily="34" charset="0"/>
            </a:endParaRPr>
          </a:p>
          <a:p>
            <a:pPr>
              <a:buFont typeface="Wingdings" pitchFamily="2" charset="2"/>
              <a:buChar char="Ø"/>
            </a:pPr>
            <a:endParaRPr lang="en-US" sz="1900" dirty="0" smtClean="0">
              <a:latin typeface="Arial" pitchFamily="34" charset="0"/>
              <a:cs typeface="Arial" pitchFamily="34" charset="0"/>
            </a:endParaRPr>
          </a:p>
          <a:p>
            <a:pPr>
              <a:buFont typeface="Wingdings" pitchFamily="2" charset="2"/>
              <a:buChar char="Ø"/>
            </a:pPr>
            <a:r>
              <a:rPr lang="en-US" sz="1900" dirty="0" smtClean="0">
                <a:latin typeface="Arial" pitchFamily="34" charset="0"/>
                <a:cs typeface="Arial" pitchFamily="34" charset="0"/>
              </a:rPr>
              <a:t>The </a:t>
            </a:r>
            <a:r>
              <a:rPr lang="en-US" sz="1900" dirty="0" smtClean="0">
                <a:latin typeface="Arial" pitchFamily="34" charset="0"/>
                <a:cs typeface="Arial" pitchFamily="34" charset="0"/>
              </a:rPr>
              <a:t>concept of Elasticity</a:t>
            </a:r>
          </a:p>
          <a:p>
            <a:pPr>
              <a:buFont typeface="Wingdings" pitchFamily="2" charset="2"/>
              <a:buChar char="Ø"/>
            </a:pPr>
            <a:endParaRPr lang="en-US" sz="1900" dirty="0" smtClean="0">
              <a:latin typeface="Arial" pitchFamily="34" charset="0"/>
              <a:cs typeface="Arial" pitchFamily="34" charset="0"/>
            </a:endParaRPr>
          </a:p>
          <a:p>
            <a:pPr>
              <a:buFont typeface="Wingdings" pitchFamily="2" charset="2"/>
              <a:buChar char="Ø"/>
            </a:pPr>
            <a:r>
              <a:rPr lang="en-US" sz="1900" dirty="0" smtClean="0">
                <a:latin typeface="Arial" pitchFamily="34" charset="0"/>
                <a:cs typeface="Arial" pitchFamily="34" charset="0"/>
              </a:rPr>
              <a:t>Elastic and Inelastic demand curves</a:t>
            </a:r>
          </a:p>
          <a:p>
            <a:pPr>
              <a:buFont typeface="Wingdings" pitchFamily="2" charset="2"/>
              <a:buChar char="Ø"/>
            </a:pPr>
            <a:endParaRPr lang="en-US" sz="1900" dirty="0" smtClean="0">
              <a:latin typeface="Arial" pitchFamily="34" charset="0"/>
              <a:cs typeface="Arial" pitchFamily="34" charset="0"/>
            </a:endParaRPr>
          </a:p>
          <a:p>
            <a:pPr>
              <a:buFont typeface="Wingdings" pitchFamily="2" charset="2"/>
              <a:buChar char="Ø"/>
            </a:pPr>
            <a:r>
              <a:rPr lang="en-US" sz="1900" dirty="0" smtClean="0">
                <a:latin typeface="Arial" pitchFamily="34" charset="0"/>
                <a:cs typeface="Arial" pitchFamily="34" charset="0"/>
              </a:rPr>
              <a:t>Graphical importance of elasticity to all important matters of taxation.</a:t>
            </a:r>
          </a:p>
          <a:p>
            <a:pPr>
              <a:buFont typeface="Wingdings" pitchFamily="2" charset="2"/>
              <a:buChar char="Ø"/>
            </a:pPr>
            <a:endParaRPr lang="en-US" sz="1900" dirty="0" smtClean="0">
              <a:latin typeface="Arial" pitchFamily="34" charset="0"/>
              <a:cs typeface="Arial" pitchFamily="34" charset="0"/>
            </a:endParaRPr>
          </a:p>
          <a:p>
            <a:pPr>
              <a:buFont typeface="Wingdings" pitchFamily="2" charset="2"/>
              <a:buChar char="Ø"/>
            </a:pPr>
            <a:r>
              <a:rPr lang="en-US" sz="1900" dirty="0" smtClean="0">
                <a:latin typeface="Arial" pitchFamily="34" charset="0"/>
                <a:cs typeface="Arial" pitchFamily="34" charset="0"/>
              </a:rPr>
              <a:t>Article about taxing plastic bags in Ireland and their effect.</a:t>
            </a: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lgn="ctr">
              <a:buFont typeface="Wingdings" pitchFamily="2" charset="2"/>
              <a:buChar char="Ø"/>
            </a:pPr>
            <a:r>
              <a:rPr lang="en-US" sz="1800" u="sng" dirty="0" smtClean="0">
                <a:latin typeface="Arial" pitchFamily="34" charset="0"/>
                <a:cs typeface="Arial" pitchFamily="34" charset="0"/>
              </a:rPr>
              <a:t>Goals related to distribution as a rationale for Public Policy </a:t>
            </a:r>
          </a:p>
          <a:p>
            <a:pPr>
              <a:buFont typeface="Wingdings" pitchFamily="2" charset="2"/>
              <a:buChar char="Ø"/>
            </a:pPr>
            <a:endParaRPr lang="en-US" sz="1800" u="sng"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We’ve already gone through the competitive framework where we read that the culmination or goal of every good public policy should be towards establishing a pareto optimal framework for the economy. Later on we analyzed the issue graphically, and also talked about taxation as a public policy instrument. </a:t>
            </a:r>
          </a:p>
          <a:p>
            <a:pPr>
              <a:buFont typeface="Wingdings" pitchFamily="2" charset="2"/>
              <a:buChar char="Ø"/>
            </a:pPr>
            <a:endParaRPr lang="en-US" sz="1800" u="sng"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Distributional goals (under equity heading) is another, one of the most important aspects of public policies around the world. The establishment of a welfare state and the enhancement of the welfare of the citizens is probably the most important goal for any governing dispensation. As we discussed in the previous lecture, the private sector does not have either the appetite or the resources to carry out such huge distributional programs. Therefore, government comes in by default. One of the largest distributional programs, that has been present since long now, is the cash transfer program. They can be either non-conditional (no conditions attached) or conditional (cash transfers take place if certain conditions are met).  </a:t>
            </a:r>
            <a:r>
              <a:rPr lang="en-US" sz="1800" u="sng" dirty="0" smtClean="0">
                <a:latin typeface="Arial" pitchFamily="34" charset="0"/>
                <a:cs typeface="Arial" pitchFamily="34" charset="0"/>
              </a:rPr>
              <a:t>    </a:t>
            </a:r>
            <a:endParaRPr lang="en-GB" sz="1800"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Ø"/>
            </a:pPr>
            <a:r>
              <a:rPr lang="en-US" sz="1800" dirty="0" smtClean="0">
                <a:latin typeface="Arial" pitchFamily="34" charset="0"/>
                <a:cs typeface="Arial" pitchFamily="34" charset="0"/>
              </a:rPr>
              <a:t>Another prominent example in case of distributional goals is the provision of debt or loans at either no interest rate or very low interest rates compared to what the private market offers. In this regard, programs in Pakistan like </a:t>
            </a:r>
            <a:r>
              <a:rPr lang="en-US" sz="1800" dirty="0" err="1" smtClean="0">
                <a:latin typeface="Arial" pitchFamily="34" charset="0"/>
                <a:cs typeface="Arial" pitchFamily="34" charset="0"/>
              </a:rPr>
              <a:t>zakat</a:t>
            </a:r>
            <a:r>
              <a:rPr lang="en-US" sz="1800" dirty="0" smtClean="0">
                <a:latin typeface="Arial" pitchFamily="34" charset="0"/>
                <a:cs typeface="Arial" pitchFamily="34" charset="0"/>
              </a:rPr>
              <a:t> and Income Support Program offer loans without any interest rate with easy installment returns. This couldn’t have been performed by the private sector banks, who offer loans at ridiculously high interest rates nowadays (around 14 percent). For poor entrepreneurs, getting loans at such high rate is not an option. Since entrepreneurship is one of the most effective ways to get out of poverty, therefore, the failure to get a loan is a loss of that opportunity</a:t>
            </a:r>
            <a:r>
              <a:rPr lang="en-US" sz="1600" dirty="0" smtClean="0">
                <a:latin typeface="Arial" pitchFamily="34" charset="0"/>
                <a:cs typeface="Arial" pitchFamily="34" charset="0"/>
              </a:rPr>
              <a:t>.    </a:t>
            </a:r>
          </a:p>
          <a:p>
            <a:pPr>
              <a:buFont typeface="Wingdings" pitchFamily="2" charset="2"/>
              <a:buChar char="Ø"/>
            </a:pPr>
            <a:endParaRPr lang="en-US" sz="16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There are two aspects of the distributional side which can contribute towards more efficiency of the system. It is through the</a:t>
            </a:r>
            <a:r>
              <a:rPr lang="en-US" sz="1800" i="1" dirty="0" smtClean="0">
                <a:latin typeface="Arial" pitchFamily="34" charset="0"/>
                <a:cs typeface="Arial" pitchFamily="34" charset="0"/>
              </a:rPr>
              <a:t> Social Welfare Function </a:t>
            </a:r>
            <a:r>
              <a:rPr lang="en-US" sz="1800" dirty="0" smtClean="0">
                <a:latin typeface="Arial" pitchFamily="34" charset="0"/>
                <a:cs typeface="Arial" pitchFamily="34" charset="0"/>
              </a:rPr>
              <a:t>and  </a:t>
            </a:r>
            <a:r>
              <a:rPr lang="en-US" sz="1800" i="1" dirty="0" smtClean="0">
                <a:latin typeface="Arial" pitchFamily="34" charset="0"/>
                <a:cs typeface="Arial" pitchFamily="34" charset="0"/>
              </a:rPr>
              <a:t>Institutional Arrangements for making allocations</a:t>
            </a:r>
            <a:r>
              <a:rPr lang="en-US" sz="1800" dirty="0" smtClean="0">
                <a:latin typeface="Arial" pitchFamily="34" charset="0"/>
                <a:cs typeface="Arial" pitchFamily="34" charset="0"/>
              </a:rPr>
              <a:t>. </a:t>
            </a: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As far as social welfare is concerned, it concentrates on the ‘greatest good for all’ in terms of social welfare rather than efficiency principle as in pareto optimality. One of the things that the pareto optimality framework ignores is the initial starting point of individuals. In other words, it ignores the fact that some individuals are better off than others. What this framework does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None/>
            </a:pPr>
            <a:r>
              <a:rPr lang="en-US" sz="1800" dirty="0" smtClean="0">
                <a:latin typeface="Arial" pitchFamily="34" charset="0"/>
                <a:cs typeface="Arial" pitchFamily="34" charset="0"/>
              </a:rPr>
              <a:t>    differently is that it considers the less fortunate ones too. Remember that the pareto optimality criterion says that make somebody better off without making anybody worse off. The social welfare criterion is geared towards making everybody better off.   </a:t>
            </a:r>
          </a:p>
          <a:p>
            <a:pPr>
              <a:buNone/>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problem with constructing this kind of a social welfare function is that observing individual utilities is impossible because utility itself is a subjective criterion. This problem may be sidestepped by concentrating more on the poor sections. Second, its difficult for all the society members to agree on a social function. People have different perceptions regarding distribution of wealth and may not favor a transfer from their income to others. Perhaps more important, in terms of its long term impact, is the probability that it may work only in short run and important long run considerations are ignored (for example, educating children as a future investment).  </a:t>
            </a: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a:t>
            </a:r>
            <a:r>
              <a:rPr lang="en-US" sz="1800" i="1" dirty="0" smtClean="0">
                <a:latin typeface="Arial" pitchFamily="34" charset="0"/>
                <a:cs typeface="Arial" pitchFamily="34" charset="0"/>
              </a:rPr>
              <a:t>institutional arrangement</a:t>
            </a:r>
            <a:r>
              <a:rPr lang="en-US" sz="1800" dirty="0" smtClean="0">
                <a:latin typeface="Arial" pitchFamily="34" charset="0"/>
                <a:cs typeface="Arial" pitchFamily="34" charset="0"/>
              </a:rPr>
              <a:t> perspective, instead of a design based upon subjective criteria like utility for the purpose of distribution, focuses on rules under institutional arrangements for the purpose of distribution. These institutions and institutional rules set the interaction rules among various groups in a society. These then help formulate a combined perspective on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None/>
            </a:pPr>
            <a:r>
              <a:rPr lang="en-US" sz="1800" dirty="0" smtClean="0">
                <a:latin typeface="Arial" pitchFamily="34" charset="0"/>
                <a:cs typeface="Arial" pitchFamily="34" charset="0"/>
              </a:rPr>
              <a:t>    questions related to distribution of resources. If all adhere to a general set of institutional rules, then there normally is greater chance of participation. That greater chance of participation reduces the chance of differences and a good probability of agreement between various groups. </a:t>
            </a:r>
          </a:p>
          <a:p>
            <a:pPr>
              <a:buNone/>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Other than the above, there are other perspectives like fulfillment of human dignity and increasing the equality of opportunities are other common perspectives that are advocated for equitable distribution. </a:t>
            </a: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Now that we’ve gone through the various methods aimed at maximizing social welfare, let us go through some of the methods that are used to gauge the welfare of the citizens of a nation. </a:t>
            </a: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Most of these major indicators are macroeconomic in nature and these try to gauge welfare through growth of income. </a:t>
            </a: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Gross Domestic Product (GDP) and Gross National Product (GNP):  They are the most commonly used indicators of the macroeconomic health of an economy. The GDP is the </a:t>
            </a:r>
            <a:r>
              <a:rPr lang="en-US" sz="1800" i="1" dirty="0" smtClean="0">
                <a:latin typeface="Arial" pitchFamily="34" charset="0"/>
                <a:cs typeface="Arial" pitchFamily="34" charset="0"/>
              </a:rPr>
              <a:t>market value</a:t>
            </a:r>
            <a:r>
              <a:rPr lang="en-US" sz="1800" dirty="0" smtClean="0">
                <a:latin typeface="Arial" pitchFamily="34" charset="0"/>
                <a:cs typeface="Arial" pitchFamily="34" charset="0"/>
              </a:rPr>
              <a:t> of all the goods and services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None/>
            </a:pPr>
            <a:r>
              <a:rPr lang="en-US" sz="1800" dirty="0" smtClean="0">
                <a:latin typeface="Arial" pitchFamily="34" charset="0"/>
                <a:cs typeface="Arial" pitchFamily="34" charset="0"/>
              </a:rPr>
              <a:t>    produced in an economy in a given year. The GNP does the same thing, except for the difference that it only counts the citizens of a country in this measure (no foreigners). It is important here to make the distinction between </a:t>
            </a:r>
            <a:r>
              <a:rPr lang="en-US" sz="1800" i="1" dirty="0" smtClean="0">
                <a:latin typeface="Arial" pitchFamily="34" charset="0"/>
                <a:cs typeface="Arial" pitchFamily="34" charset="0"/>
              </a:rPr>
              <a:t>nominal GDP</a:t>
            </a:r>
            <a:r>
              <a:rPr lang="en-US" sz="1800" dirty="0" smtClean="0">
                <a:latin typeface="Arial" pitchFamily="34" charset="0"/>
                <a:cs typeface="Arial" pitchFamily="34" charset="0"/>
              </a:rPr>
              <a:t> and </a:t>
            </a:r>
            <a:r>
              <a:rPr lang="en-US" sz="1800" i="1" dirty="0" smtClean="0">
                <a:latin typeface="Arial" pitchFamily="34" charset="0"/>
                <a:cs typeface="Arial" pitchFamily="34" charset="0"/>
              </a:rPr>
              <a:t>real GDP. </a:t>
            </a:r>
            <a:r>
              <a:rPr lang="en-US" sz="1800" dirty="0" smtClean="0">
                <a:latin typeface="Arial" pitchFamily="34" charset="0"/>
                <a:cs typeface="Arial" pitchFamily="34" charset="0"/>
              </a:rPr>
              <a:t>When we hear predictions about GDP growth rates, its real GDP people are talking about. Nominal GDP does not take out inflation from its calculations, which may look an economy look inflated.   </a:t>
            </a:r>
          </a:p>
          <a:p>
            <a:pPr>
              <a:buFont typeface="Wingdings" pitchFamily="2" charset="2"/>
              <a:buChar char="Ø"/>
            </a:pPr>
            <a:r>
              <a:rPr lang="en-US" sz="1800" dirty="0" smtClean="0">
                <a:latin typeface="Arial" pitchFamily="34" charset="0"/>
                <a:cs typeface="Arial" pitchFamily="34" charset="0"/>
              </a:rPr>
              <a:t>Since it is based on market prices, it indirectly means that growth in GDP means growth in overall income. And growth in overall income means a growth in overall buying power or expansion in opportunities for consumption. This obviously </a:t>
            </a:r>
            <a:r>
              <a:rPr lang="en-US" sz="1800" smtClean="0">
                <a:latin typeface="Arial" pitchFamily="34" charset="0"/>
                <a:cs typeface="Arial" pitchFamily="34" charset="0"/>
              </a:rPr>
              <a:t>implies </a:t>
            </a:r>
            <a:r>
              <a:rPr lang="en-US" sz="1800" smtClean="0">
                <a:latin typeface="Arial" pitchFamily="34" charset="0"/>
                <a:cs typeface="Arial" pitchFamily="34" charset="0"/>
              </a:rPr>
              <a:t>an </a:t>
            </a:r>
            <a:r>
              <a:rPr lang="en-US" sz="1800" dirty="0" smtClean="0">
                <a:latin typeface="Arial" pitchFamily="34" charset="0"/>
                <a:cs typeface="Arial" pitchFamily="34" charset="0"/>
              </a:rPr>
              <a:t>increase in welfare (remember that we said that more is better than less from the point of view </a:t>
            </a:r>
            <a:r>
              <a:rPr lang="en-US" sz="1800" smtClean="0">
                <a:latin typeface="Arial" pitchFamily="34" charset="0"/>
                <a:cs typeface="Arial" pitchFamily="34" charset="0"/>
              </a:rPr>
              <a:t>of </a:t>
            </a:r>
            <a:r>
              <a:rPr lang="en-US" sz="1800" smtClean="0">
                <a:latin typeface="Arial" pitchFamily="34" charset="0"/>
                <a:cs typeface="Arial" pitchFamily="34" charset="0"/>
              </a:rPr>
              <a:t>consumer). </a:t>
            </a:r>
            <a:r>
              <a:rPr lang="en-US" sz="1800" dirty="0" smtClean="0">
                <a:latin typeface="Arial" pitchFamily="34" charset="0"/>
                <a:cs typeface="Arial" pitchFamily="34" charset="0"/>
              </a:rPr>
              <a:t>Although GDP has its critics and many countries have introduced GDH as an indicator of welfare, GDP is still widely used as a measure. </a:t>
            </a: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Unemployment and Inflation are other two major indicators at the macro level.</a:t>
            </a: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micro level indicators are mostly aimed at those measures that are closely tied to human achievement and social standings. These include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None/>
            </a:pPr>
            <a:r>
              <a:rPr lang="en-US" sz="1800" dirty="0" smtClean="0">
                <a:latin typeface="Arial" pitchFamily="34" charset="0"/>
                <a:cs typeface="Arial" pitchFamily="34" charset="0"/>
              </a:rPr>
              <a:t>     indicators such as percentage of population that is literate, access to basic services like health, consumption of electricity, percentage of population with access to clean drinking water, etc. These kinds of indicators can be found in the UN published Human Development Index, which is an alternative to more material measures like GDP.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TotalTime>
  <Words>1126</Words>
  <Application>Microsoft Office PowerPoint</Application>
  <PresentationFormat>On-screen Show (4:3)</PresentationFormat>
  <Paragraphs>44</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Public Policy Analysis</vt:lpstr>
      <vt:lpstr>Previous Lecture</vt:lpstr>
      <vt:lpstr>Slide 3</vt:lpstr>
      <vt:lpstr>Slide 4</vt:lpstr>
      <vt:lpstr>Slide 5</vt:lpstr>
      <vt:lpstr>Slide 6</vt:lpstr>
      <vt:lpstr>Slide 7</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Shahid Mehmood</dc:creator>
  <cp:lastModifiedBy>NTS</cp:lastModifiedBy>
  <cp:revision>14</cp:revision>
  <dcterms:created xsi:type="dcterms:W3CDTF">2014-07-09T23:00:57Z</dcterms:created>
  <dcterms:modified xsi:type="dcterms:W3CDTF">2014-07-10T08:08:14Z</dcterms:modified>
</cp:coreProperties>
</file>