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61" r:id="rId4"/>
    <p:sldId id="262" r:id="rId5"/>
    <p:sldId id="265" r:id="rId6"/>
    <p:sldId id="257" r:id="rId7"/>
    <p:sldId id="258" r:id="rId8"/>
    <p:sldId id="259"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84CD249-388C-4559-903F-674A13F3B039}" type="datetimeFigureOut">
              <a:rPr lang="en-US" smtClean="0"/>
              <a:pPr/>
              <a:t>6/29/2014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40433F-869D-4DC6-9187-175B20564CC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4CD249-388C-4559-903F-674A13F3B039}" type="datetimeFigureOut">
              <a:rPr lang="en-US" smtClean="0"/>
              <a:pPr/>
              <a:t>6/29/2014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40433F-869D-4DC6-9187-175B20564CC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84CD249-388C-4559-903F-674A13F3B039}" type="datetimeFigureOut">
              <a:rPr lang="en-US" smtClean="0"/>
              <a:pPr/>
              <a:t>6/29/2014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40433F-869D-4DC6-9187-175B20564CC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84CD249-388C-4559-903F-674A13F3B039}" type="datetimeFigureOut">
              <a:rPr lang="en-US" smtClean="0"/>
              <a:pPr/>
              <a:t>6/29/2014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40433F-869D-4DC6-9187-175B20564CC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84CD249-388C-4559-903F-674A13F3B039}" type="datetimeFigureOut">
              <a:rPr lang="en-US" smtClean="0"/>
              <a:pPr/>
              <a:t>6/29/2014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040433F-869D-4DC6-9187-175B20564CC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84CD249-388C-4559-903F-674A13F3B039}" type="datetimeFigureOut">
              <a:rPr lang="en-US" smtClean="0"/>
              <a:pPr/>
              <a:t>6/29/2014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040433F-869D-4DC6-9187-175B20564CC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4CD249-388C-4559-903F-674A13F3B039}" type="datetimeFigureOut">
              <a:rPr lang="en-US" smtClean="0"/>
              <a:pPr/>
              <a:t>6/29/2014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040433F-869D-4DC6-9187-175B20564CC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84CD249-388C-4559-903F-674A13F3B039}" type="datetimeFigureOut">
              <a:rPr lang="en-US" smtClean="0"/>
              <a:pPr/>
              <a:t>6/29/2014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40433F-869D-4DC6-9187-175B20564CC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84CD249-388C-4559-903F-674A13F3B039}" type="datetimeFigureOut">
              <a:rPr lang="en-US" smtClean="0"/>
              <a:pPr/>
              <a:t>6/29/2014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40433F-869D-4DC6-9187-175B20564CC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4CD249-388C-4559-903F-674A13F3B039}" type="datetimeFigureOut">
              <a:rPr lang="en-US" smtClean="0"/>
              <a:pPr/>
              <a:t>6/29/2014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40433F-869D-4DC6-9187-175B20564CC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4CD249-388C-4559-903F-674A13F3B039}" type="datetimeFigureOut">
              <a:rPr lang="en-US" smtClean="0"/>
              <a:pPr/>
              <a:t>6/29/2014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40433F-869D-4DC6-9187-175B20564CC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4CD249-388C-4559-903F-674A13F3B039}" type="datetimeFigureOut">
              <a:rPr lang="en-US" smtClean="0"/>
              <a:pPr/>
              <a:t>6/29/2014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40433F-869D-4DC6-9187-175B20564CC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800" b="1" dirty="0" smtClean="0">
                <a:latin typeface="Arial" pitchFamily="34" charset="0"/>
                <a:cs typeface="Arial" pitchFamily="34" charset="0"/>
              </a:rPr>
              <a:t>Public Policy Analysis</a:t>
            </a:r>
            <a:endParaRPr lang="en-US" sz="2800" b="1" dirty="0">
              <a:latin typeface="Arial" pitchFamily="34" charset="0"/>
              <a:cs typeface="Arial" pitchFamily="34" charset="0"/>
            </a:endParaRPr>
          </a:p>
        </p:txBody>
      </p:sp>
      <p:sp>
        <p:nvSpPr>
          <p:cNvPr id="3" name="Subtitle 2"/>
          <p:cNvSpPr>
            <a:spLocks noGrp="1"/>
          </p:cNvSpPr>
          <p:nvPr>
            <p:ph type="subTitle" idx="1"/>
          </p:nvPr>
        </p:nvSpPr>
        <p:spPr/>
        <p:txBody>
          <a:bodyPr>
            <a:normAutofit/>
          </a:bodyPr>
          <a:lstStyle/>
          <a:p>
            <a:r>
              <a:rPr lang="en-US" sz="2400" dirty="0" smtClean="0">
                <a:solidFill>
                  <a:schemeClr val="tx1"/>
                </a:solidFill>
                <a:latin typeface="Arial" pitchFamily="34" charset="0"/>
                <a:cs typeface="Arial" pitchFamily="34" charset="0"/>
              </a:rPr>
              <a:t>MPA 404     Lecture 2</a:t>
            </a:r>
            <a:endParaRPr lang="en-US" sz="2400" dirty="0">
              <a:solidFill>
                <a:schemeClr val="tx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pPr algn="ctr">
              <a:buNone/>
            </a:pPr>
            <a:r>
              <a:rPr lang="en-US" dirty="0" smtClean="0"/>
              <a:t>   </a:t>
            </a:r>
          </a:p>
          <a:p>
            <a:pPr algn="ctr">
              <a:buNone/>
            </a:pPr>
            <a:endParaRPr lang="en-US" dirty="0" smtClean="0"/>
          </a:p>
          <a:p>
            <a:pPr algn="ctr">
              <a:buNone/>
            </a:pPr>
            <a:r>
              <a:rPr lang="en-US" dirty="0" smtClean="0"/>
              <a:t> </a:t>
            </a:r>
            <a:r>
              <a:rPr lang="en-US" sz="2000" u="sng" dirty="0" smtClean="0">
                <a:latin typeface="Arial" pitchFamily="34" charset="0"/>
                <a:cs typeface="Arial" pitchFamily="34" charset="0"/>
              </a:rPr>
              <a:t>A brief Summary of what we learned in the previous class</a:t>
            </a:r>
          </a:p>
          <a:p>
            <a:pPr algn="ctr">
              <a:buNone/>
            </a:pPr>
            <a:endParaRPr lang="en-US" sz="2000" u="sng" dirty="0" smtClean="0">
              <a:latin typeface="Arial" pitchFamily="34" charset="0"/>
              <a:cs typeface="Arial" pitchFamily="34" charset="0"/>
            </a:endParaRPr>
          </a:p>
          <a:p>
            <a:pPr>
              <a:buFont typeface="Wingdings" pitchFamily="2" charset="2"/>
              <a:buChar char="ü"/>
            </a:pPr>
            <a:r>
              <a:rPr lang="en-US" sz="2000" dirty="0" smtClean="0">
                <a:latin typeface="Arial" pitchFamily="34" charset="0"/>
                <a:cs typeface="Arial" pitchFamily="34" charset="0"/>
              </a:rPr>
              <a:t>Definition of Public Policy</a:t>
            </a:r>
          </a:p>
          <a:p>
            <a:pPr>
              <a:buFont typeface="Wingdings" pitchFamily="2" charset="2"/>
              <a:buChar char="ü"/>
            </a:pPr>
            <a:r>
              <a:rPr lang="en-US" sz="2000" dirty="0" smtClean="0">
                <a:latin typeface="Arial" pitchFamily="34" charset="0"/>
                <a:cs typeface="Arial" pitchFamily="34" charset="0"/>
              </a:rPr>
              <a:t>Why it is difficult to come up with a concise definition of Public policy?</a:t>
            </a:r>
          </a:p>
          <a:p>
            <a:pPr>
              <a:buFont typeface="Wingdings" pitchFamily="2" charset="2"/>
              <a:buChar char="ü"/>
            </a:pPr>
            <a:r>
              <a:rPr lang="en-US" sz="2000" dirty="0" smtClean="0">
                <a:latin typeface="Arial" pitchFamily="34" charset="0"/>
                <a:cs typeface="Arial" pitchFamily="34" charset="0"/>
              </a:rPr>
              <a:t>Why study public policy? Discussion of some of the problems/challenges that Pakistan faces.</a:t>
            </a:r>
          </a:p>
          <a:p>
            <a:pPr>
              <a:buFont typeface="Wingdings" pitchFamily="2" charset="2"/>
              <a:buChar char="ü"/>
            </a:pPr>
            <a:r>
              <a:rPr lang="en-US" sz="2000" dirty="0" smtClean="0">
                <a:latin typeface="Arial" pitchFamily="34" charset="0"/>
                <a:cs typeface="Arial" pitchFamily="34" charset="0"/>
              </a:rPr>
              <a:t>World of opportunities for public policy analysts</a:t>
            </a:r>
          </a:p>
          <a:p>
            <a:pPr>
              <a:buFont typeface="Wingdings" pitchFamily="2" charset="2"/>
              <a:buChar char="ü"/>
            </a:pPr>
            <a:r>
              <a:rPr lang="en-US" sz="2000" dirty="0" smtClean="0">
                <a:latin typeface="Arial" pitchFamily="34" charset="0"/>
                <a:cs typeface="Arial" pitchFamily="34" charset="0"/>
              </a:rPr>
              <a:t>Some of the common themes in Public Policy.</a:t>
            </a:r>
          </a:p>
          <a:p>
            <a:pPr>
              <a:buFont typeface="Wingdings" pitchFamily="2" charset="2"/>
              <a:buChar char="ü"/>
            </a:pPr>
            <a:r>
              <a:rPr lang="en-US" sz="2000" dirty="0" smtClean="0">
                <a:latin typeface="Arial" pitchFamily="34" charset="0"/>
                <a:cs typeface="Arial" pitchFamily="34" charset="0"/>
              </a:rPr>
              <a:t>A brief History of the literature on Public Policy.</a:t>
            </a:r>
          </a:p>
          <a:p>
            <a:pPr>
              <a:buNone/>
            </a:pPr>
            <a:endParaRPr lang="en-GB"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a:bodyPr>
          <a:lstStyle/>
          <a:p>
            <a:pPr>
              <a:buFont typeface="Wingdings" pitchFamily="2" charset="2"/>
              <a:buChar char="Ø"/>
            </a:pPr>
            <a:endParaRPr lang="en-US" sz="2000" dirty="0" smtClean="0">
              <a:latin typeface="Arial" pitchFamily="34" charset="0"/>
              <a:cs typeface="Arial" pitchFamily="34" charset="0"/>
            </a:endParaRPr>
          </a:p>
          <a:p>
            <a:pPr>
              <a:buFont typeface="Wingdings" pitchFamily="2" charset="2"/>
              <a:buChar char="Ø"/>
            </a:pPr>
            <a:endParaRPr lang="en-US" sz="2000" dirty="0" smtClean="0">
              <a:latin typeface="Arial" pitchFamily="34" charset="0"/>
              <a:cs typeface="Arial" pitchFamily="34" charset="0"/>
            </a:endParaRPr>
          </a:p>
          <a:p>
            <a:pPr>
              <a:buFont typeface="Wingdings" pitchFamily="2" charset="2"/>
              <a:buChar char="Ø"/>
            </a:pPr>
            <a:r>
              <a:rPr lang="en-US" sz="2000" dirty="0" smtClean="0">
                <a:latin typeface="Arial" pitchFamily="34" charset="0"/>
                <a:cs typeface="Arial" pitchFamily="34" charset="0"/>
              </a:rPr>
              <a:t>Modern theory and working of the Public Policy is, however, traced to the 20</a:t>
            </a:r>
            <a:r>
              <a:rPr lang="en-US" sz="2000" baseline="30000" dirty="0" smtClean="0">
                <a:latin typeface="Arial" pitchFamily="34" charset="0"/>
                <a:cs typeface="Arial" pitchFamily="34" charset="0"/>
              </a:rPr>
              <a:t>th</a:t>
            </a:r>
            <a:r>
              <a:rPr lang="en-US" sz="2000" dirty="0" smtClean="0">
                <a:latin typeface="Arial" pitchFamily="34" charset="0"/>
                <a:cs typeface="Arial" pitchFamily="34" charset="0"/>
              </a:rPr>
              <a:t> century work of Henry Lasswell and the application of cost-benefit analysis from 1930 onwards. </a:t>
            </a:r>
          </a:p>
          <a:p>
            <a:pPr>
              <a:buFont typeface="Wingdings" pitchFamily="2" charset="2"/>
              <a:buChar char="Ø"/>
            </a:pPr>
            <a:r>
              <a:rPr lang="en-US" sz="2000" dirty="0" err="1" smtClean="0">
                <a:latin typeface="Arial" pitchFamily="34" charset="0"/>
                <a:cs typeface="Arial" pitchFamily="34" charset="0"/>
              </a:rPr>
              <a:t>Laswell</a:t>
            </a:r>
            <a:r>
              <a:rPr lang="en-US" sz="2000" dirty="0" smtClean="0">
                <a:latin typeface="Arial" pitchFamily="34" charset="0"/>
                <a:cs typeface="Arial" pitchFamily="34" charset="0"/>
              </a:rPr>
              <a:t> was employed by the US government during WWII for propaganda purposes (a government policy). After the war, he realizes a disconnect between the world of research and real world policy applications. </a:t>
            </a:r>
          </a:p>
          <a:p>
            <a:pPr>
              <a:buFont typeface="Wingdings" pitchFamily="2" charset="2"/>
              <a:buChar char="Ø"/>
            </a:pPr>
            <a:r>
              <a:rPr lang="en-US" sz="2000" dirty="0" smtClean="0">
                <a:latin typeface="Arial" pitchFamily="34" charset="0"/>
                <a:cs typeface="Arial" pitchFamily="34" charset="0"/>
              </a:rPr>
              <a:t>In order to bridge the gap, he comes up with the idea of ‘Policy Sciences’. For him, policy sciences had the following characteristics:</a:t>
            </a:r>
          </a:p>
          <a:p>
            <a:pPr>
              <a:buNone/>
            </a:pPr>
            <a:r>
              <a:rPr lang="en-US" sz="2000" dirty="0" smtClean="0">
                <a:latin typeface="Arial" pitchFamily="34" charset="0"/>
                <a:cs typeface="Arial" pitchFamily="34" charset="0"/>
              </a:rPr>
              <a:t>       a)  Problem Oriented</a:t>
            </a:r>
          </a:p>
          <a:p>
            <a:pPr>
              <a:buNone/>
            </a:pPr>
            <a:r>
              <a:rPr lang="en-US" sz="2000" dirty="0" smtClean="0">
                <a:latin typeface="Arial" pitchFamily="34" charset="0"/>
                <a:cs typeface="Arial" pitchFamily="34" charset="0"/>
              </a:rPr>
              <a:t>       b)  Multi-disciplinary</a:t>
            </a:r>
          </a:p>
          <a:p>
            <a:pPr>
              <a:buNone/>
            </a:pPr>
            <a:r>
              <a:rPr lang="en-US" sz="2000" dirty="0" smtClean="0">
                <a:latin typeface="Arial" pitchFamily="34" charset="0"/>
                <a:cs typeface="Arial" pitchFamily="34" charset="0"/>
              </a:rPr>
              <a:t>       c)  Methodologically sophisticated</a:t>
            </a:r>
          </a:p>
          <a:p>
            <a:pPr>
              <a:buNone/>
            </a:pPr>
            <a:r>
              <a:rPr lang="en-US" sz="2000" dirty="0" smtClean="0">
                <a:latin typeface="Arial" pitchFamily="34" charset="0"/>
                <a:cs typeface="Arial" pitchFamily="34" charset="0"/>
              </a:rPr>
              <a:t>       d) Theoretically sophisticated</a:t>
            </a:r>
            <a:endParaRPr lang="en-GB" sz="2000" dirty="0" smtClean="0">
              <a:latin typeface="Arial" pitchFamily="34" charset="0"/>
              <a:cs typeface="Arial" pitchFamily="34" charset="0"/>
            </a:endParaRPr>
          </a:p>
          <a:p>
            <a:pPr>
              <a:buNone/>
            </a:pPr>
            <a:endParaRPr lang="en-GB"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a:bodyPr>
          <a:lstStyle/>
          <a:p>
            <a:pPr>
              <a:buNone/>
            </a:pPr>
            <a:endParaRPr lang="en-US" dirty="0" smtClean="0"/>
          </a:p>
          <a:p>
            <a:pPr algn="ctr">
              <a:buNone/>
            </a:pPr>
            <a:r>
              <a:rPr lang="en-US" sz="2400" b="1" u="sng" dirty="0" smtClean="0">
                <a:latin typeface="Arial" pitchFamily="34" charset="0"/>
                <a:cs typeface="Arial" pitchFamily="34" charset="0"/>
              </a:rPr>
              <a:t>Policy Evaluation, Policy Analysis and Policy Process</a:t>
            </a:r>
          </a:p>
          <a:p>
            <a:pPr algn="ctr">
              <a:buNone/>
            </a:pPr>
            <a:endParaRPr lang="en-US" sz="2000" b="1" u="sng" dirty="0" smtClean="0">
              <a:latin typeface="Arial" pitchFamily="34" charset="0"/>
              <a:cs typeface="Arial" pitchFamily="34" charset="0"/>
            </a:endParaRPr>
          </a:p>
          <a:p>
            <a:pPr algn="ctr">
              <a:buNone/>
            </a:pPr>
            <a:r>
              <a:rPr lang="en-US" sz="2000" dirty="0" smtClean="0">
                <a:latin typeface="Arial" pitchFamily="34" charset="0"/>
                <a:cs typeface="Arial" pitchFamily="34" charset="0"/>
              </a:rPr>
              <a:t>Need to distinguish between the three.</a:t>
            </a:r>
          </a:p>
          <a:p>
            <a:pPr algn="ctr">
              <a:buNone/>
            </a:pPr>
            <a:endParaRPr lang="en-US" sz="2000" dirty="0" smtClean="0">
              <a:latin typeface="Arial" pitchFamily="34" charset="0"/>
              <a:cs typeface="Arial" pitchFamily="34" charset="0"/>
            </a:endParaRPr>
          </a:p>
          <a:p>
            <a:pPr>
              <a:buFont typeface="Wingdings" pitchFamily="2" charset="2"/>
              <a:buChar char="Ø"/>
            </a:pPr>
            <a:r>
              <a:rPr lang="en-US" sz="2000" i="1" dirty="0" smtClean="0">
                <a:latin typeface="Arial" pitchFamily="34" charset="0"/>
                <a:cs typeface="Arial" pitchFamily="34" charset="0"/>
              </a:rPr>
              <a:t>Policy Process</a:t>
            </a:r>
            <a:r>
              <a:rPr lang="en-US" sz="2000" dirty="0" smtClean="0">
                <a:latin typeface="Arial" pitchFamily="34" charset="0"/>
                <a:cs typeface="Arial" pitchFamily="34" charset="0"/>
              </a:rPr>
              <a:t>: How and why of Policymaking</a:t>
            </a:r>
          </a:p>
          <a:p>
            <a:pPr>
              <a:buFont typeface="Wingdings" pitchFamily="2" charset="2"/>
              <a:buChar char="Ø"/>
            </a:pPr>
            <a:endParaRPr lang="en-US" sz="2000" dirty="0" smtClean="0">
              <a:latin typeface="Arial" pitchFamily="34" charset="0"/>
              <a:cs typeface="Arial" pitchFamily="34" charset="0"/>
            </a:endParaRPr>
          </a:p>
          <a:p>
            <a:pPr>
              <a:buFont typeface="Wingdings" pitchFamily="2" charset="2"/>
              <a:buChar char="Ø"/>
            </a:pPr>
            <a:r>
              <a:rPr lang="en-US" sz="2000" i="1" dirty="0" smtClean="0">
                <a:latin typeface="Arial" pitchFamily="34" charset="0"/>
                <a:cs typeface="Arial" pitchFamily="34" charset="0"/>
              </a:rPr>
              <a:t>Policy Analysis</a:t>
            </a:r>
            <a:r>
              <a:rPr lang="en-US" sz="2000" dirty="0" smtClean="0">
                <a:latin typeface="Arial" pitchFamily="34" charset="0"/>
                <a:cs typeface="Arial" pitchFamily="34" charset="0"/>
              </a:rPr>
              <a:t>: Concerned with carrying out a policy and its empirics</a:t>
            </a:r>
          </a:p>
          <a:p>
            <a:pPr>
              <a:buFont typeface="Wingdings" pitchFamily="2" charset="2"/>
              <a:buChar char="Ø"/>
            </a:pPr>
            <a:endParaRPr lang="en-US" sz="2000" dirty="0" smtClean="0">
              <a:latin typeface="Arial" pitchFamily="34" charset="0"/>
              <a:cs typeface="Arial" pitchFamily="34" charset="0"/>
            </a:endParaRPr>
          </a:p>
          <a:p>
            <a:pPr>
              <a:buFont typeface="Wingdings" pitchFamily="2" charset="2"/>
              <a:buChar char="Ø"/>
            </a:pPr>
            <a:r>
              <a:rPr lang="en-US" sz="2000" i="1" dirty="0" smtClean="0">
                <a:latin typeface="Arial" pitchFamily="34" charset="0"/>
                <a:cs typeface="Arial" pitchFamily="34" charset="0"/>
              </a:rPr>
              <a:t>Policy Evaluation</a:t>
            </a:r>
            <a:r>
              <a:rPr lang="en-US" sz="2000" dirty="0" smtClean="0">
                <a:latin typeface="Arial" pitchFamily="34" charset="0"/>
                <a:cs typeface="Arial" pitchFamily="34" charset="0"/>
              </a:rPr>
              <a:t>: ex-post exercise. Tries to gauge the overall outcome, and any observed causal relationship.</a:t>
            </a:r>
          </a:p>
          <a:p>
            <a:pPr>
              <a:buNone/>
            </a:pPr>
            <a:endParaRPr lang="en-GB"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a:bodyPr>
          <a:lstStyle/>
          <a:p>
            <a:pPr>
              <a:buNone/>
            </a:pPr>
            <a:endParaRPr lang="en-US" sz="2400" dirty="0" smtClean="0">
              <a:latin typeface="Arial" pitchFamily="34" charset="0"/>
              <a:cs typeface="Arial" pitchFamily="34" charset="0"/>
            </a:endParaRPr>
          </a:p>
          <a:p>
            <a:pPr>
              <a:buNone/>
            </a:pPr>
            <a:endParaRPr lang="en-US" sz="2400" dirty="0" smtClean="0">
              <a:latin typeface="Arial" pitchFamily="34" charset="0"/>
              <a:cs typeface="Arial" pitchFamily="34" charset="0"/>
            </a:endParaRPr>
          </a:p>
          <a:p>
            <a:pPr>
              <a:buNone/>
            </a:pPr>
            <a:r>
              <a:rPr lang="en-US" sz="2400" dirty="0" smtClean="0">
                <a:latin typeface="Arial" pitchFamily="34" charset="0"/>
                <a:cs typeface="Arial" pitchFamily="34" charset="0"/>
              </a:rPr>
              <a:t>Podcast: </a:t>
            </a:r>
            <a:r>
              <a:rPr lang="en-US" sz="2400" u="sng" dirty="0" smtClean="0">
                <a:latin typeface="Arial" pitchFamily="34" charset="0"/>
                <a:cs typeface="Arial" pitchFamily="34" charset="0"/>
              </a:rPr>
              <a:t>Why the US Mint forbade the production of presidential coins</a:t>
            </a:r>
          </a:p>
          <a:p>
            <a:pPr>
              <a:buNone/>
            </a:pPr>
            <a:endParaRPr lang="en-US" sz="2400" dirty="0" smtClean="0">
              <a:latin typeface="Arial" pitchFamily="34" charset="0"/>
              <a:cs typeface="Arial" pitchFamily="34" charset="0"/>
            </a:endParaRPr>
          </a:p>
          <a:p>
            <a:pPr>
              <a:buNone/>
            </a:pPr>
            <a:r>
              <a:rPr lang="en-US" sz="2400" dirty="0" smtClean="0">
                <a:latin typeface="Arial" pitchFamily="34" charset="0"/>
                <a:cs typeface="Arial" pitchFamily="34" charset="0"/>
              </a:rPr>
              <a:t>Listen to the complementing Audio clip. </a:t>
            </a: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u="sng" dirty="0" smtClean="0">
                <a:latin typeface="Arial" pitchFamily="34" charset="0"/>
                <a:cs typeface="Arial" pitchFamily="34" charset="0"/>
              </a:rPr>
              <a:t>Models of Public Policy</a:t>
            </a:r>
            <a:endParaRPr lang="en-US" sz="2800" b="1" u="sng" dirty="0">
              <a:latin typeface="Arial" pitchFamily="34" charset="0"/>
              <a:cs typeface="Arial" pitchFamily="34" charset="0"/>
            </a:endParaRPr>
          </a:p>
        </p:txBody>
      </p:sp>
      <p:sp>
        <p:nvSpPr>
          <p:cNvPr id="3" name="Content Placeholder 2"/>
          <p:cNvSpPr>
            <a:spLocks noGrp="1"/>
          </p:cNvSpPr>
          <p:nvPr>
            <p:ph idx="1"/>
          </p:nvPr>
        </p:nvSpPr>
        <p:spPr/>
        <p:txBody>
          <a:bodyPr>
            <a:normAutofit lnSpcReduction="10000"/>
          </a:bodyPr>
          <a:lstStyle/>
          <a:p>
            <a:pPr>
              <a:buFont typeface="Wingdings" pitchFamily="2" charset="2"/>
              <a:buChar char="ü"/>
            </a:pPr>
            <a:r>
              <a:rPr lang="en-US" sz="2000" dirty="0" smtClean="0">
                <a:latin typeface="Arial" pitchFamily="34" charset="0"/>
                <a:cs typeface="Arial" pitchFamily="34" charset="0"/>
              </a:rPr>
              <a:t>Why is there need for a model?</a:t>
            </a:r>
          </a:p>
          <a:p>
            <a:pPr>
              <a:buFont typeface="Wingdings" pitchFamily="2" charset="2"/>
              <a:buChar char="ü"/>
            </a:pPr>
            <a:r>
              <a:rPr lang="en-US" sz="2000" dirty="0" smtClean="0">
                <a:latin typeface="Arial" pitchFamily="34" charset="0"/>
                <a:cs typeface="Arial" pitchFamily="34" charset="0"/>
              </a:rPr>
              <a:t>In simple words, we need a model to investigate and explain a particular phenomenon. That is true of every investigative science or art. Its humanity’s attempt to make the lives of its people better by a better understanding of the environment around it through models or modeling.   </a:t>
            </a:r>
          </a:p>
          <a:p>
            <a:pPr>
              <a:buFont typeface="Wingdings" pitchFamily="2" charset="2"/>
              <a:buChar char="ü"/>
            </a:pPr>
            <a:r>
              <a:rPr lang="en-US" sz="2000" dirty="0" smtClean="0">
                <a:latin typeface="Arial" pitchFamily="34" charset="0"/>
                <a:cs typeface="Arial" pitchFamily="34" charset="0"/>
              </a:rPr>
              <a:t>Just like fields like Physics and Mathematics, there is a need for conceptualizing, observing, analyzing and discussing Public Policy.</a:t>
            </a:r>
            <a:r>
              <a:rPr lang="en-US" sz="2000" dirty="0">
                <a:latin typeface="Arial" pitchFamily="34" charset="0"/>
                <a:cs typeface="Arial" pitchFamily="34" charset="0"/>
              </a:rPr>
              <a:t> </a:t>
            </a:r>
            <a:r>
              <a:rPr lang="en-US" sz="2000" dirty="0" smtClean="0">
                <a:latin typeface="Arial" pitchFamily="34" charset="0"/>
                <a:cs typeface="Arial" pitchFamily="34" charset="0"/>
              </a:rPr>
              <a:t>Models represent conceptual framework. Given that decision making in public policy is a complex process and that it affects the lives of millions of people, there is a need to understand the how’s, why’s, do’s and </a:t>
            </a:r>
            <a:r>
              <a:rPr lang="en-US" sz="2000" dirty="0" err="1" smtClean="0">
                <a:latin typeface="Arial" pitchFamily="34" charset="0"/>
                <a:cs typeface="Arial" pitchFamily="34" charset="0"/>
              </a:rPr>
              <a:t>dont’s</a:t>
            </a:r>
            <a:r>
              <a:rPr lang="en-US" sz="2000" dirty="0" smtClean="0">
                <a:latin typeface="Arial" pitchFamily="34" charset="0"/>
                <a:cs typeface="Arial" pitchFamily="34" charset="0"/>
              </a:rPr>
              <a:t> of public policy. </a:t>
            </a:r>
            <a:endParaRPr lang="en-US" sz="2000" dirty="0">
              <a:latin typeface="Arial" pitchFamily="34" charset="0"/>
              <a:cs typeface="Arial" pitchFamily="34" charset="0"/>
            </a:endParaRPr>
          </a:p>
          <a:p>
            <a:pPr>
              <a:buFont typeface="Wingdings" pitchFamily="2" charset="2"/>
              <a:buChar char="ü"/>
            </a:pPr>
            <a:r>
              <a:rPr lang="en-US" sz="2000" dirty="0" smtClean="0">
                <a:latin typeface="Arial" pitchFamily="34" charset="0"/>
                <a:cs typeface="Arial" pitchFamily="34" charset="0"/>
              </a:rPr>
              <a:t>Thus, it becomes important to conceptualize a public policy problem in order to arrive at better conclusions for the future.      </a:t>
            </a:r>
            <a:endParaRPr lang="en-US"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a:bodyPr>
          <a:lstStyle/>
          <a:p>
            <a:pPr>
              <a:buFont typeface="Wingdings" pitchFamily="2" charset="2"/>
              <a:buChar char="ü"/>
            </a:pPr>
            <a:r>
              <a:rPr lang="en-US" sz="2000" dirty="0" smtClean="0">
                <a:latin typeface="Arial" pitchFamily="34" charset="0"/>
                <a:cs typeface="Arial" pitchFamily="34" charset="0"/>
              </a:rPr>
              <a:t>For example, we know that the situation in Pakistan regarding education is pretty bad, and that there is a dire need to understand and improve it in terms of a good public policy. </a:t>
            </a:r>
          </a:p>
          <a:p>
            <a:pPr>
              <a:buFont typeface="Wingdings" pitchFamily="2" charset="2"/>
              <a:buChar char="ü"/>
            </a:pPr>
            <a:r>
              <a:rPr lang="en-US" sz="2000" dirty="0" smtClean="0">
                <a:latin typeface="Arial" pitchFamily="34" charset="0"/>
                <a:cs typeface="Arial" pitchFamily="34" charset="0"/>
              </a:rPr>
              <a:t>So let us first conceptualize the problem in order to understand its working? Start with what’s the problem, the present public policy, who are the participants in this sector (government, private sector, teachers, students, etc), who influences what, standards and procedures, etc. </a:t>
            </a:r>
          </a:p>
          <a:p>
            <a:pPr>
              <a:buFont typeface="Wingdings" pitchFamily="2" charset="2"/>
              <a:buChar char="ü"/>
            </a:pPr>
            <a:r>
              <a:rPr lang="en-US" sz="2000" dirty="0" smtClean="0">
                <a:latin typeface="Arial" pitchFamily="34" charset="0"/>
                <a:cs typeface="Arial" pitchFamily="34" charset="0"/>
              </a:rPr>
              <a:t>Once all these various variables are factored in, a researcher can come up with what he/she thinks is the way that the system works, is problems, outcomes and possibilities. These are all figured in to a conceptual framework, which is called a ‘model’.</a:t>
            </a:r>
          </a:p>
          <a:p>
            <a:pPr>
              <a:buNone/>
            </a:pPr>
            <a:endParaRPr lang="en-US" sz="2000" dirty="0">
              <a:latin typeface="Arial" pitchFamily="34" charset="0"/>
              <a:cs typeface="Arial" pitchFamily="34" charset="0"/>
            </a:endParaRPr>
          </a:p>
          <a:p>
            <a:pPr>
              <a:buNone/>
            </a:pPr>
            <a:r>
              <a:rPr lang="en-US" sz="2000" dirty="0" smtClean="0">
                <a:latin typeface="Arial" pitchFamily="34" charset="0"/>
                <a:cs typeface="Arial" pitchFamily="34" charset="0"/>
              </a:rPr>
              <a:t>   Now that we’ve gone through the basics of modeling, let us now turn to the question of importance of a model relating to public policy. Or why do we need a model for public policy.   </a:t>
            </a:r>
          </a:p>
          <a:p>
            <a:pPr>
              <a:buNone/>
            </a:pPr>
            <a:r>
              <a:rPr lang="en-US" sz="2000" dirty="0" smtClean="0">
                <a:latin typeface="Arial" pitchFamily="34" charset="0"/>
                <a:cs typeface="Arial" pitchFamily="34" charset="0"/>
              </a:rPr>
              <a:t>    </a:t>
            </a:r>
            <a:endParaRPr lang="en-US"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5973763"/>
          </a:xfrm>
        </p:spPr>
        <p:txBody>
          <a:bodyPr>
            <a:normAutofit/>
          </a:bodyPr>
          <a:lstStyle/>
          <a:p>
            <a:pPr>
              <a:buFont typeface="Wingdings" pitchFamily="2" charset="2"/>
              <a:buChar char="ü"/>
            </a:pPr>
            <a:r>
              <a:rPr lang="en-US" sz="2000" dirty="0" smtClean="0">
                <a:latin typeface="Arial" pitchFamily="34" charset="0"/>
                <a:cs typeface="Arial" pitchFamily="34" charset="0"/>
              </a:rPr>
              <a:t>It helps us to understand more clearly what a particular public policy is aimed at? What were its outcomes, how it was implemented, what were the reasons behind designing and implementing a particular public policy (was it really to help public or was there some personal gain to be had), has it contributed negatively or positively to the overall welfare of the country and its people, etc.  </a:t>
            </a:r>
          </a:p>
          <a:p>
            <a:pPr>
              <a:buFont typeface="Wingdings" pitchFamily="2" charset="2"/>
              <a:buChar char="ü"/>
            </a:pPr>
            <a:r>
              <a:rPr lang="en-US" sz="2000" dirty="0" smtClean="0">
                <a:latin typeface="Arial" pitchFamily="34" charset="0"/>
                <a:cs typeface="Arial" pitchFamily="34" charset="0"/>
              </a:rPr>
              <a:t>It may very well be that a particular public policy was really well designed (like the </a:t>
            </a:r>
            <a:r>
              <a:rPr lang="en-US" sz="2000" dirty="0" err="1" smtClean="0">
                <a:latin typeface="Arial" pitchFamily="34" charset="0"/>
                <a:cs typeface="Arial" pitchFamily="34" charset="0"/>
              </a:rPr>
              <a:t>Hydel</a:t>
            </a:r>
            <a:r>
              <a:rPr lang="en-US" sz="2000" dirty="0" smtClean="0">
                <a:latin typeface="Arial" pitchFamily="34" charset="0"/>
                <a:cs typeface="Arial" pitchFamily="34" charset="0"/>
              </a:rPr>
              <a:t> Power production policy of yesteryears), but the problems arose due to implementation (administrative, financial, otherwise). The analysis of public policy helps to bifurcate the problem, and come to a conclusion as to why a specific policy could not be implemented?</a:t>
            </a:r>
          </a:p>
          <a:p>
            <a:pPr>
              <a:buFont typeface="Wingdings" pitchFamily="2" charset="2"/>
              <a:buChar char="ü"/>
            </a:pPr>
            <a:r>
              <a:rPr lang="en-US" sz="2000" dirty="0" smtClean="0">
                <a:latin typeface="Arial" pitchFamily="34" charset="0"/>
                <a:cs typeface="Arial" pitchFamily="34" charset="0"/>
              </a:rPr>
              <a:t>It helps us to separate the supply and demand side of the policies. Its easy to ignore one, put an emphasis on the other one and come out with the wrong conclusions. This will be seen later on in the paper on the power sector in Pakistan, whereby we’ll learn that there has been too much emphasis upon supply side (government) with little or no analysis of the demand side (consumer) problems.  </a:t>
            </a:r>
            <a:endParaRPr lang="en-US"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248400"/>
          </a:xfrm>
        </p:spPr>
        <p:txBody>
          <a:bodyPr>
            <a:normAutofit/>
          </a:bodyPr>
          <a:lstStyle/>
          <a:p>
            <a:pPr>
              <a:buFont typeface="Wingdings" pitchFamily="2" charset="2"/>
              <a:buChar char="ü"/>
            </a:pPr>
            <a:endParaRPr lang="en-US" sz="2000" dirty="0" smtClean="0">
              <a:latin typeface="Arial" pitchFamily="34" charset="0"/>
              <a:cs typeface="Arial" pitchFamily="34" charset="0"/>
            </a:endParaRPr>
          </a:p>
          <a:p>
            <a:pPr>
              <a:buFont typeface="Wingdings" pitchFamily="2" charset="2"/>
              <a:buChar char="ü"/>
            </a:pPr>
            <a:endParaRPr lang="en-US" sz="2000" dirty="0" smtClean="0">
              <a:latin typeface="Arial" pitchFamily="34" charset="0"/>
              <a:cs typeface="Arial" pitchFamily="34" charset="0"/>
            </a:endParaRPr>
          </a:p>
          <a:p>
            <a:pPr>
              <a:buFont typeface="Wingdings" pitchFamily="2" charset="2"/>
              <a:buChar char="ü"/>
            </a:pPr>
            <a:r>
              <a:rPr lang="en-US" sz="2000" dirty="0" smtClean="0">
                <a:latin typeface="Arial" pitchFamily="34" charset="0"/>
                <a:cs typeface="Arial" pitchFamily="34" charset="0"/>
              </a:rPr>
              <a:t>Through analysis of a particular policy, one can come up with ‘fault lines’ even before the policy is being implemented. This is really important when one considers that a lot of resources go into implementing a policy, especially on mega scale. In this way, what public policy analysts could do is that they can help identify ‘fault lines’. For a country like Pakistan which is almost always starved for resources, it is critical that projects/policies are implemented after careful analysis so that little is wasted in terms of resources.</a:t>
            </a:r>
          </a:p>
          <a:p>
            <a:pPr>
              <a:buFont typeface="Wingdings" pitchFamily="2" charset="2"/>
              <a:buChar char="ü"/>
            </a:pPr>
            <a:r>
              <a:rPr lang="en-US" sz="2000" dirty="0" smtClean="0">
                <a:latin typeface="Arial" pitchFamily="34" charset="0"/>
                <a:cs typeface="Arial" pitchFamily="34" charset="0"/>
              </a:rPr>
              <a:t> It helps conceive new possibilities for research that one wouldn’t have thought before. For example, during research on Pakistan’s power sector </a:t>
            </a:r>
            <a:r>
              <a:rPr lang="en-US" sz="2000" dirty="0" err="1" smtClean="0">
                <a:latin typeface="Arial" pitchFamily="34" charset="0"/>
                <a:cs typeface="Arial" pitchFamily="34" charset="0"/>
              </a:rPr>
              <a:t>i</a:t>
            </a:r>
            <a:r>
              <a:rPr lang="en-US" sz="2000" dirty="0" smtClean="0">
                <a:latin typeface="Arial" pitchFamily="34" charset="0"/>
                <a:cs typeface="Arial" pitchFamily="34" charset="0"/>
              </a:rPr>
              <a:t> learned that solar power, the much touted energy source, is not that efficient (in terms of converting sun power to electricity and is very expensive).   </a:t>
            </a:r>
            <a:endParaRPr lang="en-GB"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249</TotalTime>
  <Words>974</Words>
  <Application>Microsoft Office PowerPoint</Application>
  <PresentationFormat>On-screen Show (4:3)</PresentationFormat>
  <Paragraphs>54</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Public Policy Analysis</vt:lpstr>
      <vt:lpstr>Slide 2</vt:lpstr>
      <vt:lpstr>Slide 3</vt:lpstr>
      <vt:lpstr>Slide 4</vt:lpstr>
      <vt:lpstr>Slide 5</vt:lpstr>
      <vt:lpstr>Models of Public Policy</vt:lpstr>
      <vt:lpstr>Slide 7</vt:lpstr>
      <vt:lpstr>Slide 8</vt:lpstr>
      <vt:lpstr>Slide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Policy Analysis</dc:title>
  <dc:creator>acer</dc:creator>
  <cp:lastModifiedBy>NTS</cp:lastModifiedBy>
  <cp:revision>52</cp:revision>
  <dcterms:created xsi:type="dcterms:W3CDTF">2014-06-28T05:40:22Z</dcterms:created>
  <dcterms:modified xsi:type="dcterms:W3CDTF">2014-06-29T09:48:29Z</dcterms:modified>
</cp:coreProperties>
</file>