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8853163-034D-4DE4-968D-54B839CD72F2}"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53215C1-E309-4F8A-BA79-E43283EB84C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53163-034D-4DE4-968D-54B839CD72F2}" type="datetimeFigureOut">
              <a:rPr lang="en-GB" smtClean="0"/>
              <a:pPr/>
              <a:t>10/07/2014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215C1-E309-4F8A-BA79-E43283EB84C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18</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smtClean="0">
                <a:latin typeface="Arial" pitchFamily="34" charset="0"/>
                <a:cs typeface="Arial" pitchFamily="34" charset="0"/>
              </a:rPr>
              <a:t>Previous Lecture</a:t>
            </a:r>
            <a:r>
              <a:rPr lang="en-US" u="sng" dirty="0" smtClean="0">
                <a:latin typeface="Arial" pitchFamily="34" charset="0"/>
                <a:cs typeface="Arial" pitchFamily="34" charset="0"/>
              </a:rPr>
              <a:t/>
            </a:r>
            <a:br>
              <a:rPr lang="en-US" u="sng" dirty="0" smtClean="0">
                <a:latin typeface="Arial" pitchFamily="34" charset="0"/>
                <a:cs typeface="Arial" pitchFamily="34" charset="0"/>
              </a:rPr>
            </a:br>
            <a:endParaRPr lang="en-GB" dirty="0"/>
          </a:p>
        </p:txBody>
      </p:sp>
      <p:sp>
        <p:nvSpPr>
          <p:cNvPr id="3" name="Content Placeholder 2"/>
          <p:cNvSpPr>
            <a:spLocks noGrp="1"/>
          </p:cNvSpPr>
          <p:nvPr>
            <p:ph idx="1"/>
          </p:nvPr>
        </p:nvSpPr>
        <p:spPr>
          <a:xfrm>
            <a:off x="457200" y="908720"/>
            <a:ext cx="8229600" cy="5217443"/>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Debate regarding the green house gas emissions, and how the lack of action on part of the private sector invited government’s involvement.</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We went through concepts of producer surplus, Economic profit and various kinds of costs (TC, AC, MC).</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simple graphical presentation of producer surplus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social surplus equilibrium, and why it is considered favorable in terms of both the consumer and producer surplus.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Font typeface="Wingdings" pitchFamily="2" charset="2"/>
              <a:buChar char="Ø"/>
            </a:pPr>
            <a:r>
              <a:rPr lang="en-US" sz="1800" u="sng" dirty="0" smtClean="0">
                <a:latin typeface="Arial" pitchFamily="34" charset="0"/>
                <a:cs typeface="Arial" pitchFamily="34" charset="0"/>
              </a:rPr>
              <a:t>The depiction of producer surplus/profits in a graph</a:t>
            </a:r>
          </a:p>
          <a:p>
            <a:pPr>
              <a:buFont typeface="Wingdings" pitchFamily="2" charset="2"/>
              <a:buChar char="Ø"/>
            </a:pPr>
            <a:endParaRPr lang="en-US" sz="1800" u="sng"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Last time we only covered the graph, the shape and nature of cost curves.</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Perfect competition and general equilibrium models are theoretical models. But they are not a great guide to the practical world. The fact is that some of the assumptions of this model run counter to reality.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Take the </a:t>
            </a:r>
            <a:r>
              <a:rPr lang="en-US" sz="1800" i="1" dirty="0" smtClean="0">
                <a:latin typeface="Arial" pitchFamily="34" charset="0"/>
                <a:cs typeface="Arial" pitchFamily="34" charset="0"/>
              </a:rPr>
              <a:t>caterus paribus</a:t>
            </a:r>
            <a:r>
              <a:rPr lang="en-US" sz="1800" dirty="0" smtClean="0">
                <a:latin typeface="Arial" pitchFamily="34" charset="0"/>
                <a:cs typeface="Arial" pitchFamily="34" charset="0"/>
              </a:rPr>
              <a:t> notion, one that we discussed while discussing the construction of Marhsallian demand schedule. In the real world, economies evolve and circumstances can change quickly. In the kind of the competitive model, whose basic aim is a pareto optimal allocation, information disseminates very quickly. In lieu of the change in information, economic agents like investors) change their preferences quickly too. While large industries or already long term investments will find changing preferences difficult, same is not true of small scale investments (especially those that are liquid) or small scale industrial or commercial ventures.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other major problem arises with the availability of information. To chart out an optimal framework, we need perfect information on economic activities (participants, motives, decisions, etc). As stated in the previous lecture, that is quiet simply impossible. Even the US economy estimates are supposed to missing at least five percent of the economic activity.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r>
              <a:rPr lang="en-US" sz="1800" dirty="0" smtClean="0">
                <a:latin typeface="Arial" pitchFamily="34" charset="0"/>
                <a:cs typeface="Arial" pitchFamily="34" charset="0"/>
              </a:rPr>
              <a:t>Let’s now move on towards the concept of elasticity. Before we discuss it, consider the questions like what’s the effect of increase in oil price on the price of wheat? Or what effect does imposing a tax on airtime have on social media interaction? In both these cases, the goods in question are unrelated (oil and wheat are different products).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Simple demand and supply analysis is limited to analysis of one product. The comparison across goods of different nature is done through </a:t>
            </a:r>
            <a:r>
              <a:rPr lang="en-US" sz="1800" i="1" dirty="0" smtClean="0">
                <a:latin typeface="Arial" pitchFamily="34" charset="0"/>
                <a:cs typeface="Arial" pitchFamily="34" charset="0"/>
              </a:rPr>
              <a:t>elasticity. </a:t>
            </a:r>
            <a:r>
              <a:rPr lang="en-US" sz="1800" dirty="0" smtClean="0">
                <a:latin typeface="Arial" pitchFamily="34" charset="0"/>
                <a:cs typeface="Arial" pitchFamily="34" charset="0"/>
              </a:rPr>
              <a:t>It gives us a number (usually a percentage) unlike the demand supply analysis that tends to show us the strength of effect of change in one good on another. </a:t>
            </a:r>
          </a:p>
          <a:p>
            <a:pPr>
              <a:buFont typeface="Wingdings" pitchFamily="2" charset="2"/>
              <a:buChar char="Ø"/>
            </a:pPr>
            <a:endParaRPr lang="en-US" sz="1800" i="1"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Supply and demand could either be elastic or inelastic. Suppose that 10 percent change in price induces a 5 percent change in quantity demanded, that implies that the demand curve is </a:t>
            </a:r>
            <a:r>
              <a:rPr lang="en-US" sz="1800" i="1" dirty="0" smtClean="0">
                <a:latin typeface="Arial" pitchFamily="34" charset="0"/>
                <a:cs typeface="Arial" pitchFamily="34" charset="0"/>
              </a:rPr>
              <a:t>inelastic. </a:t>
            </a:r>
            <a:r>
              <a:rPr lang="en-US" sz="1800" dirty="0" smtClean="0">
                <a:latin typeface="Arial" pitchFamily="34" charset="0"/>
                <a:cs typeface="Arial" pitchFamily="34" charset="0"/>
              </a:rPr>
              <a:t>In contrast, if the percentage change in quantity demanded is more than the change in price, then the demand curve is considered to be </a:t>
            </a:r>
            <a:r>
              <a:rPr lang="en-US" sz="1800" i="1" dirty="0" smtClean="0">
                <a:latin typeface="Arial" pitchFamily="34" charset="0"/>
                <a:cs typeface="Arial" pitchFamily="34" charset="0"/>
              </a:rPr>
              <a:t>elastic</a:t>
            </a:r>
            <a:r>
              <a:rPr lang="en-US" sz="1800" dirty="0" smtClean="0">
                <a:latin typeface="Arial" pitchFamily="34" charset="0"/>
                <a:cs typeface="Arial" pitchFamily="34" charset="0"/>
              </a:rPr>
              <a:t>. This concept of elasticity, as applied to supply, works in the same way. </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 </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style>
          <a:lnRef idx="2">
            <a:schemeClr val="accent1"/>
          </a:lnRef>
          <a:fillRef idx="1">
            <a:schemeClr val="lt1"/>
          </a:fillRef>
          <a:effectRef idx="0">
            <a:schemeClr val="accent1"/>
          </a:effectRef>
          <a:fontRef idx="minor">
            <a:schemeClr val="dk1"/>
          </a:fontRef>
        </p:style>
        <p:txBody>
          <a:bodyPr>
            <a:normAutofit/>
          </a:bodyPr>
          <a:lstStyle/>
          <a:p>
            <a:pPr algn="ctr">
              <a:buFont typeface="Wingdings" pitchFamily="2" charset="2"/>
              <a:buChar char="Ø"/>
            </a:pPr>
            <a:r>
              <a:rPr lang="en-US" sz="1800" u="sng" dirty="0" smtClean="0">
                <a:latin typeface="Arial" pitchFamily="34" charset="0"/>
                <a:cs typeface="Arial" pitchFamily="34" charset="0"/>
              </a:rPr>
              <a:t>Application of elasticity: Taxation in the real world</a:t>
            </a:r>
          </a:p>
          <a:p>
            <a:pPr>
              <a:buFont typeface="Wingdings" pitchFamily="2" charset="2"/>
              <a:buChar char="Ø"/>
            </a:pPr>
            <a:r>
              <a:rPr lang="en-US" sz="1800" dirty="0" smtClean="0">
                <a:latin typeface="Arial" pitchFamily="34" charset="0"/>
                <a:cs typeface="Arial" pitchFamily="34" charset="0"/>
              </a:rPr>
              <a:t>The policy of taxation has to consider some important questions in the case of imposing taxes. For example, whether a good’s demand is elastic or inelastic, and who will bear the burden of tax (</a:t>
            </a:r>
            <a:r>
              <a:rPr lang="en-US" sz="1800" i="1" dirty="0" smtClean="0">
                <a:latin typeface="Arial" pitchFamily="34" charset="0"/>
                <a:cs typeface="Arial" pitchFamily="34" charset="0"/>
              </a:rPr>
              <a:t>economic incidence</a:t>
            </a:r>
            <a:r>
              <a:rPr lang="en-US" sz="1800" dirty="0" smtClean="0">
                <a:latin typeface="Arial" pitchFamily="34" charset="0"/>
                <a:cs typeface="Arial" pitchFamily="34" charset="0"/>
              </a:rPr>
              <a:t>)? Bearing the ultimate burden of tax is different  than on whom the tax is levied (</a:t>
            </a:r>
            <a:r>
              <a:rPr lang="en-US" sz="1800" i="1" dirty="0" smtClean="0">
                <a:latin typeface="Arial" pitchFamily="34" charset="0"/>
                <a:cs typeface="Arial" pitchFamily="34" charset="0"/>
              </a:rPr>
              <a:t>statutory </a:t>
            </a:r>
            <a:r>
              <a:rPr lang="en-US" sz="1800" i="1" dirty="0" smtClean="0">
                <a:latin typeface="Arial" pitchFamily="34" charset="0"/>
                <a:cs typeface="Arial" pitchFamily="34" charset="0"/>
              </a:rPr>
              <a:t>incidence).</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TotalTime>
  <Words>592</Words>
  <Application>Microsoft Office PowerPoint</Application>
  <PresentationFormat>On-screen Show (4:3)</PresentationFormat>
  <Paragraphs>27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Public Policy Analysis</vt:lpstr>
      <vt:lpstr>Previous Lecture </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30</cp:revision>
  <dcterms:created xsi:type="dcterms:W3CDTF">2014-07-09T11:42:47Z</dcterms:created>
  <dcterms:modified xsi:type="dcterms:W3CDTF">2014-07-10T05:31:11Z</dcterms:modified>
</cp:coreProperties>
</file>