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FF8E90-9EF5-4984-B5E9-2EEFCC7299FA}" type="datetimeFigureOut">
              <a:rPr lang="en-GB" smtClean="0"/>
              <a:pPr/>
              <a:t>08/07/2014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C98EFC-A8EA-4C46-BD16-A477DBE7DF3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FF8E90-9EF5-4984-B5E9-2EEFCC7299FA}" type="datetimeFigureOut">
              <a:rPr lang="en-GB" smtClean="0"/>
              <a:pPr/>
              <a:t>08/07/2014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98EFC-A8EA-4C46-BD16-A477DBE7DF3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15</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400" u="sng" dirty="0" smtClean="0">
                <a:latin typeface="Arial" pitchFamily="34" charset="0"/>
                <a:cs typeface="Arial" pitchFamily="34" charset="0"/>
              </a:rPr>
              <a:t>Previous Lecture</a:t>
            </a:r>
          </a:p>
          <a:p>
            <a:pPr>
              <a:buNone/>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Continued on with the examples of IRR and its applications</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Economic shortages and the effects of regulation on pharmaceutical industry</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basics of market economy</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simple demand and supply analysis, how disequilibrium is created, and the long run result of disequilibrium analysis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 Consumer and producer surplus</a:t>
            </a:r>
          </a:p>
          <a:p>
            <a:pPr algn="ctr">
              <a:buNone/>
            </a:pPr>
            <a:endParaRPr lang="en-GB" sz="24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ü"/>
            </a:pPr>
            <a:r>
              <a:rPr lang="en-US" sz="1800" dirty="0" smtClean="0">
                <a:latin typeface="Arial" pitchFamily="34" charset="0"/>
                <a:cs typeface="Arial" pitchFamily="34" charset="0"/>
              </a:rPr>
              <a:t>Before we move any further on graphical stuff, it is very important to go through the rationale of government’s involvement in an economy. Free market advocates do not like government’s presence in an economy. They believe in the working of the ‘price mechanism’, a mechanism through which prices in an economy allocate resources. They are the signals that guide resource allocation. Government’s involvement, they say, can only distort the price allocation mechanism and thus introduce unwanted distortions in the smooth functioning of an economy.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However, over time, government has remained as a part and parcel of economic activity. There are many advocates from all backgrounds who advocate government’s active involvement in economic affairs.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Today we are going to study the major reasons of why a government has a role to play in the economic affairs of a country.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following have been taken from various sources, including an article on market failures by Joseph Stiglitz, a Nobel prize winning economist.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i="1" u="sng" dirty="0" smtClean="0">
                <a:latin typeface="Arial" pitchFamily="34" charset="0"/>
                <a:cs typeface="Arial" pitchFamily="34" charset="0"/>
              </a:rPr>
              <a:t>Conventional market failures</a:t>
            </a:r>
            <a:r>
              <a:rPr lang="en-US" sz="1800" dirty="0" smtClean="0">
                <a:latin typeface="Arial" pitchFamily="34" charset="0"/>
                <a:cs typeface="Arial" pitchFamily="34" charset="0"/>
              </a:rPr>
              <a:t>:  Rests upon few very basic, narrow assumptions like perfect competition, perfect access to information and rationality. However, research over time has shown that markets in many forms may be incomplete, monopolistic, and without imperfect information. There are not many who believe in perfectly well functioning markets today. </a:t>
            </a:r>
            <a:r>
              <a:rPr lang="en-GB" sz="1800" dirty="0">
                <a:latin typeface="Arial" pitchFamily="34" charset="0"/>
                <a:cs typeface="Arial" pitchFamily="34" charset="0"/>
              </a:rPr>
              <a:t>To be sure, there </a:t>
            </a:r>
            <a:r>
              <a:rPr lang="en-GB" sz="1800" dirty="0" smtClean="0">
                <a:latin typeface="Arial" pitchFamily="34" charset="0"/>
                <a:cs typeface="Arial" pitchFamily="34" charset="0"/>
              </a:rPr>
              <a:t>are examples </a:t>
            </a:r>
            <a:r>
              <a:rPr lang="en-GB" sz="1800" dirty="0">
                <a:latin typeface="Arial" pitchFamily="34" charset="0"/>
                <a:cs typeface="Arial" pitchFamily="34" charset="0"/>
              </a:rPr>
              <a:t>of badly designed government regulations, but the disasters associated </a:t>
            </a:r>
            <a:r>
              <a:rPr lang="en-GB" sz="1800" dirty="0" smtClean="0">
                <a:latin typeface="Arial" pitchFamily="34" charset="0"/>
                <a:cs typeface="Arial" pitchFamily="34" charset="0"/>
              </a:rPr>
              <a:t>with </a:t>
            </a:r>
            <a:r>
              <a:rPr lang="en-GB" sz="1800" dirty="0">
                <a:latin typeface="Arial" pitchFamily="34" charset="0"/>
                <a:cs typeface="Arial" pitchFamily="34" charset="0"/>
              </a:rPr>
              <a:t>unfettered markets at least provide a prima facie case for the desirability of </a:t>
            </a:r>
            <a:r>
              <a:rPr lang="en-GB" sz="1800" i="1" dirty="0" smtClean="0">
                <a:latin typeface="Arial" pitchFamily="34" charset="0"/>
                <a:cs typeface="Arial" pitchFamily="34" charset="0"/>
              </a:rPr>
              <a:t>some </a:t>
            </a:r>
            <a:r>
              <a:rPr lang="en-GB" sz="1800" dirty="0" smtClean="0">
                <a:latin typeface="Arial" pitchFamily="34" charset="0"/>
                <a:cs typeface="Arial" pitchFamily="34" charset="0"/>
              </a:rPr>
              <a:t>regulation. The actions of one individual (or a group of them) may prove harmful to others. These are known as externalities. The </a:t>
            </a:r>
            <a:r>
              <a:rPr lang="en-GB" sz="1800" dirty="0">
                <a:latin typeface="Arial" pitchFamily="34" charset="0"/>
                <a:cs typeface="Arial" pitchFamily="34" charset="0"/>
              </a:rPr>
              <a:t>presence of </a:t>
            </a:r>
            <a:r>
              <a:rPr lang="en-GB" sz="1800" dirty="0" smtClean="0">
                <a:latin typeface="Arial" pitchFamily="34" charset="0"/>
                <a:cs typeface="Arial" pitchFamily="34" charset="0"/>
              </a:rPr>
              <a:t>externalities</a:t>
            </a:r>
            <a:r>
              <a:rPr lang="en-GB" sz="1800" dirty="0">
                <a:latin typeface="Arial" pitchFamily="34" charset="0"/>
                <a:cs typeface="Arial" pitchFamily="34" charset="0"/>
              </a:rPr>
              <a:t> </a:t>
            </a:r>
            <a:r>
              <a:rPr lang="en-GB" sz="1800" dirty="0" smtClean="0">
                <a:latin typeface="Arial" pitchFamily="34" charset="0"/>
                <a:cs typeface="Arial" pitchFamily="34" charset="0"/>
              </a:rPr>
              <a:t>imposes costs upon the society. </a:t>
            </a:r>
            <a:r>
              <a:rPr lang="en-GB" sz="1800" dirty="0">
                <a:latin typeface="Arial" pitchFamily="34" charset="0"/>
                <a:cs typeface="Arial" pitchFamily="34" charset="0"/>
              </a:rPr>
              <a:t>Indeed, one of the standard arguments for regulation is that it economizes on </a:t>
            </a:r>
            <a:r>
              <a:rPr lang="en-GB" sz="1800" dirty="0" smtClean="0">
                <a:latin typeface="Arial" pitchFamily="34" charset="0"/>
                <a:cs typeface="Arial" pitchFamily="34" charset="0"/>
              </a:rPr>
              <a:t>transactions costs</a:t>
            </a:r>
            <a:r>
              <a:rPr lang="en-GB" sz="1800" dirty="0">
                <a:latin typeface="Arial" pitchFamily="34" charset="0"/>
                <a:cs typeface="Arial" pitchFamily="34" charset="0"/>
              </a:rPr>
              <a:t>.</a:t>
            </a:r>
            <a:r>
              <a:rPr lang="en-GB" sz="1800" dirty="0" smtClean="0">
                <a:latin typeface="Arial" pitchFamily="34" charset="0"/>
                <a:cs typeface="Arial" pitchFamily="34" charset="0"/>
              </a:rPr>
              <a:t>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GB" sz="1800" dirty="0">
                <a:latin typeface="Arial" pitchFamily="34" charset="0"/>
                <a:cs typeface="Arial" pitchFamily="34" charset="0"/>
              </a:rPr>
              <a:t>There are several particular categories of market </a:t>
            </a:r>
            <a:r>
              <a:rPr lang="en-GB" sz="1800" dirty="0" smtClean="0">
                <a:latin typeface="Arial" pitchFamily="34" charset="0"/>
                <a:cs typeface="Arial" pitchFamily="34" charset="0"/>
              </a:rPr>
              <a:t>failures. We </a:t>
            </a:r>
            <a:r>
              <a:rPr lang="en-GB" sz="1800" dirty="0">
                <a:latin typeface="Arial" pitchFamily="34" charset="0"/>
                <a:cs typeface="Arial" pitchFamily="34" charset="0"/>
              </a:rPr>
              <a:t>have regulations designed to mitigate the extent of </a:t>
            </a:r>
            <a:r>
              <a:rPr lang="en-GB" sz="1800" i="1" dirty="0">
                <a:latin typeface="Arial" pitchFamily="34" charset="0"/>
                <a:cs typeface="Arial" pitchFamily="34" charset="0"/>
              </a:rPr>
              <a:t>externalities. </a:t>
            </a:r>
            <a:r>
              <a:rPr lang="en-GB" sz="1800" dirty="0">
                <a:latin typeface="Arial" pitchFamily="34" charset="0"/>
                <a:cs typeface="Arial" pitchFamily="34" charset="0"/>
              </a:rPr>
              <a:t>These include, </a:t>
            </a:r>
            <a:r>
              <a:rPr lang="en-GB" sz="1800" dirty="0" smtClean="0">
                <a:latin typeface="Arial" pitchFamily="34" charset="0"/>
                <a:cs typeface="Arial" pitchFamily="34" charset="0"/>
              </a:rPr>
              <a:t>zoning restrictions, environmental regulations, regulations designed </a:t>
            </a:r>
            <a:r>
              <a:rPr lang="en-GB" sz="1800" dirty="0">
                <a:latin typeface="Arial" pitchFamily="34" charset="0"/>
                <a:cs typeface="Arial" pitchFamily="34" charset="0"/>
              </a:rPr>
              <a:t>to maintain competition </a:t>
            </a:r>
            <a:r>
              <a:rPr lang="en-GB" sz="1800" dirty="0" smtClean="0">
                <a:latin typeface="Arial" pitchFamily="34" charset="0"/>
                <a:cs typeface="Arial" pitchFamily="34" charset="0"/>
              </a:rPr>
              <a:t>and to ensure </a:t>
            </a:r>
            <a:r>
              <a:rPr lang="en-GB" sz="1800" dirty="0">
                <a:latin typeface="Arial" pitchFamily="34" charset="0"/>
                <a:cs typeface="Arial" pitchFamily="34" charset="0"/>
              </a:rPr>
              <a:t>that natural monopolies do not abuse their monopoly position (</a:t>
            </a:r>
            <a:r>
              <a:rPr lang="en-GB" sz="1800" dirty="0" smtClean="0">
                <a:latin typeface="Arial" pitchFamily="34" charset="0"/>
                <a:cs typeface="Arial" pitchFamily="34" charset="0"/>
              </a:rPr>
              <a:t>utilities regulations</a:t>
            </a:r>
            <a:r>
              <a:rPr lang="en-GB" sz="1800" dirty="0">
                <a:latin typeface="Arial" pitchFamily="34" charset="0"/>
                <a:cs typeface="Arial" pitchFamily="34" charset="0"/>
              </a:rPr>
              <a:t>). </a:t>
            </a:r>
            <a:r>
              <a:rPr lang="en-GB" sz="1800" dirty="0" smtClean="0">
                <a:latin typeface="Arial" pitchFamily="34" charset="0"/>
                <a:cs typeface="Arial" pitchFamily="34" charset="0"/>
              </a:rPr>
              <a:t>There is a  </a:t>
            </a:r>
            <a:r>
              <a:rPr lang="en-GB" sz="1800" dirty="0">
                <a:latin typeface="Arial" pitchFamily="34" charset="0"/>
                <a:cs typeface="Arial" pitchFamily="34" charset="0"/>
              </a:rPr>
              <a:t>large set of regulations aimed at protecting </a:t>
            </a:r>
            <a:r>
              <a:rPr lang="en-GB" sz="1800" dirty="0" smtClean="0">
                <a:latin typeface="Arial" pitchFamily="34" charset="0"/>
                <a:cs typeface="Arial" pitchFamily="34" charset="0"/>
              </a:rPr>
              <a:t>consumers in areas like financial services, food, safety, etc.</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GB" sz="1800" dirty="0">
                <a:latin typeface="Arial" pitchFamily="34" charset="0"/>
                <a:cs typeface="Arial" pitchFamily="34" charset="0"/>
              </a:rPr>
              <a:t>Information is a public good</a:t>
            </a:r>
            <a:r>
              <a:rPr lang="en-GB" sz="1800" dirty="0" smtClean="0">
                <a:latin typeface="Arial" pitchFamily="34" charset="0"/>
                <a:cs typeface="Arial" pitchFamily="34" charset="0"/>
              </a:rPr>
              <a:t>. </a:t>
            </a:r>
            <a:r>
              <a:rPr lang="en-GB" sz="1800" dirty="0">
                <a:latin typeface="Arial" pitchFamily="34" charset="0"/>
                <a:cs typeface="Arial" pitchFamily="34" charset="0"/>
              </a:rPr>
              <a:t>All individuals want to be assured that if they put </a:t>
            </a:r>
            <a:r>
              <a:rPr lang="en-GB" sz="1800" dirty="0" smtClean="0">
                <a:latin typeface="Arial" pitchFamily="34" charset="0"/>
                <a:cs typeface="Arial" pitchFamily="34" charset="0"/>
              </a:rPr>
              <a:t>money in </a:t>
            </a:r>
            <a:r>
              <a:rPr lang="en-GB" sz="1800" dirty="0">
                <a:latin typeface="Arial" pitchFamily="34" charset="0"/>
                <a:cs typeface="Arial" pitchFamily="34" charset="0"/>
              </a:rPr>
              <a:t>a bank, the bank will be there when it comes time to withdraw the money</a:t>
            </a:r>
            <a:r>
              <a:rPr lang="en-GB" sz="1800" dirty="0" smtClean="0">
                <a:latin typeface="Arial" pitchFamily="34" charset="0"/>
                <a:cs typeface="Arial" pitchFamily="34" charset="0"/>
              </a:rPr>
              <a:t>. In many instances, private sector tries to hold on to that information from the public. We heard about the establishment of a central bank in a podcast. That was the result of the weakness in the private markets rather than government’s fault. Thus, government’s intervention became necessary.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i="1" u="sng" dirty="0" smtClean="0">
                <a:latin typeface="Arial" pitchFamily="34" charset="0"/>
                <a:cs typeface="Arial" pitchFamily="34" charset="0"/>
              </a:rPr>
              <a:t>Irrationality</a:t>
            </a:r>
            <a:r>
              <a:rPr lang="en-US" sz="1800" dirty="0" smtClean="0">
                <a:latin typeface="Arial" pitchFamily="34" charset="0"/>
                <a:cs typeface="Arial" pitchFamily="34" charset="0"/>
              </a:rPr>
              <a:t>:  We’ve touched upon this before in a previous lecture. </a:t>
            </a:r>
            <a:r>
              <a:rPr lang="en-GB" sz="1800" dirty="0">
                <a:latin typeface="Arial" pitchFamily="34" charset="0"/>
                <a:cs typeface="Arial" pitchFamily="34" charset="0"/>
              </a:rPr>
              <a:t>The </a:t>
            </a:r>
            <a:r>
              <a:rPr lang="en-GB" sz="1800" dirty="0" smtClean="0">
                <a:latin typeface="Arial" pitchFamily="34" charset="0"/>
                <a:cs typeface="Arial" pitchFamily="34" charset="0"/>
              </a:rPr>
              <a:t>standard competitive </a:t>
            </a:r>
            <a:r>
              <a:rPr lang="en-GB" sz="1800" dirty="0">
                <a:latin typeface="Arial" pitchFamily="34" charset="0"/>
                <a:cs typeface="Arial" pitchFamily="34" charset="0"/>
              </a:rPr>
              <a:t>equilibrium model assumed that all individuals </a:t>
            </a:r>
            <a:r>
              <a:rPr lang="en-GB" sz="1800" dirty="0" smtClean="0">
                <a:latin typeface="Arial" pitchFamily="34" charset="0"/>
                <a:cs typeface="Arial" pitchFamily="34" charset="0"/>
              </a:rPr>
              <a:t>are rational in their decision making; </a:t>
            </a:r>
            <a:r>
              <a:rPr lang="en-GB" sz="1800" dirty="0">
                <a:latin typeface="Arial" pitchFamily="34" charset="0"/>
                <a:cs typeface="Arial" pitchFamily="34" charset="0"/>
              </a:rPr>
              <a:t>it </a:t>
            </a:r>
            <a:r>
              <a:rPr lang="en-GB" sz="1800" dirty="0" smtClean="0">
                <a:latin typeface="Arial" pitchFamily="34" charset="0"/>
                <a:cs typeface="Arial" pitchFamily="34" charset="0"/>
              </a:rPr>
              <a:t>explains why </a:t>
            </a:r>
            <a:r>
              <a:rPr lang="en-GB" sz="1800" dirty="0">
                <a:latin typeface="Arial" pitchFamily="34" charset="0"/>
                <a:cs typeface="Arial" pitchFamily="34" charset="0"/>
              </a:rPr>
              <a:t>rational individuals (households) interacting with profit (or value) maximizing </a:t>
            </a:r>
            <a:r>
              <a:rPr lang="en-GB" sz="1800" dirty="0" smtClean="0">
                <a:latin typeface="Arial" pitchFamily="34" charset="0"/>
                <a:cs typeface="Arial" pitchFamily="34" charset="0"/>
              </a:rPr>
              <a:t>firms in </a:t>
            </a:r>
            <a:r>
              <a:rPr lang="en-GB" sz="1800" dirty="0">
                <a:latin typeface="Arial" pitchFamily="34" charset="0"/>
                <a:cs typeface="Arial" pitchFamily="34" charset="0"/>
              </a:rPr>
              <a:t>a competitive marketplace might not result in Pareto efficient allocations. </a:t>
            </a:r>
            <a:r>
              <a:rPr lang="en-GB" sz="1800" dirty="0" smtClean="0">
                <a:latin typeface="Arial" pitchFamily="34" charset="0"/>
                <a:cs typeface="Arial" pitchFamily="34" charset="0"/>
              </a:rPr>
              <a:t>But individuals </a:t>
            </a:r>
            <a:r>
              <a:rPr lang="en-GB" sz="1800" dirty="0">
                <a:latin typeface="Arial" pitchFamily="34" charset="0"/>
                <a:cs typeface="Arial" pitchFamily="34" charset="0"/>
              </a:rPr>
              <a:t>may not be rational and may deviate from rationality in systematic </a:t>
            </a:r>
            <a:r>
              <a:rPr lang="en-GB" sz="1800" dirty="0" smtClean="0">
                <a:latin typeface="Arial" pitchFamily="34" charset="0"/>
                <a:cs typeface="Arial" pitchFamily="34" charset="0"/>
              </a:rPr>
              <a:t>ways. Individuals </a:t>
            </a:r>
            <a:r>
              <a:rPr lang="en-GB" sz="1800" dirty="0">
                <a:latin typeface="Arial" pitchFamily="34" charset="0"/>
                <a:cs typeface="Arial" pitchFamily="34" charset="0"/>
              </a:rPr>
              <a:t>(and even more so societies) </a:t>
            </a:r>
            <a:r>
              <a:rPr lang="en-GB" sz="1800" dirty="0" smtClean="0">
                <a:latin typeface="Arial" pitchFamily="34" charset="0"/>
                <a:cs typeface="Arial" pitchFamily="34" charset="0"/>
              </a:rPr>
              <a:t>sometimes end up making a bad decision and have </a:t>
            </a:r>
            <a:r>
              <a:rPr lang="en-GB" sz="1800" dirty="0">
                <a:latin typeface="Arial" pitchFamily="34" charset="0"/>
                <a:cs typeface="Arial" pitchFamily="34" charset="0"/>
              </a:rPr>
              <a:t>to be saved from themselves</a:t>
            </a:r>
            <a:r>
              <a:rPr lang="en-GB" sz="1800" dirty="0" smtClean="0">
                <a:latin typeface="Arial" pitchFamily="34" charset="0"/>
                <a:cs typeface="Arial" pitchFamily="34" charset="0"/>
              </a:rPr>
              <a:t>.</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GB" sz="1800" dirty="0">
                <a:latin typeface="Arial" pitchFamily="34" charset="0"/>
                <a:cs typeface="Arial" pitchFamily="34" charset="0"/>
              </a:rPr>
              <a:t>Until the recent work on </a:t>
            </a:r>
            <a:r>
              <a:rPr lang="en-GB" sz="1800" dirty="0" smtClean="0">
                <a:latin typeface="Arial" pitchFamily="34" charset="0"/>
                <a:cs typeface="Arial" pitchFamily="34" charset="0"/>
              </a:rPr>
              <a:t>behavioural </a:t>
            </a:r>
            <a:r>
              <a:rPr lang="en-GB" sz="1800" dirty="0">
                <a:latin typeface="Arial" pitchFamily="34" charset="0"/>
                <a:cs typeface="Arial" pitchFamily="34" charset="0"/>
              </a:rPr>
              <a:t>economics, economists typically looked </a:t>
            </a:r>
            <a:r>
              <a:rPr lang="en-GB" sz="1800" dirty="0" smtClean="0">
                <a:latin typeface="Arial" pitchFamily="34" charset="0"/>
                <a:cs typeface="Arial" pitchFamily="34" charset="0"/>
              </a:rPr>
              <a:t>with suspicion at such arguments </a:t>
            </a:r>
            <a:r>
              <a:rPr lang="en-GB" sz="1800" dirty="0">
                <a:latin typeface="Arial" pitchFamily="34" charset="0"/>
                <a:cs typeface="Arial" pitchFamily="34" charset="0"/>
              </a:rPr>
              <a:t>for government intervention</a:t>
            </a:r>
            <a:r>
              <a:rPr lang="en-GB" sz="1800" dirty="0" smtClean="0"/>
              <a:t>. </a:t>
            </a:r>
            <a:r>
              <a:rPr lang="en-GB" sz="1800" dirty="0" smtClean="0">
                <a:latin typeface="Arial" pitchFamily="34" charset="0"/>
                <a:cs typeface="Arial" pitchFamily="34" charset="0"/>
              </a:rPr>
              <a:t>But insights from behavioural economics has changed these views.  </a:t>
            </a:r>
            <a:r>
              <a:rPr lang="en-GB" sz="1800" dirty="0" smtClean="0"/>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endParaRPr lang="en-GB" sz="1800" dirty="0" smtClean="0">
              <a:latin typeface="Arial" pitchFamily="34" charset="0"/>
              <a:cs typeface="Arial" pitchFamily="34" charset="0"/>
            </a:endParaRPr>
          </a:p>
          <a:p>
            <a:pPr>
              <a:buFont typeface="Wingdings" pitchFamily="2" charset="2"/>
              <a:buChar char="ü"/>
            </a:pPr>
            <a:endParaRPr lang="en-GB" sz="1800" dirty="0">
              <a:latin typeface="Arial" pitchFamily="34" charset="0"/>
              <a:cs typeface="Arial" pitchFamily="34" charset="0"/>
            </a:endParaRPr>
          </a:p>
          <a:p>
            <a:pPr>
              <a:buFont typeface="Wingdings" pitchFamily="2" charset="2"/>
              <a:buChar char="ü"/>
            </a:pPr>
            <a:r>
              <a:rPr lang="en-GB" sz="1800" dirty="0" smtClean="0">
                <a:latin typeface="Arial" pitchFamily="34" charset="0"/>
                <a:cs typeface="Arial" pitchFamily="34" charset="0"/>
              </a:rPr>
              <a:t>Individuals may</a:t>
            </a:r>
            <a:r>
              <a:rPr lang="en-GB" sz="1800" dirty="0">
                <a:latin typeface="Arial" pitchFamily="34" charset="0"/>
                <a:cs typeface="Arial" pitchFamily="34" charset="0"/>
              </a:rPr>
              <a:t>, in some sense, be better off if they are compelled to undertake some </a:t>
            </a:r>
            <a:r>
              <a:rPr lang="en-GB" sz="1800" dirty="0" smtClean="0">
                <a:latin typeface="Arial" pitchFamily="34" charset="0"/>
                <a:cs typeface="Arial" pitchFamily="34" charset="0"/>
              </a:rPr>
              <a:t>actions. </a:t>
            </a:r>
            <a:r>
              <a:rPr lang="en-GB" sz="1800" dirty="0">
                <a:latin typeface="Arial" pitchFamily="34" charset="0"/>
                <a:cs typeface="Arial" pitchFamily="34" charset="0"/>
              </a:rPr>
              <a:t>A </a:t>
            </a:r>
            <a:r>
              <a:rPr lang="en-GB" sz="1800" dirty="0" smtClean="0">
                <a:latin typeface="Arial" pitchFamily="34" charset="0"/>
                <a:cs typeface="Arial" pitchFamily="34" charset="0"/>
              </a:rPr>
              <a:t>drug </a:t>
            </a:r>
            <a:r>
              <a:rPr lang="en-GB" sz="1800" dirty="0">
                <a:latin typeface="Arial" pitchFamily="34" charset="0"/>
                <a:cs typeface="Arial" pitchFamily="34" charset="0"/>
              </a:rPr>
              <a:t>addict may </a:t>
            </a:r>
            <a:r>
              <a:rPr lang="en-GB" sz="1800" dirty="0" smtClean="0">
                <a:latin typeface="Arial" pitchFamily="34" charset="0"/>
                <a:cs typeface="Arial" pitchFamily="34" charset="0"/>
              </a:rPr>
              <a:t>realize that </a:t>
            </a:r>
            <a:r>
              <a:rPr lang="en-GB" sz="1800" dirty="0">
                <a:latin typeface="Arial" pitchFamily="34" charset="0"/>
                <a:cs typeface="Arial" pitchFamily="34" charset="0"/>
              </a:rPr>
              <a:t>he may be tempted to consume these toxic products and then become addicted</a:t>
            </a:r>
            <a:r>
              <a:rPr lang="en-GB" sz="1800" dirty="0" smtClean="0">
                <a:latin typeface="Arial" pitchFamily="34" charset="0"/>
                <a:cs typeface="Arial" pitchFamily="34" charset="0"/>
              </a:rPr>
              <a:t>. </a:t>
            </a:r>
            <a:r>
              <a:rPr lang="en-GB" sz="1800" dirty="0">
                <a:latin typeface="Arial" pitchFamily="34" charset="0"/>
                <a:cs typeface="Arial" pitchFamily="34" charset="0"/>
              </a:rPr>
              <a:t>He therefore wants the government (</a:t>
            </a:r>
            <a:r>
              <a:rPr lang="en-GB" sz="1800" dirty="0" smtClean="0">
                <a:latin typeface="Arial" pitchFamily="34" charset="0"/>
                <a:cs typeface="Arial" pitchFamily="34" charset="0"/>
              </a:rPr>
              <a:t>or someone </a:t>
            </a:r>
            <a:r>
              <a:rPr lang="en-GB" sz="1800" dirty="0">
                <a:latin typeface="Arial" pitchFamily="34" charset="0"/>
                <a:cs typeface="Arial" pitchFamily="34" charset="0"/>
              </a:rPr>
              <a:t>else) to make it impossible, or at least more difficult, to become addicted</a:t>
            </a:r>
            <a:r>
              <a:rPr lang="en-GB" sz="1800" dirty="0" smtClean="0">
                <a:latin typeface="Arial" pitchFamily="34" charset="0"/>
                <a:cs typeface="Arial" pitchFamily="34" charset="0"/>
              </a:rPr>
              <a:t>. Or the government can easily compel him through laws and force to stop using it</a:t>
            </a:r>
            <a:r>
              <a:rPr lang="en-GB" sz="1800" dirty="0" smtClean="0"/>
              <a:t>. </a:t>
            </a:r>
          </a:p>
          <a:p>
            <a:pPr>
              <a:buFont typeface="Wingdings" pitchFamily="2" charset="2"/>
              <a:buChar char="ü"/>
            </a:pPr>
            <a:endParaRPr lang="en-US" sz="1800" dirty="0"/>
          </a:p>
          <a:p>
            <a:pPr>
              <a:buFont typeface="Wingdings" pitchFamily="2" charset="2"/>
              <a:buChar char="ü"/>
            </a:pPr>
            <a:r>
              <a:rPr lang="en-GB" sz="1800" dirty="0" smtClean="0">
                <a:latin typeface="Arial" pitchFamily="34" charset="0"/>
                <a:cs typeface="Arial" pitchFamily="34" charset="0"/>
              </a:rPr>
              <a:t>In general, five interrelated reasons for government intervention are as follows : (a) ensuring competition; (b) protecting consumers; (c) ensuring the safety and soundness of financial institutions and the financial system; (d) ensuring access to information and ensuring transparency, and (e) promoting macroeconomic stability and growth. The list includes concerns both about efficiency—market failures—and equity (without government regulation, certain groups may not have access to finance and may be exploited).</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GB" sz="1800" dirty="0" smtClean="0"/>
          </a:p>
          <a:p>
            <a:pPr>
              <a:buFont typeface="Wingdings" pitchFamily="2" charset="2"/>
              <a:buChar char="ü"/>
            </a:pP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endParaRPr lang="en-GB"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There are many ways in which the government can deal with the shortcomings in the market. Some of them are as follows. </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i="1" u="sng" dirty="0" smtClean="0">
                <a:latin typeface="Arial" pitchFamily="34" charset="0"/>
                <a:cs typeface="Arial" pitchFamily="34" charset="0"/>
              </a:rPr>
              <a:t>Laws and Regulations</a:t>
            </a:r>
            <a:r>
              <a:rPr lang="en-US" sz="1800" dirty="0" smtClean="0">
                <a:latin typeface="Arial" pitchFamily="34" charset="0"/>
                <a:cs typeface="Arial" pitchFamily="34" charset="0"/>
              </a:rPr>
              <a:t>:  </a:t>
            </a:r>
            <a:r>
              <a:rPr lang="en-GB" sz="1800" dirty="0" smtClean="0">
                <a:latin typeface="Arial" pitchFamily="34" charset="0"/>
                <a:cs typeface="Arial" pitchFamily="34" charset="0"/>
              </a:rPr>
              <a:t>While we typically think of regulations in areas of environment, safety, banking, and utilities, many of the other laws affecting economic activity can be looked at through a regulatory lens. Bankruptcy laws restrict the set of contracts that parties can draw up with each other—no matter what the contract may say about what happens in the event that a debtor cannot meet his obligations, bankruptcy law will prevail if those provisions are in conflict. Similarly, corporate governance laws restrict how corporations may govern themselves.</a:t>
            </a: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Discussion: Green house gas emissions; did the private sector came up with any good solutions (or a solution at all)? </a:t>
            </a:r>
            <a:endParaRPr lang="en-GB" sz="180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981</Words>
  <Application>Microsoft Office PowerPoint</Application>
  <PresentationFormat>On-screen Show (4:3)</PresentationFormat>
  <Paragraphs>40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Public Policy Analysis</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NTS</cp:lastModifiedBy>
  <cp:revision>42</cp:revision>
  <dcterms:created xsi:type="dcterms:W3CDTF">2014-07-07T21:52:38Z</dcterms:created>
  <dcterms:modified xsi:type="dcterms:W3CDTF">2014-07-08T08:20:35Z</dcterms:modified>
</cp:coreProperties>
</file>