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BEC91FF-423B-4F15-8FBE-2147C938B6F0}"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549E7EB-38D5-4B1D-B709-987D0FE4AF4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EC91FF-423B-4F15-8FBE-2147C938B6F0}" type="datetimeFigureOut">
              <a:rPr lang="en-GB" smtClean="0"/>
              <a:pPr/>
              <a:t>07/07/2014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49E7EB-38D5-4B1D-B709-987D0FE4AF4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10</a:t>
            </a: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Previous Lecture</a:t>
            </a:r>
            <a:endParaRPr lang="en-GB" sz="2400" dirty="0"/>
          </a:p>
        </p:txBody>
      </p:sp>
      <p:sp>
        <p:nvSpPr>
          <p:cNvPr id="3" name="Content Placeholder 2"/>
          <p:cNvSpPr>
            <a:spLocks noGrp="1"/>
          </p:cNvSpPr>
          <p:nvPr>
            <p:ph idx="1"/>
          </p:nvPr>
        </p:nvSpPr>
        <p:spPr>
          <a:xfrm>
            <a:off x="457200" y="1196752"/>
            <a:ext cx="8229600" cy="4929411"/>
          </a:xfrm>
        </p:spPr>
        <p:txBody>
          <a:bodyPr>
            <a:normAutofit/>
          </a:bodyPr>
          <a:lstStyle/>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Quantitative methods for use in public policy analysis</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Regression analysis, Time-series analysis, Event History Analysis, Factor Analysis and Path Analysis.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Introduction to simple Demand and Supply basics.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r>
              <a:rPr lang="en-US" sz="2400" u="sng" dirty="0" smtClean="0">
                <a:latin typeface="Arial" pitchFamily="34" charset="0"/>
                <a:cs typeface="Arial" pitchFamily="34" charset="0"/>
              </a:rPr>
              <a:t>Qualitative methods of research</a:t>
            </a:r>
            <a:r>
              <a:rPr lang="en-US" sz="2400" dirty="0" smtClean="0">
                <a:latin typeface="Arial" pitchFamily="34" charset="0"/>
                <a:cs typeface="Arial" pitchFamily="34" charset="0"/>
              </a:rPr>
              <a:t> </a:t>
            </a:r>
          </a:p>
          <a:p>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While quantitative methods veered towards testing complexity, qualitative methods are comparatively easier to implement. They revolve around ‘theory construction’. They are now also known as ‘interpretive’ methods.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First hand interviews, observations at a certain time, field research surveys, on the spot surveys, etc. these are some of the qualitative methods.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The research principles are based on philosophical grounds, and an ever growing effort at making the research methods plus data more transparent.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The term came into formal use in the 1960’s when there arose a need to distinguish between the new, advanced statistical methods developed for performing complex operations on data. The qualitative research emerged as a field that primarily dealt with data gathering in one of the three ways: Observing, Interviewing and readings on topic related material.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r>
              <a:rPr lang="en-US" sz="1800" dirty="0" smtClean="0">
                <a:latin typeface="Arial" pitchFamily="34" charset="0"/>
                <a:cs typeface="Arial" pitchFamily="34" charset="0"/>
              </a:rPr>
              <a:t>There is this gradual movement towards more computer aided methods rather than simple ones in order to gain the kind of legitimacy that quantitative methods have. For example, all the data gathered is now analyzed through advanced computer aided designs and programs.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Instead of being grounded in statistical lingo, the research reports of interpretative methodology read more like novels. Most of the research papers (or research) that we will go through in this course is of qualitative or interpretive variety.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Some major qualitative methods of interpreting data are as follows:</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a) </a:t>
            </a:r>
            <a:r>
              <a:rPr lang="en-US" sz="1800" i="1" u="sng" dirty="0" smtClean="0">
                <a:latin typeface="Arial" pitchFamily="34" charset="0"/>
                <a:cs typeface="Arial" pitchFamily="34" charset="0"/>
              </a:rPr>
              <a:t>Observing</a:t>
            </a:r>
            <a:r>
              <a:rPr lang="en-US" sz="1800" dirty="0" smtClean="0">
                <a:latin typeface="Arial" pitchFamily="34" charset="0"/>
                <a:cs typeface="Arial" pitchFamily="34" charset="0"/>
              </a:rPr>
              <a:t>: Though it sounds simple, but in reality it may not be. This method is closely grounded in the </a:t>
            </a:r>
            <a:r>
              <a:rPr lang="en-US" sz="1800" i="1" dirty="0" smtClean="0">
                <a:latin typeface="Arial" pitchFamily="34" charset="0"/>
                <a:cs typeface="Arial" pitchFamily="34" charset="0"/>
              </a:rPr>
              <a:t>participant-observer</a:t>
            </a:r>
            <a:r>
              <a:rPr lang="en-US" sz="1800" dirty="0" smtClean="0">
                <a:latin typeface="Arial" pitchFamily="34" charset="0"/>
                <a:cs typeface="Arial" pitchFamily="34" charset="0"/>
              </a:rPr>
              <a:t> and </a:t>
            </a:r>
            <a:r>
              <a:rPr lang="en-US" sz="1800" i="1" dirty="0" smtClean="0">
                <a:latin typeface="Arial" pitchFamily="34" charset="0"/>
                <a:cs typeface="Arial" pitchFamily="34" charset="0"/>
              </a:rPr>
              <a:t>ethnographic </a:t>
            </a:r>
            <a:r>
              <a:rPr lang="en-US" sz="1800" dirty="0" smtClean="0">
                <a:latin typeface="Arial" pitchFamily="34" charset="0"/>
                <a:cs typeface="Arial" pitchFamily="34" charset="0"/>
              </a:rPr>
              <a:t>research. ‘</a:t>
            </a:r>
            <a:r>
              <a:rPr lang="en-US" sz="1800" i="1" dirty="0" smtClean="0">
                <a:latin typeface="Arial" pitchFamily="34" charset="0"/>
                <a:cs typeface="Arial" pitchFamily="34" charset="0"/>
              </a:rPr>
              <a:t>Ethnographic</a:t>
            </a:r>
            <a:r>
              <a:rPr lang="en-US" sz="1800" dirty="0" smtClean="0">
                <a:latin typeface="Arial" pitchFamily="34" charset="0"/>
                <a:cs typeface="Arial" pitchFamily="34" charset="0"/>
              </a:rPr>
              <a:t>’ implies a concentration upon the actors being studied and their intended motivation/actions. What the researcher tries to understand by observation and its interpretation the unwritten rules and methods employed in day to day going about of his/her business.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r>
              <a:rPr lang="en-US" sz="1800" dirty="0" smtClean="0">
                <a:latin typeface="Arial" pitchFamily="34" charset="0"/>
                <a:cs typeface="Arial" pitchFamily="34" charset="0"/>
              </a:rPr>
              <a:t>The book gives an example of a researcher who spent time with a family in Mexico. She made the observation that a lot more people occupy the physical space in a certain house than in US where it was prohibited by law to allow so many people to  share one room or one house. She observed that it is, then, discriminatory to ask the Mexican immigrants to follow the law in the US since it causes them both in material terms and otherwise.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Some researchers even take an ‘undercover’ role. But of course this raises many ethical questions. </a:t>
            </a:r>
          </a:p>
          <a:p>
            <a:endParaRPr lang="en-US" sz="1800" dirty="0">
              <a:latin typeface="Arial" pitchFamily="34" charset="0"/>
              <a:cs typeface="Arial" pitchFamily="34" charset="0"/>
            </a:endParaRPr>
          </a:p>
          <a:p>
            <a:r>
              <a:rPr lang="en-US" sz="1800" i="1" u="sng" dirty="0" smtClean="0">
                <a:latin typeface="Arial" pitchFamily="34" charset="0"/>
                <a:cs typeface="Arial" pitchFamily="34" charset="0"/>
              </a:rPr>
              <a:t>Interviewing</a:t>
            </a:r>
            <a:r>
              <a:rPr lang="en-US" sz="1800" dirty="0" smtClean="0">
                <a:latin typeface="Arial" pitchFamily="34" charset="0"/>
                <a:cs typeface="Arial" pitchFamily="34" charset="0"/>
              </a:rPr>
              <a:t>: The interviewer directs the trajectory of the conversation, and interested in making sense of the experience of the person interviewed.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Can itself be enough to be taken as an evidence in certain situations.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The interviewer can take initiatives besides the typical interview (in terms of observation or interviewing more related people) to back up his position.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r>
              <a:rPr lang="en-US" sz="1800" i="1" u="sng" dirty="0" smtClean="0">
                <a:latin typeface="Arial" pitchFamily="34" charset="0"/>
                <a:cs typeface="Arial" pitchFamily="34" charset="0"/>
              </a:rPr>
              <a:t>Research through document reading</a:t>
            </a:r>
            <a:r>
              <a:rPr lang="en-US" sz="1800" dirty="0" smtClean="0">
                <a:latin typeface="Arial" pitchFamily="34" charset="0"/>
                <a:cs typeface="Arial" pitchFamily="34" charset="0"/>
              </a:rPr>
              <a:t>: Needs a careful selection of documents that can be from any where and anytime related to a specific topic. We will read quiet  a few of them in this course. But one has to be careful because arriving at a certain conclusion requires meticulous study and attention to minute details. Only then can a researcher arrive at a certain conclusion, which can later be used or tested through quantitative studies too.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Example: </a:t>
            </a:r>
            <a:r>
              <a:rPr lang="en-US" sz="1800" u="sng" dirty="0" smtClean="0">
                <a:latin typeface="Arial" pitchFamily="34" charset="0"/>
                <a:cs typeface="Arial" pitchFamily="34" charset="0"/>
              </a:rPr>
              <a:t>Gregory Clark’s research on economic development in Britain over the centuries through parish records and his interpretation</a:t>
            </a:r>
            <a:r>
              <a:rPr lang="en-US" sz="1800" dirty="0" smtClean="0">
                <a:latin typeface="Arial" pitchFamily="34" charset="0"/>
                <a:cs typeface="Arial" pitchFamily="34" charset="0"/>
              </a:rPr>
              <a:t>.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Once the researcher has data in hand, there are quiet a few methods for analyzing that data. The following few are used most frequently in policy research questions. </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 </a:t>
            </a:r>
            <a:r>
              <a:rPr lang="en-US" sz="1800" i="1" u="sng" dirty="0" smtClean="0">
                <a:latin typeface="Arial" pitchFamily="34" charset="0"/>
                <a:cs typeface="Arial" pitchFamily="34" charset="0"/>
              </a:rPr>
              <a:t>Frame or Value-critical analysis</a:t>
            </a:r>
            <a:r>
              <a:rPr lang="en-US" sz="1800" dirty="0" smtClean="0">
                <a:latin typeface="Arial" pitchFamily="34" charset="0"/>
                <a:cs typeface="Arial" pitchFamily="34" charset="0"/>
              </a:rPr>
              <a:t>:  Critically analyze the data from the perspective of all the sides in terms of arriving at mutually understandable position.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r>
              <a:rPr lang="en-US" sz="1800" i="1" u="sng" dirty="0" smtClean="0">
                <a:latin typeface="Arial" pitchFamily="34" charset="0"/>
                <a:cs typeface="Arial" pitchFamily="34" charset="0"/>
              </a:rPr>
              <a:t>Story telling Analysis:</a:t>
            </a:r>
            <a:r>
              <a:rPr lang="en-US" sz="1800" dirty="0" smtClean="0">
                <a:latin typeface="Arial" pitchFamily="34" charset="0"/>
                <a:cs typeface="Arial" pitchFamily="34" charset="0"/>
              </a:rPr>
              <a:t>  Involves interaction with frontline workers on public policies and their narration of events. Its their side of the story, and their interactions with other actors during that time that is of interest to the investigator. </a:t>
            </a:r>
          </a:p>
          <a:p>
            <a:endParaRPr lang="en-US" sz="1800" i="1" u="sng" dirty="0">
              <a:latin typeface="Arial" pitchFamily="34" charset="0"/>
              <a:cs typeface="Arial" pitchFamily="34" charset="0"/>
            </a:endParaRPr>
          </a:p>
          <a:p>
            <a:r>
              <a:rPr lang="en-US" sz="1800" i="1" u="sng" dirty="0" smtClean="0">
                <a:latin typeface="Arial" pitchFamily="34" charset="0"/>
                <a:cs typeface="Arial" pitchFamily="34" charset="0"/>
              </a:rPr>
              <a:t>Narrative Analysis:</a:t>
            </a:r>
            <a:r>
              <a:rPr lang="en-US" sz="1800" dirty="0" smtClean="0">
                <a:latin typeface="Arial" pitchFamily="34" charset="0"/>
                <a:cs typeface="Arial" pitchFamily="34" charset="0"/>
              </a:rPr>
              <a:t>  Very similar to story analysis but for the difference that the storyline is not general but for the concentration on developing  a specific narrative. </a:t>
            </a:r>
          </a:p>
          <a:p>
            <a:endParaRPr lang="en-US" sz="1800" i="1" u="sng" dirty="0">
              <a:latin typeface="Arial" pitchFamily="34" charset="0"/>
              <a:cs typeface="Arial" pitchFamily="34" charset="0"/>
            </a:endParaRPr>
          </a:p>
          <a:p>
            <a:r>
              <a:rPr lang="en-US" sz="1800" i="1" u="sng" dirty="0" smtClean="0">
                <a:latin typeface="Arial" pitchFamily="34" charset="0"/>
                <a:cs typeface="Arial" pitchFamily="34" charset="0"/>
              </a:rPr>
              <a:t>Dramaturgical Analysis: </a:t>
            </a:r>
            <a:r>
              <a:rPr lang="en-US" sz="1800" dirty="0" smtClean="0">
                <a:latin typeface="Arial" pitchFamily="34" charset="0"/>
                <a:cs typeface="Arial" pitchFamily="34" charset="0"/>
              </a:rPr>
              <a:t> This approach takes its cue from  a literary tradition whereby plays, specifically their characters and their actions, are analyzed in detail in order to interpret any motive or design that may not be so visible through ordinary surveys.</a:t>
            </a:r>
          </a:p>
          <a:p>
            <a:endParaRPr lang="en-US" sz="1800" dirty="0">
              <a:latin typeface="Arial" pitchFamily="34" charset="0"/>
              <a:cs typeface="Arial" pitchFamily="34" charset="0"/>
            </a:endParaRPr>
          </a:p>
          <a:p>
            <a:r>
              <a:rPr lang="en-US" sz="1800" dirty="0" smtClean="0">
                <a:latin typeface="Arial" pitchFamily="34" charset="0"/>
                <a:cs typeface="Arial" pitchFamily="34" charset="0"/>
              </a:rPr>
              <a:t>The above were some of the main categories and sub-categories of qualitative research. One thing is clear: its not as easy as people think. Making well informed interpretations is no child’s game, and then making it in perspective of policy making and analysis is demanding.   </a:t>
            </a:r>
            <a:endParaRPr lang="en-GB" sz="1800" i="1"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lgn="ctr">
              <a:buNone/>
            </a:pPr>
            <a:r>
              <a:rPr lang="en-US" sz="2400" u="sng" dirty="0" smtClean="0">
                <a:latin typeface="Arial" pitchFamily="34" charset="0"/>
                <a:cs typeface="Arial" pitchFamily="34" charset="0"/>
              </a:rPr>
              <a:t>Separation of methods by nature</a:t>
            </a:r>
          </a:p>
          <a:p>
            <a:r>
              <a:rPr lang="en-US" sz="1800" dirty="0" smtClean="0">
                <a:latin typeface="Arial" pitchFamily="34" charset="0"/>
                <a:cs typeface="Arial" pitchFamily="34" charset="0"/>
              </a:rPr>
              <a:t>Since qualitative methodologies primarily rest on the basis that the reality around is a product of social constructs, it tries to uncover that reality through changes in social practices. The following general methodological techniques and sampling methods are used.</a:t>
            </a:r>
          </a:p>
          <a:p>
            <a:endParaRPr lang="en-US" sz="1800" dirty="0" smtClean="0">
              <a:latin typeface="Arial" pitchFamily="34" charset="0"/>
              <a:cs typeface="Arial" pitchFamily="34" charset="0"/>
            </a:endParaRPr>
          </a:p>
          <a:p>
            <a:r>
              <a:rPr lang="en-US" sz="1800" i="1" u="sng" dirty="0" smtClean="0">
                <a:latin typeface="Arial" pitchFamily="34" charset="0"/>
                <a:cs typeface="Arial" pitchFamily="34" charset="0"/>
              </a:rPr>
              <a:t>Ethnography</a:t>
            </a:r>
            <a:r>
              <a:rPr lang="en-US" sz="1800" dirty="0" smtClean="0">
                <a:latin typeface="Arial" pitchFamily="34" charset="0"/>
                <a:cs typeface="Arial" pitchFamily="34" charset="0"/>
              </a:rPr>
              <a:t>:  Refers to an in-depth study of individuals or a group in their own cultural context. It implies the researcher becoming a part of the culture in order to observe and investigate. There are certain pre-requisites/rules like gaining an entry to avoiding forming pre-formed conceptions. </a:t>
            </a:r>
          </a:p>
          <a:p>
            <a:endParaRPr lang="en-US" sz="1800" dirty="0" smtClean="0">
              <a:latin typeface="Arial" pitchFamily="34" charset="0"/>
              <a:cs typeface="Arial" pitchFamily="34" charset="0"/>
            </a:endParaRPr>
          </a:p>
          <a:p>
            <a:r>
              <a:rPr lang="en-US" sz="1800" i="1" u="sng" dirty="0" smtClean="0">
                <a:latin typeface="Arial" pitchFamily="34" charset="0"/>
                <a:cs typeface="Arial" pitchFamily="34" charset="0"/>
              </a:rPr>
              <a:t>Action Research</a:t>
            </a:r>
            <a:r>
              <a:rPr lang="en-US" sz="1800" dirty="0" smtClean="0">
                <a:latin typeface="Arial" pitchFamily="34" charset="0"/>
                <a:cs typeface="Arial" pitchFamily="34" charset="0"/>
              </a:rPr>
              <a:t>:  Mainly geared towards a critical analysis of a problem, and coming up with solutions or strategies at addressing the issue. For example, policy advice in the education sector reforms owes to a critical observation of current practices. </a:t>
            </a:r>
          </a:p>
          <a:p>
            <a:endParaRPr lang="en-US" sz="1800" dirty="0" smtClean="0">
              <a:latin typeface="Arial" pitchFamily="34" charset="0"/>
              <a:cs typeface="Arial" pitchFamily="34" charset="0"/>
            </a:endParaRPr>
          </a:p>
          <a:p>
            <a:r>
              <a:rPr lang="en-US" sz="1800" i="1" u="sng" dirty="0" smtClean="0">
                <a:latin typeface="Arial" pitchFamily="34" charset="0"/>
                <a:cs typeface="Arial" pitchFamily="34" charset="0"/>
              </a:rPr>
              <a:t>Case Study</a:t>
            </a:r>
            <a:r>
              <a:rPr lang="en-US" sz="1800" dirty="0" smtClean="0">
                <a:latin typeface="Arial" pitchFamily="34" charset="0"/>
                <a:cs typeface="Arial" pitchFamily="34" charset="0"/>
              </a:rPr>
              <a:t>: More along the academic studies that are conducted with multiple sources of data in order to arrive at a certain conclusion about the opinions formed before. </a:t>
            </a:r>
          </a:p>
          <a:p>
            <a:endParaRPr lang="en-US" sz="1800" dirty="0">
              <a:latin typeface="Arial" pitchFamily="34" charset="0"/>
              <a:cs typeface="Arial" pitchFamily="34" charset="0"/>
            </a:endParaRPr>
          </a:p>
          <a:p>
            <a:endParaRPr lang="en-US" sz="1800" dirty="0">
              <a:latin typeface="Arial" pitchFamily="34" charset="0"/>
              <a:cs typeface="Arial" pitchFamily="34" charset="0"/>
            </a:endParaRPr>
          </a:p>
          <a:p>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r>
              <a:rPr lang="en-US" sz="1800" i="1" u="sng" dirty="0" smtClean="0">
                <a:latin typeface="Arial" pitchFamily="34" charset="0"/>
                <a:cs typeface="Arial" pitchFamily="34" charset="0"/>
              </a:rPr>
              <a:t>Grounded Research</a:t>
            </a:r>
            <a:r>
              <a:rPr lang="en-US" sz="1800" dirty="0" smtClean="0">
                <a:latin typeface="Arial" pitchFamily="34" charset="0"/>
                <a:cs typeface="Arial" pitchFamily="34" charset="0"/>
              </a:rPr>
              <a:t>:  This theory works on the principle of constructing a theory through observation, gathered data and forming a conclusion in a systematic way. Later on, the conclusion is open to modification in light of the changed circumstances or new evidence. This type of research involves various qualitative methods like simple observation, individual and group interviews, research through published material, etc.   </a:t>
            </a:r>
          </a:p>
          <a:p>
            <a:endParaRPr lang="en-US" sz="1800" dirty="0" smtClean="0">
              <a:latin typeface="Arial" pitchFamily="34" charset="0"/>
              <a:cs typeface="Arial" pitchFamily="34" charset="0"/>
            </a:endParaRPr>
          </a:p>
          <a:p>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579</TotalTime>
  <Words>1098</Words>
  <Application>Microsoft Office PowerPoint</Application>
  <PresentationFormat>On-screen Show (4:3)</PresentationFormat>
  <Paragraphs>61</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Public Policy Analysis</vt:lpstr>
      <vt:lpstr>Previous Lecture</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Shahid Mehmood</dc:creator>
  <cp:lastModifiedBy>NTS</cp:lastModifiedBy>
  <cp:revision>78</cp:revision>
  <dcterms:created xsi:type="dcterms:W3CDTF">2014-07-05T15:01:42Z</dcterms:created>
  <dcterms:modified xsi:type="dcterms:W3CDTF">2014-07-07T05:12:59Z</dcterms:modified>
</cp:coreProperties>
</file>