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9" r:id="rId4"/>
    <p:sldId id="260" r:id="rId5"/>
    <p:sldId id="261" r:id="rId6"/>
    <p:sldId id="262" r:id="rId7"/>
    <p:sldId id="263"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1572" y="-2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B40E0BE-9FB2-4C3E-98C5-2D8C74595D7F}" type="datetimeFigureOut">
              <a:rPr lang="en-GB" smtClean="0"/>
              <a:pPr/>
              <a:t>22/06/2014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2E7A65-1CE8-44C8-AA9A-DD8190194787}" type="slidenum">
              <a:rPr lang="en-GB" smtClean="0"/>
              <a:pPr/>
              <a:t>‹#›</a:t>
            </a:fld>
            <a:endParaRPr lang="en-GB"/>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40E0BE-9FB2-4C3E-98C5-2D8C74595D7F}" type="datetimeFigureOut">
              <a:rPr lang="en-GB" smtClean="0"/>
              <a:pPr/>
              <a:t>22/06/2014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2E7A65-1CE8-44C8-AA9A-DD8190194787}" type="slidenum">
              <a:rPr lang="en-GB" smtClean="0"/>
              <a:pPr/>
              <a:t>‹#›</a:t>
            </a:fld>
            <a:endParaRPr lang="en-GB"/>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40E0BE-9FB2-4C3E-98C5-2D8C74595D7F}" type="datetimeFigureOut">
              <a:rPr lang="en-GB" smtClean="0"/>
              <a:pPr/>
              <a:t>22/06/2014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2E7A65-1CE8-44C8-AA9A-DD8190194787}" type="slidenum">
              <a:rPr lang="en-GB" smtClean="0"/>
              <a:pPr/>
              <a:t>‹#›</a:t>
            </a:fld>
            <a:endParaRPr lang="en-GB"/>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B40E0BE-9FB2-4C3E-98C5-2D8C74595D7F}" type="datetimeFigureOut">
              <a:rPr lang="en-GB" smtClean="0"/>
              <a:pPr/>
              <a:t>22/06/2014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2E7A65-1CE8-44C8-AA9A-DD8190194787}" type="slidenum">
              <a:rPr lang="en-GB" smtClean="0"/>
              <a:pPr/>
              <a:t>‹#›</a:t>
            </a:fld>
            <a:endParaRPr lang="en-GB"/>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B40E0BE-9FB2-4C3E-98C5-2D8C74595D7F}" type="datetimeFigureOut">
              <a:rPr lang="en-GB" smtClean="0"/>
              <a:pPr/>
              <a:t>22/06/2014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12E7A65-1CE8-44C8-AA9A-DD8190194787}" type="slidenum">
              <a:rPr lang="en-GB" smtClean="0"/>
              <a:pPr/>
              <a:t>‹#›</a:t>
            </a:fld>
            <a:endParaRPr lang="en-GB"/>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40E0BE-9FB2-4C3E-98C5-2D8C74595D7F}" type="datetimeFigureOut">
              <a:rPr lang="en-GB" smtClean="0"/>
              <a:pPr/>
              <a:t>22/06/2014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12E7A65-1CE8-44C8-AA9A-DD8190194787}" type="slidenum">
              <a:rPr lang="en-GB" smtClean="0"/>
              <a:pPr/>
              <a:t>‹#›</a:t>
            </a:fld>
            <a:endParaRPr lang="en-GB"/>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40E0BE-9FB2-4C3E-98C5-2D8C74595D7F}" type="datetimeFigureOut">
              <a:rPr lang="en-GB" smtClean="0"/>
              <a:pPr/>
              <a:t>22/06/2014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12E7A65-1CE8-44C8-AA9A-DD8190194787}" type="slidenum">
              <a:rPr lang="en-GB" smtClean="0"/>
              <a:pPr/>
              <a:t>‹#›</a:t>
            </a:fld>
            <a:endParaRPr lang="en-GB"/>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40E0BE-9FB2-4C3E-98C5-2D8C74595D7F}" type="datetimeFigureOut">
              <a:rPr lang="en-GB" smtClean="0"/>
              <a:pPr/>
              <a:t>22/06/2014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2E7A65-1CE8-44C8-AA9A-DD8190194787}" type="slidenum">
              <a:rPr lang="en-GB" smtClean="0"/>
              <a:pPr/>
              <a:t>‹#›</a:t>
            </a:fld>
            <a:endParaRPr lang="en-GB"/>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40E0BE-9FB2-4C3E-98C5-2D8C74595D7F}" type="datetimeFigureOut">
              <a:rPr lang="en-GB" smtClean="0"/>
              <a:pPr/>
              <a:t>22/06/2014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2E7A65-1CE8-44C8-AA9A-DD8190194787}" type="slidenum">
              <a:rPr lang="en-GB" smtClean="0"/>
              <a:pPr/>
              <a:t>‹#›</a:t>
            </a:fld>
            <a:endParaRPr lang="en-GB"/>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40E0BE-9FB2-4C3E-98C5-2D8C74595D7F}" type="datetimeFigureOut">
              <a:rPr lang="en-GB" smtClean="0"/>
              <a:pPr/>
              <a:t>22/06/2014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2E7A65-1CE8-44C8-AA9A-DD8190194787}" type="slidenum">
              <a:rPr lang="en-GB" smtClean="0"/>
              <a:pPr/>
              <a:t>‹#›</a:t>
            </a:fld>
            <a:endParaRPr lang="en-GB"/>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40E0BE-9FB2-4C3E-98C5-2D8C74595D7F}" type="datetimeFigureOut">
              <a:rPr lang="en-GB" smtClean="0"/>
              <a:pPr/>
              <a:t>22/06/2014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2E7A65-1CE8-44C8-AA9A-DD8190194787}" type="slidenum">
              <a:rPr lang="en-GB" smtClean="0"/>
              <a:pPr/>
              <a:t>‹#›</a:t>
            </a:fld>
            <a:endParaRPr lang="en-GB"/>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40E0BE-9FB2-4C3E-98C5-2D8C74595D7F}" type="datetimeFigureOut">
              <a:rPr lang="en-GB" smtClean="0"/>
              <a:pPr/>
              <a:t>22/06/2014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2E7A65-1CE8-44C8-AA9A-DD8190194787}"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sz="2800" dirty="0" smtClean="0">
                <a:latin typeface="Arial" pitchFamily="34" charset="0"/>
                <a:cs typeface="Arial" pitchFamily="34" charset="0"/>
              </a:rPr>
              <a:t>Public Policy </a:t>
            </a:r>
            <a:r>
              <a:rPr lang="en-US" sz="2800" dirty="0" smtClean="0">
                <a:latin typeface="Arial" pitchFamily="34" charset="0"/>
                <a:cs typeface="Arial" pitchFamily="34" charset="0"/>
              </a:rPr>
              <a:t>Analysis</a:t>
            </a:r>
            <a:br>
              <a:rPr lang="en-US" sz="2800" dirty="0" smtClean="0">
                <a:latin typeface="Arial" pitchFamily="34" charset="0"/>
                <a:cs typeface="Arial" pitchFamily="34" charset="0"/>
              </a:rPr>
            </a:br>
            <a:r>
              <a:rPr lang="en-US" sz="2800" dirty="0" smtClean="0">
                <a:latin typeface="Arial" pitchFamily="34" charset="0"/>
                <a:cs typeface="Arial" pitchFamily="34" charset="0"/>
              </a:rPr>
              <a:t/>
            </a:r>
            <a:br>
              <a:rPr lang="en-US" sz="2800" dirty="0" smtClean="0">
                <a:latin typeface="Arial" pitchFamily="34" charset="0"/>
                <a:cs typeface="Arial" pitchFamily="34" charset="0"/>
              </a:rPr>
            </a:br>
            <a:r>
              <a:rPr lang="en-US" sz="2800" dirty="0" smtClean="0">
                <a:latin typeface="Arial" pitchFamily="34" charset="0"/>
                <a:cs typeface="Arial" pitchFamily="34" charset="0"/>
              </a:rPr>
              <a:t>MPA404</a:t>
            </a:r>
            <a:endParaRPr lang="en-GB" sz="28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lstStyle/>
          <a:p>
            <a:r>
              <a:rPr lang="en-US" sz="2400" b="1" u="sng" dirty="0" smtClean="0">
                <a:latin typeface="Arial" pitchFamily="34" charset="0"/>
                <a:cs typeface="Arial" pitchFamily="34" charset="0"/>
              </a:rPr>
              <a:t>Definition of Public Policy</a:t>
            </a:r>
            <a:endParaRPr lang="en-GB" sz="2400" dirty="0">
              <a:latin typeface="Arial" pitchFamily="34" charset="0"/>
              <a:cs typeface="Arial" pitchFamily="34" charset="0"/>
            </a:endParaRPr>
          </a:p>
        </p:txBody>
      </p:sp>
      <p:sp>
        <p:nvSpPr>
          <p:cNvPr id="3" name="Content Placeholder 2"/>
          <p:cNvSpPr>
            <a:spLocks noGrp="1"/>
          </p:cNvSpPr>
          <p:nvPr>
            <p:ph idx="1"/>
          </p:nvPr>
        </p:nvSpPr>
        <p:spPr>
          <a:xfrm>
            <a:off x="457200" y="1052736"/>
            <a:ext cx="8229600" cy="5073427"/>
          </a:xfrm>
        </p:spPr>
        <p:txBody>
          <a:bodyPr>
            <a:normAutofit lnSpcReduction="10000"/>
          </a:bodyPr>
          <a:lstStyle/>
          <a:p>
            <a:pPr>
              <a:buFont typeface="Wingdings" pitchFamily="2" charset="2"/>
              <a:buChar char="Ø"/>
            </a:pPr>
            <a:r>
              <a:rPr lang="en-US" sz="1800" dirty="0" smtClean="0">
                <a:latin typeface="Arial" pitchFamily="34" charset="0"/>
                <a:cs typeface="Arial" pitchFamily="34" charset="0"/>
              </a:rPr>
              <a:t>‘Public’: </a:t>
            </a:r>
            <a:r>
              <a:rPr lang="en-GB" sz="1800" i="1" dirty="0" smtClean="0">
                <a:latin typeface="Arial" pitchFamily="34" charset="0"/>
                <a:cs typeface="Arial" pitchFamily="34" charset="0"/>
              </a:rPr>
              <a:t>relating </a:t>
            </a:r>
            <a:r>
              <a:rPr lang="en-GB" sz="1800" i="1" dirty="0">
                <a:latin typeface="Arial" pitchFamily="34" charset="0"/>
                <a:cs typeface="Arial" pitchFamily="34" charset="0"/>
              </a:rPr>
              <a:t>to, or affecting all the people of a country or </a:t>
            </a:r>
            <a:r>
              <a:rPr lang="en-GB" sz="1800" i="1" dirty="0" smtClean="0">
                <a:latin typeface="Arial" pitchFamily="34" charset="0"/>
                <a:cs typeface="Arial" pitchFamily="34" charset="0"/>
              </a:rPr>
              <a:t>state</a:t>
            </a:r>
            <a:endParaRPr lang="en-GB" sz="1800" dirty="0" smtClean="0">
              <a:latin typeface="Arial" pitchFamily="34" charset="0"/>
              <a:cs typeface="Arial" pitchFamily="34" charset="0"/>
            </a:endParaRPr>
          </a:p>
          <a:p>
            <a:pPr>
              <a:buFont typeface="Wingdings" pitchFamily="2" charset="2"/>
              <a:buChar char="Ø"/>
            </a:pPr>
            <a:r>
              <a:rPr lang="en-GB" sz="1800" dirty="0" smtClean="0">
                <a:latin typeface="Arial" pitchFamily="34" charset="0"/>
                <a:cs typeface="Arial" pitchFamily="34" charset="0"/>
              </a:rPr>
              <a:t>‘Policy’: </a:t>
            </a:r>
            <a:r>
              <a:rPr lang="en-GB" sz="1800" i="1" dirty="0" smtClean="0">
                <a:latin typeface="Arial" pitchFamily="34" charset="0"/>
                <a:cs typeface="Arial" pitchFamily="34" charset="0"/>
              </a:rPr>
              <a:t>prudence </a:t>
            </a:r>
            <a:r>
              <a:rPr lang="en-GB" sz="1800" i="1" dirty="0">
                <a:latin typeface="Arial" pitchFamily="34" charset="0"/>
                <a:cs typeface="Arial" pitchFamily="34" charset="0"/>
              </a:rPr>
              <a:t>or wisdom in the management of </a:t>
            </a:r>
            <a:r>
              <a:rPr lang="en-GB" sz="1800" i="1" dirty="0" smtClean="0">
                <a:latin typeface="Arial" pitchFamily="34" charset="0"/>
                <a:cs typeface="Arial" pitchFamily="34" charset="0"/>
              </a:rPr>
              <a:t>affairs</a:t>
            </a:r>
            <a:r>
              <a:rPr lang="en-GB" sz="2000" dirty="0" smtClean="0"/>
              <a:t> </a:t>
            </a:r>
          </a:p>
          <a:p>
            <a:pPr>
              <a:buFont typeface="Wingdings" pitchFamily="2" charset="2"/>
              <a:buChar char="Ø"/>
            </a:pPr>
            <a:r>
              <a:rPr lang="en-US" sz="1800" dirty="0" smtClean="0">
                <a:latin typeface="Arial" pitchFamily="34" charset="0"/>
                <a:cs typeface="Arial" pitchFamily="34" charset="0"/>
              </a:rPr>
              <a:t>Is there a proper definition of the word ‘Public Policy’?</a:t>
            </a:r>
          </a:p>
          <a:p>
            <a:pPr>
              <a:buFont typeface="Wingdings" pitchFamily="2" charset="2"/>
              <a:buChar char="Ø"/>
            </a:pPr>
            <a:r>
              <a:rPr lang="en-US" sz="1800" dirty="0" smtClean="0">
                <a:latin typeface="Arial" pitchFamily="34" charset="0"/>
                <a:cs typeface="Arial" pitchFamily="34" charset="0"/>
              </a:rPr>
              <a:t>Oxford Handbook of Public Policy</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a:t>
            </a:r>
            <a:r>
              <a:rPr lang="en-GB" sz="1800" i="1" dirty="0" smtClean="0">
                <a:latin typeface="Arial" pitchFamily="34" charset="0"/>
                <a:cs typeface="Arial" pitchFamily="34" charset="0"/>
              </a:rPr>
              <a:t>the </a:t>
            </a:r>
            <a:r>
              <a:rPr lang="en-GB" sz="1800" i="1" dirty="0">
                <a:latin typeface="Arial" pitchFamily="34" charset="0"/>
                <a:cs typeface="Arial" pitchFamily="34" charset="0"/>
              </a:rPr>
              <a:t>study of public policy is </a:t>
            </a:r>
            <a:r>
              <a:rPr lang="en-GB" sz="1800" i="1" dirty="0" smtClean="0">
                <a:latin typeface="Arial" pitchFamily="34" charset="0"/>
                <a:cs typeface="Arial" pitchFamily="34" charset="0"/>
              </a:rPr>
              <a:t>a </a:t>
            </a:r>
            <a:r>
              <a:rPr lang="en-GB" sz="1800" i="1" dirty="0">
                <a:latin typeface="Arial" pitchFamily="34" charset="0"/>
                <a:cs typeface="Arial" pitchFamily="34" charset="0"/>
              </a:rPr>
              <a:t>mood more than a science, a loosely organized body of precepts and positions rather than a tightly integrated body of systematic knowledge, more art and craft than a genuine ‘science</a:t>
            </a:r>
            <a:r>
              <a:rPr lang="en-GB" sz="1800" i="1" dirty="0" smtClean="0">
                <a:latin typeface="Arial" pitchFamily="34" charset="0"/>
                <a:cs typeface="Arial" pitchFamily="34" charset="0"/>
              </a:rPr>
              <a:t>’”.</a:t>
            </a:r>
          </a:p>
          <a:p>
            <a:pPr>
              <a:buNone/>
            </a:pPr>
            <a:endParaRPr lang="en-US" sz="1800" i="1" dirty="0">
              <a:latin typeface="Arial" pitchFamily="34" charset="0"/>
              <a:cs typeface="Arial" pitchFamily="34" charset="0"/>
            </a:endParaRPr>
          </a:p>
          <a:p>
            <a:pPr>
              <a:buNone/>
            </a:pPr>
            <a:r>
              <a:rPr lang="en-US" sz="1800" dirty="0" smtClean="0">
                <a:latin typeface="Arial" pitchFamily="34" charset="0"/>
                <a:cs typeface="Arial" pitchFamily="34" charset="0"/>
              </a:rPr>
              <a:t>Other Definitions:</a:t>
            </a:r>
          </a:p>
          <a:p>
            <a:pPr>
              <a:buNone/>
            </a:pPr>
            <a:endParaRPr lang="en-US" sz="1800" dirty="0" smtClean="0">
              <a:latin typeface="Arial" pitchFamily="34" charset="0"/>
              <a:cs typeface="Arial" pitchFamily="34" charset="0"/>
            </a:endParaRPr>
          </a:p>
          <a:p>
            <a:pPr>
              <a:buFont typeface="Wingdings" pitchFamily="2" charset="2"/>
              <a:buChar char="Ø"/>
            </a:pPr>
            <a:r>
              <a:rPr lang="en-GB" sz="1800" dirty="0">
                <a:latin typeface="Arial" pitchFamily="34" charset="0"/>
                <a:cs typeface="Arial" pitchFamily="34" charset="0"/>
              </a:rPr>
              <a:t>Policy is “whatever governments choose to do or not to do” (</a:t>
            </a:r>
            <a:r>
              <a:rPr lang="en-GB" sz="1800" dirty="0" smtClean="0">
                <a:latin typeface="Arial" pitchFamily="34" charset="0"/>
                <a:cs typeface="Arial" pitchFamily="34" charset="0"/>
              </a:rPr>
              <a:t>Dye, 1987);</a:t>
            </a:r>
          </a:p>
          <a:p>
            <a:pPr>
              <a:buFont typeface="Wingdings" pitchFamily="2" charset="2"/>
              <a:buChar char="Ø"/>
            </a:pPr>
            <a:r>
              <a:rPr lang="en-GB" sz="1800" dirty="0">
                <a:latin typeface="Arial" pitchFamily="34" charset="0"/>
                <a:cs typeface="Arial" pitchFamily="34" charset="0"/>
              </a:rPr>
              <a:t>“the relationship of governmental unit to its environment” (</a:t>
            </a:r>
            <a:r>
              <a:rPr lang="en-GB" sz="1800" dirty="0" err="1" smtClean="0">
                <a:latin typeface="Arial" pitchFamily="34" charset="0"/>
                <a:cs typeface="Arial" pitchFamily="34" charset="0"/>
              </a:rPr>
              <a:t>Eysestone</a:t>
            </a:r>
            <a:r>
              <a:rPr lang="en-GB" sz="1800" dirty="0" smtClean="0">
                <a:latin typeface="Arial" pitchFamily="34" charset="0"/>
                <a:cs typeface="Arial" pitchFamily="34" charset="0"/>
              </a:rPr>
              <a:t>, 1971);</a:t>
            </a:r>
          </a:p>
          <a:p>
            <a:pPr>
              <a:buFont typeface="Wingdings" pitchFamily="2" charset="2"/>
              <a:buChar char="Ø"/>
            </a:pPr>
            <a:r>
              <a:rPr lang="en-GB" sz="1800" dirty="0">
                <a:latin typeface="Arial" pitchFamily="34" charset="0"/>
                <a:cs typeface="Arial" pitchFamily="34" charset="0"/>
              </a:rPr>
              <a:t>“the actions, objectives, and pronouncements of governments on particular matters, the steps they take (or fail to take) to implement them, and the explanations they give for what happens (or does not happen)” (</a:t>
            </a:r>
            <a:r>
              <a:rPr lang="en-GB" sz="1800" dirty="0" smtClean="0">
                <a:latin typeface="Arial" pitchFamily="34" charset="0"/>
                <a:cs typeface="Arial" pitchFamily="34" charset="0"/>
              </a:rPr>
              <a:t>Wilson, 2006);</a:t>
            </a:r>
            <a:endParaRPr lang="en-GB" sz="18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04664"/>
            <a:ext cx="8229600" cy="6009531"/>
          </a:xfrm>
        </p:spPr>
        <p:txBody>
          <a:bodyPr>
            <a:normAutofit/>
          </a:bodyPr>
          <a:lstStyle/>
          <a:p>
            <a:pPr>
              <a:buFont typeface="Wingdings" pitchFamily="2" charset="2"/>
              <a:buChar char="Ø"/>
            </a:pPr>
            <a:r>
              <a:rPr lang="en-GB" sz="1800" dirty="0" smtClean="0">
                <a:latin typeface="Arial" pitchFamily="34" charset="0"/>
                <a:cs typeface="Arial" pitchFamily="34" charset="0"/>
              </a:rPr>
              <a:t>“a purposive </a:t>
            </a:r>
            <a:r>
              <a:rPr lang="en-GB" sz="1800" dirty="0">
                <a:latin typeface="Arial" pitchFamily="34" charset="0"/>
                <a:cs typeface="Arial" pitchFamily="34" charset="0"/>
              </a:rPr>
              <a:t>course of action or inaction undertaken by an actor or set of actors in dealing with a </a:t>
            </a:r>
            <a:r>
              <a:rPr lang="en-GB" sz="1800" dirty="0" smtClean="0">
                <a:latin typeface="Arial" pitchFamily="34" charset="0"/>
                <a:cs typeface="Arial" pitchFamily="34" charset="0"/>
              </a:rPr>
              <a:t>problem </a:t>
            </a:r>
            <a:r>
              <a:rPr lang="en-GB" sz="1800" dirty="0">
                <a:latin typeface="Arial" pitchFamily="34" charset="0"/>
                <a:cs typeface="Arial" pitchFamily="34" charset="0"/>
              </a:rPr>
              <a:t>or matter of concern” </a:t>
            </a:r>
            <a:r>
              <a:rPr lang="en-GB" sz="1800" dirty="0" smtClean="0">
                <a:latin typeface="Arial" pitchFamily="34" charset="0"/>
                <a:cs typeface="Arial" pitchFamily="34" charset="0"/>
              </a:rPr>
              <a:t>(Anderson, 1994).</a:t>
            </a:r>
          </a:p>
          <a:p>
            <a:pPr>
              <a:buNone/>
            </a:pPr>
            <a:endParaRPr lang="en-US" sz="1800" dirty="0">
              <a:latin typeface="Arial" pitchFamily="34" charset="0"/>
              <a:cs typeface="Arial" pitchFamily="34" charset="0"/>
            </a:endParaRPr>
          </a:p>
          <a:p>
            <a:pPr>
              <a:buNone/>
            </a:pPr>
            <a:r>
              <a:rPr lang="en-US" sz="1800" u="sng" dirty="0" smtClean="0">
                <a:latin typeface="Arial" pitchFamily="34" charset="0"/>
                <a:cs typeface="Arial" pitchFamily="34" charset="0"/>
              </a:rPr>
              <a:t>Question</a:t>
            </a:r>
            <a:r>
              <a:rPr lang="en-US" sz="1800" dirty="0" smtClean="0">
                <a:latin typeface="Arial" pitchFamily="34" charset="0"/>
                <a:cs typeface="Arial" pitchFamily="34" charset="0"/>
              </a:rPr>
              <a:t>: Why its difficult to put up a concise definition of ‘Public Policy’?</a:t>
            </a:r>
          </a:p>
          <a:p>
            <a:pPr>
              <a:buNone/>
            </a:pPr>
            <a:endParaRPr lang="en-US" sz="1800" dirty="0" smtClean="0">
              <a:latin typeface="Arial" pitchFamily="34" charset="0"/>
              <a:cs typeface="Arial" pitchFamily="34" charset="0"/>
            </a:endParaRPr>
          </a:p>
          <a:p>
            <a:pPr>
              <a:buFont typeface="Wingdings"/>
              <a:buChar char="Ø"/>
            </a:pPr>
            <a:r>
              <a:rPr lang="en-GB" sz="1800" dirty="0" smtClean="0">
                <a:latin typeface="Arial" pitchFamily="34" charset="0"/>
                <a:cs typeface="Arial" pitchFamily="34" charset="0"/>
              </a:rPr>
              <a:t>Lots of differences on the questions of what to study, how to study, which specific field is applicable or to consult regarding a specific problem, what methodology to apply, the theoretical apparatus, etc. </a:t>
            </a:r>
          </a:p>
          <a:p>
            <a:pPr>
              <a:buFont typeface="Wingdings"/>
              <a:buChar char="Ø"/>
            </a:pPr>
            <a:r>
              <a:rPr lang="en-GB" sz="1800" dirty="0" smtClean="0">
                <a:latin typeface="Arial" pitchFamily="34" charset="0"/>
                <a:cs typeface="Arial" pitchFamily="34" charset="0"/>
              </a:rPr>
              <a:t>There is no, single coherent syllabus regarding the subject of Public Policy or its analysis. There are a few overarching, common themes (which we will across later)  but teaching material varies according to needs, geographical locales or teaching styles.  For example, much of the study of examples in the US institutions of public policy concentrate on teaching public policy from a US perspective. The historical and institutional basis is strictly focused on examples from the US. </a:t>
            </a:r>
          </a:p>
          <a:p>
            <a:pPr>
              <a:buFont typeface="Wingdings"/>
              <a:buChar char="Ø"/>
            </a:pPr>
            <a:r>
              <a:rPr lang="en-GB" sz="1800" dirty="0" smtClean="0">
                <a:latin typeface="Arial" pitchFamily="34" charset="0"/>
                <a:cs typeface="Arial" pitchFamily="34" charset="0"/>
              </a:rPr>
              <a:t>Other institutions of public policy world over have more or less the same approach. Some tend to be more international in their approach (they include and analyze examples from world over), while some tend to focus strictly on the happenings in their geographical locales.     </a:t>
            </a:r>
            <a:endParaRPr lang="en-GB" sz="18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lnSpcReduction="10000"/>
          </a:bodyPr>
          <a:lstStyle/>
          <a:p>
            <a:pPr>
              <a:buNone/>
            </a:pPr>
            <a:r>
              <a:rPr lang="en-US" sz="1800" dirty="0" smtClean="0">
                <a:latin typeface="Arial" pitchFamily="34" charset="0"/>
                <a:cs typeface="Arial" pitchFamily="34" charset="0"/>
              </a:rPr>
              <a:t>Question: So then why study public policy?</a:t>
            </a:r>
          </a:p>
          <a:p>
            <a:pPr>
              <a:buFont typeface="Wingdings" pitchFamily="2" charset="2"/>
              <a:buChar char="Ø"/>
            </a:pPr>
            <a:r>
              <a:rPr lang="en-US" sz="1800" dirty="0" smtClean="0">
                <a:latin typeface="Arial" pitchFamily="34" charset="0"/>
                <a:cs typeface="Arial" pitchFamily="34" charset="0"/>
              </a:rPr>
              <a:t> Consider the following challenges facing Pakistan;</a:t>
            </a:r>
          </a:p>
          <a:p>
            <a:pPr>
              <a:buNone/>
            </a:pPr>
            <a:r>
              <a:rPr lang="en-US" sz="1800" dirty="0" smtClean="0">
                <a:latin typeface="Arial" pitchFamily="34" charset="0"/>
                <a:cs typeface="Arial" pitchFamily="34" charset="0"/>
              </a:rPr>
              <a:t>       a) Pakistan’s total foreign debt amounts to more than $ 60 billion</a:t>
            </a:r>
          </a:p>
          <a:p>
            <a:pPr>
              <a:buNone/>
            </a:pPr>
            <a:r>
              <a:rPr lang="en-US" sz="1800" dirty="0" smtClean="0">
                <a:latin typeface="Arial" pitchFamily="34" charset="0"/>
                <a:cs typeface="Arial" pitchFamily="34" charset="0"/>
              </a:rPr>
              <a:t>       b)  Pakistan’s exports have always been low compared to imports (except for a one or 2 years of its existence). Implication: more foreign currency flows out, thus dwindling our foreign exchange reserves. Lower foreign exchange reserve have their own negative implications (lower credit ratings plus difficulty in importing).</a:t>
            </a:r>
          </a:p>
          <a:p>
            <a:pPr>
              <a:buNone/>
            </a:pPr>
            <a:r>
              <a:rPr lang="en-US" sz="1800" dirty="0" smtClean="0">
                <a:latin typeface="Arial" pitchFamily="34" charset="0"/>
                <a:cs typeface="Arial" pitchFamily="34" charset="0"/>
              </a:rPr>
              <a:t>      c) Persistent power outages, load shedding and its negative impacts.</a:t>
            </a:r>
          </a:p>
          <a:p>
            <a:pPr>
              <a:buNone/>
            </a:pPr>
            <a:r>
              <a:rPr lang="en-US" sz="1800" dirty="0" smtClean="0">
                <a:latin typeface="Arial" pitchFamily="34" charset="0"/>
                <a:cs typeface="Arial" pitchFamily="34" charset="0"/>
              </a:rPr>
              <a:t>      d) Every Pakistani is now burdened with an average debt of Rs. 80,000/-.</a:t>
            </a:r>
          </a:p>
          <a:p>
            <a:pPr>
              <a:buNone/>
            </a:pPr>
            <a:r>
              <a:rPr lang="en-US" sz="1800" dirty="0" smtClean="0">
                <a:latin typeface="Arial" pitchFamily="34" charset="0"/>
                <a:cs typeface="Arial" pitchFamily="34" charset="0"/>
              </a:rPr>
              <a:t>      e) Pakistan has some of the lowest human development indicators in the world, only better than a few African countries.</a:t>
            </a:r>
          </a:p>
          <a:p>
            <a:pPr>
              <a:buNone/>
            </a:pPr>
            <a:r>
              <a:rPr lang="en-US" sz="1800" dirty="0" smtClean="0">
                <a:latin typeface="Arial" pitchFamily="34" charset="0"/>
                <a:cs typeface="Arial" pitchFamily="34" charset="0"/>
              </a:rPr>
              <a:t>      f) Millions of school going children are out of school</a:t>
            </a:r>
          </a:p>
          <a:p>
            <a:pPr>
              <a:buNone/>
            </a:pPr>
            <a:r>
              <a:rPr lang="en-US" sz="1800" dirty="0" smtClean="0">
                <a:latin typeface="Arial" pitchFamily="34" charset="0"/>
                <a:cs typeface="Arial" pitchFamily="34" charset="0"/>
              </a:rPr>
              <a:t>      g) More than half of the population does not have access to clean drinking water.</a:t>
            </a:r>
          </a:p>
          <a:p>
            <a:pPr>
              <a:buNone/>
            </a:pPr>
            <a:r>
              <a:rPr lang="en-US" sz="1800" dirty="0" smtClean="0">
                <a:latin typeface="Arial" pitchFamily="34" charset="0"/>
                <a:cs typeface="Arial" pitchFamily="34" charset="0"/>
              </a:rPr>
              <a:t>      h) Sanitation conditions throughout the country are extremely poor.</a:t>
            </a:r>
          </a:p>
          <a:p>
            <a:pPr>
              <a:buNone/>
            </a:pP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i</a:t>
            </a:r>
            <a:r>
              <a:rPr lang="en-US" sz="1800" dirty="0" smtClean="0">
                <a:latin typeface="Arial" pitchFamily="34" charset="0"/>
                <a:cs typeface="Arial" pitchFamily="34" charset="0"/>
              </a:rPr>
              <a:t>) Pakistan is now considered a ‘water stressed’ country, meaning that per capita availability of water is dwindling day by day and water availability is low.</a:t>
            </a:r>
          </a:p>
          <a:p>
            <a:pPr>
              <a:buNone/>
            </a:pPr>
            <a:r>
              <a:rPr lang="en-US" sz="1800" dirty="0" smtClean="0">
                <a:latin typeface="Arial" pitchFamily="34" charset="0"/>
                <a:cs typeface="Arial" pitchFamily="34" charset="0"/>
              </a:rPr>
              <a:t>      j) Corruption is endemic and rampant.</a:t>
            </a:r>
          </a:p>
          <a:p>
            <a:pPr>
              <a:buNone/>
            </a:pPr>
            <a:endParaRPr lang="en-GB"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5763344"/>
          </a:xfrm>
        </p:spPr>
        <p:txBody>
          <a:bodyPr/>
          <a:lstStyle/>
          <a:p>
            <a:pPr>
              <a:buNone/>
            </a:pPr>
            <a:r>
              <a:rPr lang="en-US" dirty="0" smtClean="0"/>
              <a:t> </a:t>
            </a:r>
          </a:p>
          <a:p>
            <a:pPr>
              <a:buNone/>
            </a:pPr>
            <a:r>
              <a:rPr lang="en-US" sz="1800" dirty="0" smtClean="0">
                <a:latin typeface="Arial" pitchFamily="34" charset="0"/>
                <a:cs typeface="Arial" pitchFamily="34" charset="0"/>
              </a:rPr>
              <a:t>These were just some examples, a glimpse of what Pakistan is facing in terms of challenges. The short of all this is that we need a policy to deal with these issues. If our policymakers had been good enough to deal with these kinds of issues over the course of time we wouldn’t have had so many problems to begin with. </a:t>
            </a:r>
          </a:p>
          <a:p>
            <a:pPr>
              <a:buNone/>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Despite the vastness and the complexity of the subject, real world problems themselves present an incentive. </a:t>
            </a:r>
          </a:p>
          <a:p>
            <a:pPr>
              <a:buFont typeface="Wingdings" pitchFamily="2" charset="2"/>
              <a:buChar char="Ø"/>
            </a:pPr>
            <a:r>
              <a:rPr lang="en-US" sz="1800" dirty="0" smtClean="0">
                <a:latin typeface="Arial" pitchFamily="34" charset="0"/>
                <a:cs typeface="Arial" pitchFamily="34" charset="0"/>
              </a:rPr>
              <a:t>Millions of people around the world now working specifically as public policy analyst’s. It’s a challenging and rewarding career. </a:t>
            </a:r>
          </a:p>
          <a:p>
            <a:pPr>
              <a:buFont typeface="Wingdings" pitchFamily="2" charset="2"/>
              <a:buChar char="Ø"/>
            </a:pPr>
            <a:r>
              <a:rPr lang="en-US" sz="1800" dirty="0" smtClean="0">
                <a:latin typeface="Arial" pitchFamily="34" charset="0"/>
                <a:cs typeface="Arial" pitchFamily="34" charset="0"/>
              </a:rPr>
              <a:t>Opportunities for public policy specialists? Government, Academia, Research organizations, think tank’s, Non Governmental Organizations (NGO’s). </a:t>
            </a:r>
          </a:p>
          <a:p>
            <a:pPr>
              <a:buFont typeface="Wingdings" pitchFamily="2" charset="2"/>
              <a:buChar char="Ø"/>
            </a:pPr>
            <a:r>
              <a:rPr lang="en-US" sz="1800" dirty="0" smtClean="0">
                <a:latin typeface="Arial" pitchFamily="34" charset="0"/>
                <a:cs typeface="Arial" pitchFamily="34" charset="0"/>
              </a:rPr>
              <a:t>Universities have dedicated schools of Public Policy. For example, Kennedy school of Government at Harvard. </a:t>
            </a:r>
          </a:p>
          <a:p>
            <a:pPr>
              <a:buNone/>
            </a:pPr>
            <a:endParaRPr lang="en-GB" sz="18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5763344"/>
          </a:xfrm>
        </p:spPr>
        <p:txBody>
          <a:bodyPr/>
          <a:lstStyle/>
          <a:p>
            <a:pPr algn="ctr">
              <a:buNone/>
            </a:pPr>
            <a:endParaRPr lang="en-US" sz="2400" b="1" u="sng" dirty="0" smtClean="0">
              <a:latin typeface="Arial" pitchFamily="34" charset="0"/>
              <a:cs typeface="Arial" pitchFamily="34" charset="0"/>
            </a:endParaRPr>
          </a:p>
          <a:p>
            <a:pPr>
              <a:buNone/>
            </a:pPr>
            <a:r>
              <a:rPr lang="en-GB" sz="2400" dirty="0" smtClean="0"/>
              <a:t>    </a:t>
            </a:r>
            <a:r>
              <a:rPr lang="en-GB" sz="1800" dirty="0" smtClean="0">
                <a:latin typeface="Arial" pitchFamily="34" charset="0"/>
                <a:cs typeface="Arial" pitchFamily="34" charset="0"/>
              </a:rPr>
              <a:t>Despite the vastness of the subject content, we turn to some of the commonalities of ‘why’ study public policy? The major ones are as follows.</a:t>
            </a:r>
          </a:p>
          <a:p>
            <a:pPr>
              <a:buNone/>
            </a:pPr>
            <a:r>
              <a:rPr lang="en-GB" sz="2400" dirty="0" smtClean="0"/>
              <a:t> </a:t>
            </a:r>
          </a:p>
          <a:p>
            <a:pPr>
              <a:buFont typeface="Wingdings" pitchFamily="2" charset="2"/>
              <a:buChar char="Ø"/>
            </a:pPr>
            <a:r>
              <a:rPr lang="en-GB" sz="1800" dirty="0" smtClean="0">
                <a:latin typeface="Arial" pitchFamily="34" charset="0"/>
                <a:cs typeface="Arial" pitchFamily="34" charset="0"/>
              </a:rPr>
              <a:t>Improving welfare of the citizens of a country. </a:t>
            </a:r>
          </a:p>
          <a:p>
            <a:pPr>
              <a:buNone/>
            </a:pPr>
            <a:endParaRPr lang="en-GB" sz="1800" dirty="0" smtClean="0">
              <a:latin typeface="Arial" pitchFamily="34" charset="0"/>
              <a:cs typeface="Arial" pitchFamily="34" charset="0"/>
            </a:endParaRPr>
          </a:p>
          <a:p>
            <a:pPr>
              <a:buFont typeface="Wingdings" pitchFamily="2" charset="2"/>
              <a:buChar char="Ø"/>
            </a:pPr>
            <a:r>
              <a:rPr lang="en-GB" sz="1800" dirty="0" smtClean="0">
                <a:latin typeface="Arial" pitchFamily="34" charset="0"/>
                <a:cs typeface="Arial" pitchFamily="34" charset="0"/>
              </a:rPr>
              <a:t>Differentiate between good and bad policies.</a:t>
            </a:r>
          </a:p>
          <a:p>
            <a:pPr>
              <a:buNone/>
            </a:pPr>
            <a:endParaRPr lang="en-GB"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Improve governance for better outcomes.</a:t>
            </a:r>
          </a:p>
          <a:p>
            <a:pPr>
              <a:buNone/>
            </a:pPr>
            <a:endParaRPr lang="en-US" sz="1800" dirty="0" smtClean="0">
              <a:latin typeface="Arial" pitchFamily="34" charset="0"/>
              <a:cs typeface="Arial" pitchFamily="34" charset="0"/>
            </a:endParaRPr>
          </a:p>
          <a:p>
            <a:pPr>
              <a:buFont typeface="Wingdings" pitchFamily="2" charset="2"/>
              <a:buChar char="Ø"/>
            </a:pPr>
            <a:r>
              <a:rPr lang="en-GB" sz="1800" dirty="0" smtClean="0">
                <a:latin typeface="Arial" pitchFamily="34" charset="0"/>
                <a:cs typeface="Arial" pitchFamily="34" charset="0"/>
              </a:rPr>
              <a:t>Towards a viable, strong nation.</a:t>
            </a:r>
          </a:p>
          <a:p>
            <a:pPr>
              <a:buNone/>
            </a:pPr>
            <a:endParaRPr lang="en-GB" sz="1800" dirty="0" smtClean="0">
              <a:latin typeface="Arial" pitchFamily="34" charset="0"/>
              <a:cs typeface="Arial" pitchFamily="34" charset="0"/>
            </a:endParaRPr>
          </a:p>
          <a:p>
            <a:pPr>
              <a:buFont typeface="Wingdings" pitchFamily="2" charset="2"/>
              <a:buChar char="Ø"/>
            </a:pPr>
            <a:r>
              <a:rPr lang="en-GB" sz="1800" dirty="0" smtClean="0">
                <a:latin typeface="Arial" pitchFamily="34" charset="0"/>
                <a:cs typeface="Arial" pitchFamily="34" charset="0"/>
              </a:rPr>
              <a:t>The macro and micro level differentiation for better outcomes</a:t>
            </a:r>
            <a:endParaRPr lang="en-US" sz="1800" dirty="0" smtClean="0">
              <a:latin typeface="Arial" pitchFamily="34" charset="0"/>
              <a:cs typeface="Arial" pitchFamily="34" charset="0"/>
            </a:endParaRPr>
          </a:p>
          <a:p>
            <a:pPr marL="342900" indent="-342900">
              <a:buNone/>
            </a:pPr>
            <a:endParaRPr lang="en-GB" sz="1800" i="1" dirty="0" smtClean="0">
              <a:latin typeface="Arial" pitchFamily="34" charset="0"/>
              <a:cs typeface="Arial" pitchFamily="34" charset="0"/>
            </a:endParaRPr>
          </a:p>
          <a:p>
            <a:pPr marL="342900" indent="-342900">
              <a:buAutoNum type="alphaLcParenR" startAt="2"/>
            </a:pPr>
            <a:endParaRPr lang="en-GB" sz="1800" i="1" dirty="0" smtClean="0">
              <a:latin typeface="Arial" pitchFamily="34" charset="0"/>
              <a:cs typeface="Arial" pitchFamily="34" charset="0"/>
            </a:endParaRPr>
          </a:p>
          <a:p>
            <a:pPr marL="342900" indent="-342900">
              <a:buNone/>
            </a:pPr>
            <a:endParaRPr lang="en-US" sz="1800" dirty="0" smtClean="0">
              <a:latin typeface="Arial" pitchFamily="34" charset="0"/>
              <a:cs typeface="Arial" pitchFamily="34" charset="0"/>
            </a:endParaRPr>
          </a:p>
          <a:p>
            <a:pPr algn="ctr">
              <a:buNone/>
            </a:pPr>
            <a:endParaRPr lang="en-US" sz="2400" b="1" u="sng" dirty="0" smtClean="0">
              <a:latin typeface="Arial" pitchFamily="34" charset="0"/>
              <a:cs typeface="Arial" pitchFamily="34" charset="0"/>
            </a:endParaRPr>
          </a:p>
          <a:p>
            <a:pPr>
              <a:buNone/>
            </a:pPr>
            <a:endParaRPr lang="en-US" sz="2000" dirty="0" smtClean="0">
              <a:latin typeface="Arial" pitchFamily="34" charset="0"/>
              <a:cs typeface="Arial" pitchFamily="34" charset="0"/>
            </a:endParaRPr>
          </a:p>
          <a:p>
            <a:pPr>
              <a:buNone/>
            </a:pPr>
            <a:endParaRPr lang="en-GB" sz="1800" dirty="0">
              <a:latin typeface="Arial" pitchFamily="34" charset="0"/>
              <a:cs typeface="Arial" pitchFamily="34" charset="0"/>
            </a:endParaRPr>
          </a:p>
        </p:txBody>
      </p:sp>
      <p:sp>
        <p:nvSpPr>
          <p:cNvPr id="5" name="Rectangle 4"/>
          <p:cNvSpPr/>
          <p:nvPr/>
        </p:nvSpPr>
        <p:spPr>
          <a:xfrm>
            <a:off x="251520" y="260648"/>
            <a:ext cx="8712968" cy="369332"/>
          </a:xfrm>
          <a:prstGeom prst="rect">
            <a:avLst/>
          </a:prstGeom>
        </p:spPr>
        <p:txBody>
          <a:bodyPr wrap="square">
            <a:spAutoFit/>
          </a:bodyPr>
          <a:lstStyle/>
          <a:p>
            <a:pPr algn="ctr"/>
            <a:r>
              <a:rPr lang="en-US" b="1" u="sng" dirty="0" smtClean="0">
                <a:latin typeface="Arial" pitchFamily="34" charset="0"/>
                <a:cs typeface="Arial" pitchFamily="34" charset="0"/>
              </a:rPr>
              <a:t>Common Characteristics of a Public Policy</a:t>
            </a:r>
            <a:endParaRPr lang="en-GB"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60648"/>
            <a:ext cx="8229600" cy="5835352"/>
          </a:xfrm>
        </p:spPr>
        <p:txBody>
          <a:bodyPr/>
          <a:lstStyle/>
          <a:p>
            <a:pPr algn="ctr">
              <a:buNone/>
            </a:pPr>
            <a:r>
              <a:rPr lang="en-US" dirty="0" smtClean="0"/>
              <a:t> </a:t>
            </a:r>
            <a:r>
              <a:rPr lang="en-US" sz="2400" b="1" u="sng" dirty="0" smtClean="0">
                <a:latin typeface="Arial" pitchFamily="34" charset="0"/>
                <a:cs typeface="Arial" pitchFamily="34" charset="0"/>
              </a:rPr>
              <a:t>Common Characteristics of a Public Policy</a:t>
            </a:r>
          </a:p>
          <a:p>
            <a:pPr algn="ctr">
              <a:buNone/>
            </a:pPr>
            <a:endParaRPr lang="en-US" sz="2400" b="1" u="sng" dirty="0" smtClean="0">
              <a:latin typeface="Arial" pitchFamily="34" charset="0"/>
              <a:cs typeface="Arial" pitchFamily="34" charset="0"/>
            </a:endParaRPr>
          </a:p>
          <a:p>
            <a:pPr algn="ctr">
              <a:buNone/>
            </a:pPr>
            <a:endParaRPr lang="en-US" sz="2400" b="1" u="sng" dirty="0" smtClean="0">
              <a:latin typeface="Arial" pitchFamily="34" charset="0"/>
              <a:cs typeface="Arial" pitchFamily="34" charset="0"/>
            </a:endParaRPr>
          </a:p>
          <a:p>
            <a:pPr>
              <a:buFont typeface="Wingdings" pitchFamily="2" charset="2"/>
              <a:buChar char="Ø"/>
            </a:pPr>
            <a:r>
              <a:rPr lang="en-GB" sz="1800" dirty="0" smtClean="0">
                <a:latin typeface="Arial" pitchFamily="34" charset="0"/>
                <a:cs typeface="Arial" pitchFamily="34" charset="0"/>
              </a:rPr>
              <a:t>a)  Policy is not random but purposive and goal oriented; </a:t>
            </a:r>
          </a:p>
          <a:p>
            <a:pPr>
              <a:buNone/>
            </a:pPr>
            <a:endParaRPr lang="en-GB" sz="1800" dirty="0" smtClean="0">
              <a:latin typeface="Arial" pitchFamily="34" charset="0"/>
              <a:cs typeface="Arial" pitchFamily="34" charset="0"/>
            </a:endParaRPr>
          </a:p>
          <a:p>
            <a:pPr>
              <a:buFont typeface="Wingdings" pitchFamily="2" charset="2"/>
              <a:buChar char="Ø"/>
            </a:pPr>
            <a:r>
              <a:rPr lang="en-GB" sz="1800" dirty="0" smtClean="0">
                <a:latin typeface="Arial" pitchFamily="34" charset="0"/>
                <a:cs typeface="Arial" pitchFamily="34" charset="0"/>
              </a:rPr>
              <a:t>b)  public policy is made by public authorities; </a:t>
            </a:r>
          </a:p>
          <a:p>
            <a:pPr>
              <a:buNone/>
            </a:pPr>
            <a:endParaRPr lang="en-GB" sz="1800" dirty="0" smtClean="0">
              <a:latin typeface="Arial" pitchFamily="34" charset="0"/>
              <a:cs typeface="Arial" pitchFamily="34" charset="0"/>
            </a:endParaRPr>
          </a:p>
          <a:p>
            <a:pPr>
              <a:buFont typeface="Wingdings" pitchFamily="2" charset="2"/>
              <a:buChar char="Ø"/>
            </a:pPr>
            <a:r>
              <a:rPr lang="en-GB" sz="1800" dirty="0" smtClean="0">
                <a:latin typeface="Arial" pitchFamily="34" charset="0"/>
                <a:cs typeface="Arial" pitchFamily="34" charset="0"/>
              </a:rPr>
              <a:t>c)  public policy consists of patterns of actions taken over time; </a:t>
            </a:r>
          </a:p>
          <a:p>
            <a:pPr>
              <a:buNone/>
            </a:pPr>
            <a:endParaRPr lang="en-GB" sz="1800" dirty="0" smtClean="0">
              <a:latin typeface="Arial" pitchFamily="34" charset="0"/>
              <a:cs typeface="Arial" pitchFamily="34" charset="0"/>
            </a:endParaRPr>
          </a:p>
          <a:p>
            <a:pPr>
              <a:buFont typeface="Wingdings" pitchFamily="2" charset="2"/>
              <a:buChar char="Ø"/>
            </a:pPr>
            <a:r>
              <a:rPr lang="en-GB" sz="1800" dirty="0" smtClean="0">
                <a:latin typeface="Arial" pitchFamily="34" charset="0"/>
                <a:cs typeface="Arial" pitchFamily="34" charset="0"/>
              </a:rPr>
              <a:t>d) public policy is a product of demand, a government-directed course of action in response to pressure about some perceived problem; </a:t>
            </a:r>
          </a:p>
          <a:p>
            <a:pPr>
              <a:buNone/>
            </a:pPr>
            <a:endParaRPr lang="en-GB" sz="1800" dirty="0" smtClean="0">
              <a:latin typeface="Arial" pitchFamily="34" charset="0"/>
              <a:cs typeface="Arial" pitchFamily="34" charset="0"/>
            </a:endParaRPr>
          </a:p>
          <a:p>
            <a:pPr>
              <a:buFont typeface="Wingdings" pitchFamily="2" charset="2"/>
              <a:buChar char="Ø"/>
            </a:pPr>
            <a:r>
              <a:rPr lang="en-GB" sz="1800" dirty="0" smtClean="0">
                <a:latin typeface="Arial" pitchFamily="34" charset="0"/>
                <a:cs typeface="Arial" pitchFamily="34" charset="0"/>
              </a:rPr>
              <a:t>e) public policy can be positive (a deliberately purposive action) or negative (a deliberately purposive decision not to take action).</a:t>
            </a:r>
            <a:endParaRPr lang="en-GB" sz="18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60648"/>
            <a:ext cx="8229600" cy="5835352"/>
          </a:xfrm>
        </p:spPr>
        <p:txBody>
          <a:bodyPr/>
          <a:lstStyle/>
          <a:p>
            <a:pPr algn="ctr">
              <a:buNone/>
            </a:pPr>
            <a:r>
              <a:rPr lang="en-US" sz="2400" b="1" u="sng" dirty="0" smtClean="0">
                <a:latin typeface="Arial" pitchFamily="34" charset="0"/>
                <a:cs typeface="Arial" pitchFamily="34" charset="0"/>
              </a:rPr>
              <a:t>Short History</a:t>
            </a:r>
          </a:p>
          <a:p>
            <a:pPr algn="ctr">
              <a:buNone/>
            </a:pPr>
            <a:endParaRPr lang="en-US" sz="2400" b="1" u="sng" dirty="0" smtClean="0">
              <a:latin typeface="Arial" pitchFamily="34" charset="0"/>
              <a:cs typeface="Arial" pitchFamily="34" charset="0"/>
            </a:endParaRPr>
          </a:p>
          <a:p>
            <a:pPr>
              <a:buNone/>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Begin with the beginning of the governments</a:t>
            </a:r>
          </a:p>
          <a:p>
            <a:pPr>
              <a:buFont typeface="Wingdings" pitchFamily="2" charset="2"/>
              <a:buChar char="Ø"/>
            </a:pPr>
            <a:r>
              <a:rPr lang="en-US" sz="1800" dirty="0" smtClean="0">
                <a:latin typeface="Arial" pitchFamily="34" charset="0"/>
                <a:cs typeface="Arial" pitchFamily="34" charset="0"/>
              </a:rPr>
              <a:t>Earlier writings in the form of Republic (Plato), </a:t>
            </a:r>
            <a:r>
              <a:rPr lang="en-US" sz="1800" dirty="0" err="1" smtClean="0">
                <a:latin typeface="Arial" pitchFamily="34" charset="0"/>
                <a:cs typeface="Arial" pitchFamily="34" charset="0"/>
              </a:rPr>
              <a:t>Arathshastra</a:t>
            </a:r>
            <a:r>
              <a:rPr lang="en-US" sz="1800" dirty="0" smtClean="0">
                <a:latin typeface="Arial" pitchFamily="34" charset="0"/>
                <a:cs typeface="Arial" pitchFamily="34" charset="0"/>
              </a:rPr>
              <a:t> and </a:t>
            </a:r>
            <a:r>
              <a:rPr lang="en-US" sz="1800" dirty="0" err="1" smtClean="0">
                <a:latin typeface="Arial" pitchFamily="34" charset="0"/>
                <a:cs typeface="Arial" pitchFamily="34" charset="0"/>
              </a:rPr>
              <a:t>Neetishastra</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Chanakia</a:t>
            </a:r>
            <a:r>
              <a:rPr lang="en-US" sz="1800" dirty="0" smtClean="0">
                <a:latin typeface="Arial" pitchFamily="34" charset="0"/>
                <a:cs typeface="Arial" pitchFamily="34" charset="0"/>
              </a:rPr>
              <a:t>)</a:t>
            </a:r>
          </a:p>
          <a:p>
            <a:pPr>
              <a:buFont typeface="Wingdings" pitchFamily="2" charset="2"/>
              <a:buChar char="Ø"/>
            </a:pPr>
            <a:r>
              <a:rPr lang="en-US" sz="1800" dirty="0" smtClean="0">
                <a:latin typeface="Arial" pitchFamily="34" charset="0"/>
                <a:cs typeface="Arial" pitchFamily="34" charset="0"/>
              </a:rPr>
              <a:t>Books not just written out of  intellectual curiosity, but probably out of the need for discussing policies related to the government’s or those who govern. </a:t>
            </a:r>
          </a:p>
          <a:p>
            <a:pPr>
              <a:buFont typeface="Wingdings" pitchFamily="2" charset="2"/>
              <a:buChar char="Ø"/>
            </a:pPr>
            <a:r>
              <a:rPr lang="en-US" sz="1800" dirty="0" smtClean="0">
                <a:latin typeface="Arial" pitchFamily="34" charset="0"/>
                <a:cs typeface="Arial" pitchFamily="34" charset="0"/>
              </a:rPr>
              <a:t>Later texts also deal with same sort of questions but with a different context. For example, Smith’s magnum Opus </a:t>
            </a:r>
            <a:r>
              <a:rPr lang="en-US" sz="1800" i="1" dirty="0" smtClean="0">
                <a:latin typeface="Arial" pitchFamily="34" charset="0"/>
                <a:cs typeface="Arial" pitchFamily="34" charset="0"/>
              </a:rPr>
              <a:t>(The Wealth of Nations)</a:t>
            </a:r>
            <a:r>
              <a:rPr lang="en-US" sz="1800" dirty="0" smtClean="0">
                <a:latin typeface="Arial" pitchFamily="34" charset="0"/>
                <a:cs typeface="Arial" pitchFamily="34" charset="0"/>
              </a:rPr>
              <a:t> is all about how a nation and its citizens can become wealthy which takes care of many of the problems faced. </a:t>
            </a:r>
          </a:p>
          <a:p>
            <a:pPr>
              <a:buFont typeface="Wingdings" pitchFamily="2" charset="2"/>
              <a:buChar char="Ø"/>
            </a:pPr>
            <a:r>
              <a:rPr lang="en-US" sz="1800" dirty="0" smtClean="0">
                <a:latin typeface="Arial" pitchFamily="34" charset="0"/>
                <a:cs typeface="Arial" pitchFamily="34" charset="0"/>
              </a:rPr>
              <a:t>The change from old to new texts; basically its more to do with change from matters related to Kings, Princes and their policies to nation states governed through consensus rather than one man rule.  </a:t>
            </a:r>
            <a:endParaRPr lang="en-GB" sz="18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346</TotalTime>
  <Words>1035</Words>
  <Application>Microsoft Office PowerPoint</Application>
  <PresentationFormat>On-screen Show (4:3)</PresentationFormat>
  <Paragraphs>77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Public Policy Analysis  MPA404</vt:lpstr>
      <vt:lpstr>Definition of Public Policy</vt:lpstr>
      <vt:lpstr>Slide 3</vt:lpstr>
      <vt:lpstr>Slide 4</vt:lpstr>
      <vt:lpstr>Slide 5</vt:lpstr>
      <vt:lpstr>Slide 6</vt:lpstr>
      <vt:lpstr>Slide 7</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Shahid Mehmood</dc:creator>
  <cp:lastModifiedBy>Administrator</cp:lastModifiedBy>
  <cp:revision>83</cp:revision>
  <dcterms:created xsi:type="dcterms:W3CDTF">2014-06-22T06:51:33Z</dcterms:created>
  <dcterms:modified xsi:type="dcterms:W3CDTF">2014-06-22T14:23:18Z</dcterms:modified>
</cp:coreProperties>
</file>