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8" r:id="rId19"/>
    <p:sldId id="286" r:id="rId20"/>
    <p:sldId id="287" r:id="rId21"/>
    <p:sldId id="290" r:id="rId22"/>
    <p:sldId id="289" r:id="rId23"/>
    <p:sldId id="291" r:id="rId24"/>
    <p:sldId id="292" r:id="rId25"/>
    <p:sldId id="294" r:id="rId26"/>
    <p:sldId id="293" r:id="rId27"/>
    <p:sldId id="295" r:id="rId28"/>
    <p:sldId id="296" r:id="rId29"/>
    <p:sldId id="297" r:id="rId30"/>
    <p:sldId id="29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07-Dec-13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07-Dec-13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07-Dec-13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07-Dec-13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07-Dec-13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07-Dec-13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07-Dec-13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07-Dec-13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07-Dec-13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07-Dec-13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07-Dec-13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07-Dec-13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normAutofit fontScale="90000"/>
          </a:bodyPr>
          <a:lstStyle/>
          <a:p>
            <a:r>
              <a:rPr lang="en-US" dirty="0" smtClean="0"/>
              <a:t>Last Topic - Fundamental Constitutional and Administrative Concepts</a:t>
            </a:r>
            <a:endParaRPr lang="en-US" dirty="0"/>
          </a:p>
        </p:txBody>
      </p:sp>
      <p:sp>
        <p:nvSpPr>
          <p:cNvPr id="3" name="Subtitle 2"/>
          <p:cNvSpPr>
            <a:spLocks noGrp="1"/>
          </p:cNvSpPr>
          <p:nvPr>
            <p:ph type="subTitle" idx="1"/>
          </p:nvPr>
        </p:nvSpPr>
        <p:spPr>
          <a:xfrm>
            <a:off x="1295400" y="2971800"/>
            <a:ext cx="6400800" cy="2971800"/>
          </a:xfrm>
        </p:spPr>
        <p:txBody>
          <a:bodyPr>
            <a:normAutofit/>
          </a:bodyPr>
          <a:lstStyle/>
          <a:p>
            <a:pPr lvl="0" algn="l"/>
            <a:r>
              <a:rPr lang="en-US" b="1" dirty="0" smtClean="0"/>
              <a:t>Meaning</a:t>
            </a:r>
          </a:p>
          <a:p>
            <a:pPr lvl="0" algn="l"/>
            <a:r>
              <a:rPr lang="en-US" b="1" dirty="0" smtClean="0"/>
              <a:t>Scope</a:t>
            </a:r>
          </a:p>
          <a:p>
            <a:pPr lvl="0" algn="l"/>
            <a:r>
              <a:rPr lang="en-US" b="1" dirty="0" smtClean="0"/>
              <a:t>Sources of Governmental Power </a:t>
            </a:r>
          </a:p>
          <a:p>
            <a:pPr lvl="0" algn="l"/>
            <a:r>
              <a:rPr lang="en-US" b="1" dirty="0" smtClean="0"/>
              <a:t>Parliamentary Legislation </a:t>
            </a:r>
          </a:p>
          <a:p>
            <a:pPr algn="l"/>
            <a:r>
              <a:rPr lang="en-US" b="1" dirty="0" smtClean="0"/>
              <a:t>Delegated Legislation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lstStyle/>
          <a:p>
            <a:r>
              <a:rPr lang="en-US" dirty="0" smtClean="0"/>
              <a:t>The Rule of Law</a:t>
            </a:r>
            <a:endParaRPr lang="en-US" dirty="0"/>
          </a:p>
        </p:txBody>
      </p:sp>
      <p:sp>
        <p:nvSpPr>
          <p:cNvPr id="3" name="Subtitle 2"/>
          <p:cNvSpPr>
            <a:spLocks noGrp="1"/>
          </p:cNvSpPr>
          <p:nvPr>
            <p:ph type="subTitle" idx="1"/>
          </p:nvPr>
        </p:nvSpPr>
        <p:spPr>
          <a:xfrm>
            <a:off x="1371600" y="3276600"/>
            <a:ext cx="6400800" cy="1752600"/>
          </a:xfrm>
        </p:spPr>
        <p:txBody>
          <a:bodyPr/>
          <a:lstStyle/>
          <a:p>
            <a:pPr algn="l"/>
            <a:r>
              <a:rPr lang="en-US" b="1" dirty="0" smtClean="0"/>
              <a:t>History - Concept</a:t>
            </a:r>
          </a:p>
          <a:p>
            <a:pPr algn="l"/>
            <a:r>
              <a:rPr lang="en-US" b="1" dirty="0" smtClean="0"/>
              <a:t>Rule of Law in Pakistan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676400"/>
            <a:ext cx="6400800" cy="3962400"/>
          </a:xfrm>
        </p:spPr>
        <p:txBody>
          <a:bodyPr/>
          <a:lstStyle/>
          <a:p>
            <a:pPr algn="l"/>
            <a:r>
              <a:rPr lang="en-US" b="1" dirty="0" smtClean="0"/>
              <a:t>The concept of the “rule of law” branch from many traditions and continents and is tied with the growth of the history of law itself</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828800"/>
            <a:ext cx="6400800" cy="3810000"/>
          </a:xfrm>
        </p:spPr>
        <p:txBody>
          <a:bodyPr>
            <a:normAutofit/>
          </a:bodyPr>
          <a:lstStyle/>
          <a:p>
            <a:pPr algn="l"/>
            <a:r>
              <a:rPr lang="en-US" b="1" dirty="0" smtClean="0"/>
              <a:t>The Code of </a:t>
            </a:r>
            <a:r>
              <a:rPr lang="en-US" b="1" dirty="0" err="1" smtClean="0"/>
              <a:t>Hammourabi</a:t>
            </a:r>
            <a:r>
              <a:rPr lang="en-US" b="1" dirty="0" smtClean="0"/>
              <a:t>, declared by the King of Babylon around 1760 BC, is one of the first examples of the codification of law, presented to the public and applying to the acts of the ruler</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In the Arab world, a rich tradition of Islamic law hold the belief of the supremacy of law</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676400"/>
            <a:ext cx="6400800" cy="3962400"/>
          </a:xfrm>
        </p:spPr>
        <p:txBody>
          <a:bodyPr>
            <a:normAutofit/>
          </a:bodyPr>
          <a:lstStyle/>
          <a:p>
            <a:pPr algn="l"/>
            <a:r>
              <a:rPr lang="en-US" b="1" dirty="0" smtClean="0"/>
              <a:t>In the Anglo-American context, the Magna </a:t>
            </a:r>
            <a:r>
              <a:rPr lang="en-US" b="1" dirty="0" err="1" smtClean="0"/>
              <a:t>Carta</a:t>
            </a:r>
            <a:r>
              <a:rPr lang="en-US" b="1" dirty="0" smtClean="0"/>
              <a:t> of 1215 was a determining document, emphasizing the importance of the independence of the judiciary and the role of judicial process as fundamental characteristics of the rule of law</a:t>
            </a:r>
            <a:endParaRPr 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2057400"/>
            <a:ext cx="6400800" cy="3581400"/>
          </a:xfrm>
        </p:spPr>
        <p:txBody>
          <a:bodyPr>
            <a:normAutofit/>
          </a:bodyPr>
          <a:lstStyle/>
          <a:p>
            <a:pPr algn="l"/>
            <a:r>
              <a:rPr lang="en-US" b="1" dirty="0" smtClean="0"/>
              <a:t>In continental Europe notions of rule of law focused on the nature of the State, particularly on the role of constitutionalism</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828800"/>
            <a:ext cx="6400800" cy="3810000"/>
          </a:xfrm>
        </p:spPr>
        <p:txBody>
          <a:bodyPr>
            <a:normAutofit/>
          </a:bodyPr>
          <a:lstStyle/>
          <a:p>
            <a:pPr algn="l"/>
            <a:r>
              <a:rPr lang="en-US" b="1" dirty="0" smtClean="0"/>
              <a:t>The modern conception of the rule of law has developed as a concept distinct from the “rule of man”, involving a system of governance based on non-subjective rules</a:t>
            </a:r>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The “rule of man”, involving a system of governance based on non-arbitrary rules as opposed to one based on the power and whim of an absolute ruler</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pPr algn="l"/>
            <a:r>
              <a:rPr lang="en-US" b="1" dirty="0" smtClean="0"/>
              <a:t>The concept of rule of law is deeply linked to the principle of justice, involving an idea of accountability and fairness in the protection and justification of rights and the prevention and punishment of wrongs</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The rule of law is an ambiguous term that can mean different meanings in </a:t>
            </a:r>
            <a:r>
              <a:rPr lang="en-US" b="1" smtClean="0"/>
              <a:t>different frameworks</a:t>
            </a:r>
            <a:endParaRPr lang="en-US" b="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676400"/>
            <a:ext cx="6400800" cy="3962400"/>
          </a:xfrm>
        </p:spPr>
        <p:txBody>
          <a:bodyPr>
            <a:normAutofit lnSpcReduction="10000"/>
          </a:bodyPr>
          <a:lstStyle/>
          <a:p>
            <a:pPr algn="l"/>
            <a:r>
              <a:rPr lang="en-US" b="1" dirty="0" smtClean="0"/>
              <a:t>In one context the term means rule according to law. </a:t>
            </a:r>
          </a:p>
          <a:p>
            <a:pPr algn="l"/>
            <a:r>
              <a:rPr lang="en-US" b="1" dirty="0" smtClean="0"/>
              <a:t>No individual can be ordered by the government to pay civil damages or suffer criminal punishment except in strict accordance with well-established and clearly defined laws and procedures</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pPr algn="l"/>
            <a:r>
              <a:rPr lang="en-US" b="1" dirty="0" smtClean="0"/>
              <a:t>In a second context the term means rule under law. </a:t>
            </a:r>
          </a:p>
          <a:p>
            <a:pPr algn="l"/>
            <a:r>
              <a:rPr lang="en-US" b="1" dirty="0" smtClean="0"/>
              <a:t>No branch of government is above the law, and no public official may act illogically outside the law</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In a third context the term means rule according to a higher law. </a:t>
            </a:r>
          </a:p>
          <a:p>
            <a:pPr algn="l"/>
            <a:r>
              <a:rPr lang="en-US" b="1" dirty="0" smtClean="0"/>
              <a:t>No written law may be enforced by the government unless it conforms with certain unwritten, universal principles of fairness, morality, and justice</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The Rule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The United Nations under the Universal Declaration of Human Rights of 1948, affirms that “all human beings have fundamental rights and freedoms”</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Rule of Law in Pakistan</a:t>
            </a:r>
            <a:endParaRPr lang="en-US" dirty="0"/>
          </a:p>
        </p:txBody>
      </p:sp>
      <p:sp>
        <p:nvSpPr>
          <p:cNvPr id="3" name="Subtitle 2"/>
          <p:cNvSpPr>
            <a:spLocks noGrp="1"/>
          </p:cNvSpPr>
          <p:nvPr>
            <p:ph type="subTitle" idx="1"/>
          </p:nvPr>
        </p:nvSpPr>
        <p:spPr/>
        <p:txBody>
          <a:bodyPr/>
          <a:lstStyle/>
          <a:p>
            <a:r>
              <a:rPr lang="en-US" b="1" dirty="0" smtClean="0"/>
              <a:t>Chapter 1: Fundamental Rights</a:t>
            </a:r>
          </a:p>
          <a:p>
            <a:r>
              <a:rPr lang="en-US" b="1" dirty="0" smtClean="0"/>
              <a:t>Articles 8 -28</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143000" y="1828800"/>
            <a:ext cx="6629400" cy="3810000"/>
          </a:xfrm>
        </p:spPr>
        <p:txBody>
          <a:bodyPr>
            <a:normAutofit/>
          </a:bodyPr>
          <a:lstStyle/>
          <a:p>
            <a:pPr algn="l"/>
            <a:r>
              <a:rPr lang="en-US" b="1" dirty="0" smtClean="0"/>
              <a:t>9. 	Security of person</a:t>
            </a:r>
          </a:p>
          <a:p>
            <a:pPr algn="l"/>
            <a:r>
              <a:rPr lang="en-US" b="1" dirty="0" smtClean="0"/>
              <a:t>10. 	Safeguards as to arrest &amp; 	detention</a:t>
            </a:r>
          </a:p>
          <a:p>
            <a:pPr algn="l"/>
            <a:r>
              <a:rPr lang="en-US" b="1" dirty="0" smtClean="0"/>
              <a:t>10 A. Right to fair trial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14. 	Holiness of dignity of man</a:t>
            </a:r>
          </a:p>
          <a:p>
            <a:pPr algn="l"/>
            <a:r>
              <a:rPr lang="en-US" b="1" dirty="0" smtClean="0"/>
              <a:t>25. 	Equality of citizens</a:t>
            </a:r>
          </a:p>
          <a:p>
            <a:pPr algn="l"/>
            <a:r>
              <a:rPr lang="en-US" b="1" dirty="0" smtClean="0"/>
              <a:t>27. 	Safeguard against 	discrimination in services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2819400"/>
            <a:ext cx="6400800" cy="2819400"/>
          </a:xfrm>
        </p:spPr>
        <p:txBody>
          <a:bodyPr/>
          <a:lstStyle/>
          <a:p>
            <a:r>
              <a:rPr lang="en-US" b="1" dirty="0" smtClean="0"/>
              <a:t>Part IX: Islamic Provisions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20000"/>
          </a:bodyPr>
          <a:lstStyle/>
          <a:p>
            <a:pPr algn="l"/>
            <a:r>
              <a:rPr lang="en-US" b="1" dirty="0" smtClean="0"/>
              <a:t>228. 	Composition, etc. of Islamic 	Council</a:t>
            </a:r>
          </a:p>
          <a:p>
            <a:pPr algn="l"/>
            <a:r>
              <a:rPr lang="en-US" b="1" dirty="0" smtClean="0"/>
              <a:t>	</a:t>
            </a:r>
            <a:r>
              <a:rPr lang="en-US" dirty="0" smtClean="0"/>
              <a:t>Council of Islamic Ideology</a:t>
            </a:r>
          </a:p>
          <a:p>
            <a:pPr algn="l"/>
            <a:r>
              <a:rPr lang="en-US" b="1" dirty="0" smtClean="0"/>
              <a:t>231. 	Rules of procedure.</a:t>
            </a:r>
          </a:p>
          <a:p>
            <a:pPr algn="l"/>
            <a:r>
              <a:rPr lang="en-US" b="1" dirty="0" smtClean="0"/>
              <a:t>	</a:t>
            </a:r>
            <a:r>
              <a:rPr lang="en-US" dirty="0" smtClean="0"/>
              <a:t>The proceedings of the Islamic 	Council shall be regulated by 	rules of  procedure to be made by 	the Council with approval of the 	President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2286000"/>
            <a:ext cx="6400800" cy="3352800"/>
          </a:xfrm>
        </p:spPr>
        <p:txBody>
          <a:bodyPr/>
          <a:lstStyle/>
          <a:p>
            <a:pPr algn="l"/>
            <a:r>
              <a:rPr lang="en-US" b="1" dirty="0" smtClean="0"/>
              <a:t>The Theory </a:t>
            </a:r>
          </a:p>
          <a:p>
            <a:pPr algn="l"/>
            <a:r>
              <a:rPr lang="en-US" b="1" dirty="0" smtClean="0"/>
              <a:t>AND </a:t>
            </a:r>
          </a:p>
          <a:p>
            <a:pPr algn="l"/>
            <a:r>
              <a:rPr lang="en-US" b="1" dirty="0" smtClean="0"/>
              <a:t>The Approach</a:t>
            </a:r>
          </a:p>
          <a:p>
            <a:pPr algn="l"/>
            <a:r>
              <a:rPr lang="en-US" dirty="0" smtClean="0"/>
              <a:t> (Two Poles Apart)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Since its independence in 1947, Pakistan has gone through dark periods of military dictatorship, interrupted by brief periods of democracy that still witnessed various human rights violations</a:t>
            </a:r>
            <a:endParaRPr 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In 1999, the Dictator has worked over the years to roll back, little by little, the fundamental freedoms of the people of Pakistan</a:t>
            </a:r>
            <a:endParaRPr 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828800"/>
            <a:ext cx="6400800" cy="3810000"/>
          </a:xfrm>
        </p:spPr>
        <p:txBody>
          <a:bodyPr>
            <a:normAutofit/>
          </a:bodyPr>
          <a:lstStyle/>
          <a:p>
            <a:pPr algn="l"/>
            <a:r>
              <a:rPr lang="en-US" b="1" dirty="0" smtClean="0"/>
              <a:t>2007 marked the beginning of a confrontation between the judiciary and the executive power, an unprecedented event in the history of Pakistan</a:t>
            </a:r>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pPr algn="l"/>
            <a:r>
              <a:rPr lang="en-US" b="1" dirty="0" smtClean="0"/>
              <a:t>In addition to undermining the independence of the judiciary, the executive power has seriously attacked other rights and freedoms guaranteed by the Constitution</a:t>
            </a:r>
            <a:endParaRPr lang="en-US"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pPr algn="l"/>
            <a:r>
              <a:rPr lang="en-US" b="1" dirty="0" smtClean="0"/>
              <a:t>The outcome of this conflict is vital; the separation of powers serves as a guarantee of democracy and the Rule of Law</a:t>
            </a:r>
            <a:endParaRPr lang="en-US"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828800"/>
            <a:ext cx="6400800" cy="3810000"/>
          </a:xfrm>
        </p:spPr>
        <p:txBody>
          <a:bodyPr>
            <a:normAutofit/>
          </a:bodyPr>
          <a:lstStyle/>
          <a:p>
            <a:pPr algn="l"/>
            <a:r>
              <a:rPr lang="en-US" b="1" dirty="0" smtClean="0"/>
              <a:t>In this context, the results of parliamentary elections on February 18, 2008, hailing the victory of opposition parties against the regime </a:t>
            </a:r>
            <a:endParaRPr lang="en-US"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676400"/>
            <a:ext cx="6400800" cy="3962400"/>
          </a:xfrm>
        </p:spPr>
        <p:txBody>
          <a:bodyPr/>
          <a:lstStyle/>
          <a:p>
            <a:pPr algn="l"/>
            <a:r>
              <a:rPr lang="en-US" b="1" dirty="0" smtClean="0"/>
              <a:t>The hope continues with the new elected government empowered by the Elections of 2013 is anticipated </a:t>
            </a:r>
            <a:endParaRPr lang="en-US"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b="1" dirty="0" smtClean="0"/>
              <a:t>Rule of Law in Pakistan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Fundamental rights and freedoms are in danger in Pakistan, and their defenders are in need of support more than ever to continue their peaceful struggle for democracy and the rule of law</a:t>
            </a:r>
            <a:endParaRPr lang="en-US"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Next Topic - Separation of Powers</a:t>
            </a:r>
            <a:endParaRPr lang="en-US" dirty="0"/>
          </a:p>
        </p:txBody>
      </p:sp>
      <p:sp>
        <p:nvSpPr>
          <p:cNvPr id="3" name="Subtitle 2"/>
          <p:cNvSpPr>
            <a:spLocks noGrp="1"/>
          </p:cNvSpPr>
          <p:nvPr>
            <p:ph type="subTitle" idx="1"/>
          </p:nvPr>
        </p:nvSpPr>
        <p:spPr/>
        <p:txBody>
          <a:bodyPr/>
          <a:lstStyle/>
          <a:p>
            <a:pPr algn="l"/>
            <a:r>
              <a:rPr lang="en-US" b="1" dirty="0" smtClean="0"/>
              <a:t>Meaning</a:t>
            </a:r>
          </a:p>
          <a:p>
            <a:pPr algn="l"/>
            <a:r>
              <a:rPr lang="en-US" b="1" dirty="0" smtClean="0"/>
              <a:t>Overview</a:t>
            </a:r>
          </a:p>
          <a:p>
            <a:pPr algn="l"/>
            <a:r>
              <a:rPr lang="en-US" b="1" dirty="0" smtClean="0"/>
              <a:t>Need of Separation of Powers</a:t>
            </a:r>
            <a:endParaRPr lang="en-US"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763</Words>
  <Application>Microsoft Office PowerPoint</Application>
  <PresentationFormat>On-screen Show (4:3)</PresentationFormat>
  <Paragraphs>81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Last Topic - Fundamental Constitutional and Administrative Concepts</vt:lpstr>
      <vt:lpstr>The Rule of Law</vt:lpstr>
      <vt:lpstr>The Rule …..</vt:lpstr>
      <vt:lpstr>The Rule …..</vt:lpstr>
      <vt:lpstr>The Rule …..</vt:lpstr>
      <vt:lpstr>The Rule …..</vt:lpstr>
      <vt:lpstr>The Rule …..</vt:lpstr>
      <vt:lpstr>The Rule …..</vt:lpstr>
      <vt:lpstr>The Rule …..</vt:lpstr>
      <vt:lpstr>The Rule …..</vt:lpstr>
      <vt:lpstr>The Rule …..</vt:lpstr>
      <vt:lpstr>The Rule …..</vt:lpstr>
      <vt:lpstr>The Rule …..</vt:lpstr>
      <vt:lpstr>The Rule …..</vt:lpstr>
      <vt:lpstr>The Rule …..</vt:lpstr>
      <vt:lpstr>Rule of Law in Pakistan</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Rule of Law in Pakistan …..</vt:lpstr>
      <vt:lpstr>Next Topic - Separation of Powers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vcomsats</cp:lastModifiedBy>
  <cp:revision>20</cp:revision>
  <dcterms:created xsi:type="dcterms:W3CDTF">2013-11-28T07:57:58Z</dcterms:created>
  <dcterms:modified xsi:type="dcterms:W3CDTF">2013-12-07T04:16:51Z</dcterms:modified>
</cp:coreProperties>
</file>