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04" r:id="rId2"/>
    <p:sldId id="269" r:id="rId3"/>
    <p:sldId id="276" r:id="rId4"/>
    <p:sldId id="295" r:id="rId5"/>
    <p:sldId id="270" r:id="rId6"/>
    <p:sldId id="271" r:id="rId7"/>
    <p:sldId id="272" r:id="rId8"/>
    <p:sldId id="273" r:id="rId9"/>
    <p:sldId id="274" r:id="rId10"/>
    <p:sldId id="275" r:id="rId11"/>
    <p:sldId id="277" r:id="rId12"/>
    <p:sldId id="278" r:id="rId13"/>
    <p:sldId id="279" r:id="rId14"/>
    <p:sldId id="280" r:id="rId15"/>
    <p:sldId id="281" r:id="rId16"/>
    <p:sldId id="282" r:id="rId17"/>
    <p:sldId id="283" r:id="rId18"/>
    <p:sldId id="284" r:id="rId19"/>
    <p:sldId id="285" r:id="rId20"/>
    <p:sldId id="286" r:id="rId21"/>
    <p:sldId id="287" r:id="rId22"/>
    <p:sldId id="288" r:id="rId23"/>
    <p:sldId id="289" r:id="rId24"/>
    <p:sldId id="290" r:id="rId25"/>
    <p:sldId id="291" r:id="rId26"/>
    <p:sldId id="293" r:id="rId27"/>
    <p:sldId id="294" r:id="rId28"/>
    <p:sldId id="297" r:id="rId29"/>
    <p:sldId id="296" r:id="rId30"/>
    <p:sldId id="298" r:id="rId31"/>
    <p:sldId id="299" r:id="rId32"/>
    <p:sldId id="300" r:id="rId33"/>
    <p:sldId id="301" r:id="rId34"/>
    <p:sldId id="302" r:id="rId35"/>
    <p:sldId id="292" r:id="rId36"/>
    <p:sldId id="303"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F75A1F-5F70-4A4C-A6DD-FA5BC808347D}" type="datetimeFigureOut">
              <a:rPr lang="en-US" smtClean="0"/>
              <a:pPr/>
              <a:t>12/1/2013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B0B9B4-F24B-48B7-AA44-11A149B6C8B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Authoratative</a:t>
            </a:r>
            <a:r>
              <a:rPr lang="en-US" dirty="0" smtClean="0"/>
              <a:t> - Submissive</a:t>
            </a:r>
            <a:endParaRPr lang="en-US" dirty="0"/>
          </a:p>
        </p:txBody>
      </p:sp>
      <p:sp>
        <p:nvSpPr>
          <p:cNvPr id="4" name="Slide Number Placeholder 3"/>
          <p:cNvSpPr>
            <a:spLocks noGrp="1"/>
          </p:cNvSpPr>
          <p:nvPr>
            <p:ph type="sldNum" sz="quarter" idx="10"/>
          </p:nvPr>
        </p:nvSpPr>
        <p:spPr/>
        <p:txBody>
          <a:bodyPr/>
          <a:lstStyle/>
          <a:p>
            <a:fld id="{97B0B9B4-F24B-48B7-AA44-11A149B6C8B8}"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A62198-2D6D-4E1C-B53A-4B901E16A908}"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A62198-2D6D-4E1C-B53A-4B901E16A908}" type="datetimeFigureOut">
              <a:rPr lang="en-US" smtClean="0"/>
              <a:pPr/>
              <a:t>12/1/2013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A62198-2D6D-4E1C-B53A-4B901E16A908}" type="datetimeFigureOut">
              <a:rPr lang="en-US" smtClean="0"/>
              <a:pPr/>
              <a:t>12/1/2013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A62198-2D6D-4E1C-B53A-4B901E16A908}" type="datetimeFigureOut">
              <a:rPr lang="en-US" smtClean="0"/>
              <a:pPr/>
              <a:t>12/1/2013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62198-2D6D-4E1C-B53A-4B901E16A908}" type="datetimeFigureOut">
              <a:rPr lang="en-US" smtClean="0"/>
              <a:pPr/>
              <a:t>12/1/2013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62198-2D6D-4E1C-B53A-4B901E16A908}" type="datetimeFigureOut">
              <a:rPr lang="en-US" smtClean="0"/>
              <a:pPr/>
              <a:t>12/1/2013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C0AD1D-06B4-483B-90D3-7F52B83334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Last Topic - Constitution</a:t>
            </a:r>
            <a:endParaRPr lang="en-US" dirty="0"/>
          </a:p>
        </p:txBody>
      </p:sp>
      <p:sp>
        <p:nvSpPr>
          <p:cNvPr id="3" name="Subtitle 2"/>
          <p:cNvSpPr>
            <a:spLocks noGrp="1"/>
          </p:cNvSpPr>
          <p:nvPr>
            <p:ph type="subTitle" idx="1"/>
          </p:nvPr>
        </p:nvSpPr>
        <p:spPr/>
        <p:txBody>
          <a:bodyPr/>
          <a:lstStyle/>
          <a:p>
            <a:pPr algn="l"/>
            <a:r>
              <a:rPr lang="en-US" dirty="0" smtClean="0"/>
              <a:t>Constitution</a:t>
            </a:r>
          </a:p>
          <a:p>
            <a:pPr algn="l"/>
            <a:r>
              <a:rPr lang="en-US" dirty="0" smtClean="0"/>
              <a:t>History</a:t>
            </a:r>
          </a:p>
          <a:p>
            <a:pPr algn="l"/>
            <a:r>
              <a:rPr lang="en-US" dirty="0" smtClean="0"/>
              <a:t>Fundamental Rights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Factor responsible for development of Administrative Law</a:t>
            </a:r>
            <a:endParaRPr lang="en-US" dirty="0"/>
          </a:p>
        </p:txBody>
      </p:sp>
      <p:sp>
        <p:nvSpPr>
          <p:cNvPr id="3" name="Subtitle 2"/>
          <p:cNvSpPr>
            <a:spLocks noGrp="1"/>
          </p:cNvSpPr>
          <p:nvPr>
            <p:ph type="subTitle" idx="1"/>
          </p:nvPr>
        </p:nvSpPr>
        <p:spPr/>
        <p:txBody>
          <a:bodyPr>
            <a:normAutofit/>
          </a:bodyPr>
          <a:lstStyle/>
          <a:p>
            <a:pPr algn="l"/>
            <a:r>
              <a:rPr lang="en-US" dirty="0" smtClean="0"/>
              <a:t>Certain reasons and factors are responsible for the rapid growth of Administrative law in 20th century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r"/>
            <a:r>
              <a:rPr lang="en-US" dirty="0" smtClean="0"/>
              <a:t>Factor responsible ………</a:t>
            </a:r>
            <a:endParaRPr lang="en-US" dirty="0"/>
          </a:p>
        </p:txBody>
      </p:sp>
      <p:sp>
        <p:nvSpPr>
          <p:cNvPr id="3" name="Subtitle 2"/>
          <p:cNvSpPr>
            <a:spLocks noGrp="1"/>
          </p:cNvSpPr>
          <p:nvPr>
            <p:ph type="subTitle" idx="1"/>
          </p:nvPr>
        </p:nvSpPr>
        <p:spPr>
          <a:xfrm>
            <a:off x="1371600" y="3581400"/>
            <a:ext cx="6400800" cy="2438400"/>
          </a:xfrm>
        </p:spPr>
        <p:txBody>
          <a:bodyPr>
            <a:normAutofit fontScale="70000" lnSpcReduction="20000"/>
          </a:bodyPr>
          <a:lstStyle/>
          <a:p>
            <a:pPr algn="l"/>
            <a:r>
              <a:rPr lang="en-US" dirty="0" smtClean="0"/>
              <a:t>1. Changed relations of Authorities and Citizens</a:t>
            </a:r>
          </a:p>
          <a:p>
            <a:pPr algn="l"/>
            <a:r>
              <a:rPr lang="en-US" dirty="0" smtClean="0"/>
              <a:t>2. Origin of Welfare State Concept</a:t>
            </a:r>
          </a:p>
          <a:p>
            <a:pPr algn="l"/>
            <a:r>
              <a:rPr lang="en-US" dirty="0" smtClean="0"/>
              <a:t>3. Inadequacy of the Legislations</a:t>
            </a:r>
          </a:p>
          <a:p>
            <a:pPr algn="l"/>
            <a:r>
              <a:rPr lang="en-US" dirty="0" smtClean="0"/>
              <a:t>4. Shortage of Courts</a:t>
            </a:r>
          </a:p>
          <a:p>
            <a:pPr algn="l"/>
            <a:r>
              <a:rPr lang="en-US" dirty="0" smtClean="0"/>
              <a:t>5. Technical Experts are with Administrative Organs</a:t>
            </a:r>
          </a:p>
          <a:p>
            <a:pPr algn="l"/>
            <a:r>
              <a:rPr lang="en-US" dirty="0" smtClean="0"/>
              <a:t>6. Union of both Administrative &amp; Judicial Function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dirty="0" smtClean="0"/>
              <a:t>Factor responsible ………</a:t>
            </a:r>
            <a:endParaRPr lang="en-US" dirty="0"/>
          </a:p>
        </p:txBody>
      </p:sp>
      <p:sp>
        <p:nvSpPr>
          <p:cNvPr id="3" name="Subtitle 2"/>
          <p:cNvSpPr>
            <a:spLocks noGrp="1"/>
          </p:cNvSpPr>
          <p:nvPr>
            <p:ph type="subTitle" idx="1"/>
          </p:nvPr>
        </p:nvSpPr>
        <p:spPr/>
        <p:txBody>
          <a:bodyPr>
            <a:normAutofit fontScale="47500" lnSpcReduction="20000"/>
          </a:bodyPr>
          <a:lstStyle/>
          <a:p>
            <a:pPr algn="l"/>
            <a:r>
              <a:rPr lang="en-US" dirty="0" smtClean="0"/>
              <a:t>7. The Judicial System Proved Inadequate</a:t>
            </a:r>
          </a:p>
          <a:p>
            <a:pPr algn="l"/>
            <a:r>
              <a:rPr lang="en-US" dirty="0" smtClean="0"/>
              <a:t>8. Pressure upon parliamentary time</a:t>
            </a:r>
          </a:p>
          <a:p>
            <a:pPr algn="l"/>
            <a:r>
              <a:rPr lang="en-US" dirty="0" smtClean="0"/>
              <a:t>9. Technicality</a:t>
            </a:r>
          </a:p>
          <a:p>
            <a:pPr algn="l"/>
            <a:r>
              <a:rPr lang="en-US" dirty="0" smtClean="0"/>
              <a:t>10. Flexibility</a:t>
            </a:r>
          </a:p>
          <a:p>
            <a:pPr algn="l"/>
            <a:r>
              <a:rPr lang="en-US" dirty="0" smtClean="0"/>
              <a:t>11. Experiment</a:t>
            </a:r>
          </a:p>
          <a:p>
            <a:pPr algn="l"/>
            <a:r>
              <a:rPr lang="en-US" dirty="0" smtClean="0"/>
              <a:t>12. Emergency</a:t>
            </a:r>
          </a:p>
          <a:p>
            <a:pPr algn="l"/>
            <a:r>
              <a:rPr lang="en-US" dirty="0" smtClean="0"/>
              <a:t>13. Complexity of modern administration</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Changed relations of Authorities and Citizens</a:t>
            </a:r>
            <a:endParaRPr lang="en-US" dirty="0"/>
          </a:p>
        </p:txBody>
      </p:sp>
      <p:sp>
        <p:nvSpPr>
          <p:cNvPr id="3" name="Subtitle 2"/>
          <p:cNvSpPr>
            <a:spLocks noGrp="1"/>
          </p:cNvSpPr>
          <p:nvPr>
            <p:ph type="subTitle" idx="1"/>
          </p:nvPr>
        </p:nvSpPr>
        <p:spPr/>
        <p:txBody>
          <a:bodyPr>
            <a:normAutofit/>
          </a:bodyPr>
          <a:lstStyle/>
          <a:p>
            <a:pPr algn="l"/>
            <a:r>
              <a:rPr lang="en-US" dirty="0" smtClean="0"/>
              <a:t>Present set up of the Administration with the public authorities &amp; citizens have been deeply changed</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dirty="0" smtClean="0"/>
              <a:t>Changed relations ……..</a:t>
            </a:r>
            <a:endParaRPr lang="en-US" dirty="0"/>
          </a:p>
        </p:txBody>
      </p:sp>
      <p:sp>
        <p:nvSpPr>
          <p:cNvPr id="3" name="Subtitle 2"/>
          <p:cNvSpPr>
            <a:spLocks noGrp="1"/>
          </p:cNvSpPr>
          <p:nvPr>
            <p:ph type="subTitle" idx="1"/>
          </p:nvPr>
        </p:nvSpPr>
        <p:spPr/>
        <p:txBody>
          <a:bodyPr/>
          <a:lstStyle/>
          <a:p>
            <a:pPr algn="l"/>
            <a:r>
              <a:rPr lang="en-US" dirty="0" smtClean="0"/>
              <a:t>Today in most of the states there is a democratic Administration of either type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dirty="0" smtClean="0"/>
              <a:t>Changed relations ……..</a:t>
            </a:r>
            <a:endParaRPr lang="en-US" dirty="0"/>
          </a:p>
        </p:txBody>
      </p:sp>
      <p:sp>
        <p:nvSpPr>
          <p:cNvPr id="3" name="Subtitle 2"/>
          <p:cNvSpPr>
            <a:spLocks noGrp="1"/>
          </p:cNvSpPr>
          <p:nvPr>
            <p:ph type="subTitle" idx="1"/>
          </p:nvPr>
        </p:nvSpPr>
        <p:spPr/>
        <p:txBody>
          <a:bodyPr/>
          <a:lstStyle/>
          <a:p>
            <a:pPr algn="l"/>
            <a:r>
              <a:rPr lang="en-US" dirty="0" smtClean="0"/>
              <a:t>Changing relations, the basic structure of the legal set up needs to be rearranged</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Origin of Welfare State Concept</a:t>
            </a:r>
            <a:endParaRPr lang="en-US" dirty="0"/>
          </a:p>
        </p:txBody>
      </p:sp>
      <p:sp>
        <p:nvSpPr>
          <p:cNvPr id="3" name="Subtitle 2"/>
          <p:cNvSpPr>
            <a:spLocks noGrp="1"/>
          </p:cNvSpPr>
          <p:nvPr>
            <p:ph type="subTitle" idx="1"/>
          </p:nvPr>
        </p:nvSpPr>
        <p:spPr/>
        <p:txBody>
          <a:bodyPr>
            <a:normAutofit fontScale="92500" lnSpcReduction="10000"/>
          </a:bodyPr>
          <a:lstStyle/>
          <a:p>
            <a:pPr algn="l"/>
            <a:r>
              <a:rPr lang="en-US" dirty="0" smtClean="0"/>
              <a:t>According to the doctrine of welfare the basic objective of the State Administration is to achieve maximum Welfare of the masses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dirty="0" smtClean="0"/>
              <a:t>Origin of Welfare ……..</a:t>
            </a:r>
            <a:endParaRPr lang="en-US" dirty="0"/>
          </a:p>
        </p:txBody>
      </p:sp>
      <p:sp>
        <p:nvSpPr>
          <p:cNvPr id="3" name="Subtitle 2"/>
          <p:cNvSpPr>
            <a:spLocks noGrp="1"/>
          </p:cNvSpPr>
          <p:nvPr>
            <p:ph type="subTitle" idx="1"/>
          </p:nvPr>
        </p:nvSpPr>
        <p:spPr/>
        <p:txBody>
          <a:bodyPr>
            <a:normAutofit/>
          </a:bodyPr>
          <a:lstStyle/>
          <a:p>
            <a:pPr algn="l"/>
            <a:r>
              <a:rPr lang="en-US" dirty="0" smtClean="0"/>
              <a:t>The theory of increasing functions of the state has been accepted by almost all</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dirty="0" smtClean="0"/>
              <a:t>Origin of Welfare ……..</a:t>
            </a:r>
            <a:endParaRPr lang="en-US" dirty="0"/>
          </a:p>
        </p:txBody>
      </p:sp>
      <p:sp>
        <p:nvSpPr>
          <p:cNvPr id="3" name="Subtitle 2"/>
          <p:cNvSpPr>
            <a:spLocks noGrp="1"/>
          </p:cNvSpPr>
          <p:nvPr>
            <p:ph type="subTitle" idx="1"/>
          </p:nvPr>
        </p:nvSpPr>
        <p:spPr/>
        <p:txBody>
          <a:bodyPr/>
          <a:lstStyle/>
          <a:p>
            <a:pPr algn="l"/>
            <a:r>
              <a:rPr lang="en-US" dirty="0" smtClean="0"/>
              <a:t>Hence the branch known as the Administrative Law has been developed</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Inadequacy of the Legislations</a:t>
            </a:r>
            <a:endParaRPr lang="en-US" dirty="0"/>
          </a:p>
        </p:txBody>
      </p:sp>
      <p:sp>
        <p:nvSpPr>
          <p:cNvPr id="3" name="Subtitle 2"/>
          <p:cNvSpPr>
            <a:spLocks noGrp="1"/>
          </p:cNvSpPr>
          <p:nvPr>
            <p:ph type="subTitle" idx="1"/>
          </p:nvPr>
        </p:nvSpPr>
        <p:spPr/>
        <p:txBody>
          <a:bodyPr/>
          <a:lstStyle/>
          <a:p>
            <a:pPr algn="l"/>
            <a:r>
              <a:rPr lang="en-US" dirty="0" smtClean="0"/>
              <a:t>At present there are several drawbacks in the present Legislations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dirty="0" smtClean="0"/>
              <a:t>Inadequacy of …….</a:t>
            </a:r>
            <a:endParaRPr lang="en-US" dirty="0"/>
          </a:p>
        </p:txBody>
      </p:sp>
      <p:sp>
        <p:nvSpPr>
          <p:cNvPr id="3" name="Subtitle 2"/>
          <p:cNvSpPr>
            <a:spLocks noGrp="1"/>
          </p:cNvSpPr>
          <p:nvPr>
            <p:ph type="subTitle" idx="1"/>
          </p:nvPr>
        </p:nvSpPr>
        <p:spPr/>
        <p:txBody>
          <a:bodyPr/>
          <a:lstStyle/>
          <a:p>
            <a:pPr algn="l"/>
            <a:r>
              <a:rPr lang="en-US" dirty="0" smtClean="0"/>
              <a:t>It is very difficult to accommodate the new Administrative machinery in the existing legislations</a:t>
            </a:r>
            <a:endParaRPr lang="en-US" i="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dirty="0" smtClean="0"/>
              <a:t>Inadequacy of ……..</a:t>
            </a:r>
            <a:endParaRPr lang="en-US" dirty="0"/>
          </a:p>
        </p:txBody>
      </p:sp>
      <p:sp>
        <p:nvSpPr>
          <p:cNvPr id="3" name="Subtitle 2"/>
          <p:cNvSpPr>
            <a:spLocks noGrp="1"/>
          </p:cNvSpPr>
          <p:nvPr>
            <p:ph type="subTitle" idx="1"/>
          </p:nvPr>
        </p:nvSpPr>
        <p:spPr/>
        <p:txBody>
          <a:bodyPr>
            <a:normAutofit fontScale="92500" lnSpcReduction="10000"/>
          </a:bodyPr>
          <a:lstStyle/>
          <a:p>
            <a:pPr algn="l"/>
            <a:r>
              <a:rPr lang="en-US" dirty="0" smtClean="0"/>
              <a:t>In order to meet the expanding needs of changed social, economic characterized problems Administrative Law was necessary</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Shortage of Courts</a:t>
            </a:r>
            <a:endParaRPr lang="en-US" dirty="0"/>
          </a:p>
        </p:txBody>
      </p:sp>
      <p:sp>
        <p:nvSpPr>
          <p:cNvPr id="3" name="Subtitle 2"/>
          <p:cNvSpPr>
            <a:spLocks noGrp="1"/>
          </p:cNvSpPr>
          <p:nvPr>
            <p:ph type="subTitle" idx="1"/>
          </p:nvPr>
        </p:nvSpPr>
        <p:spPr/>
        <p:txBody>
          <a:bodyPr/>
          <a:lstStyle/>
          <a:p>
            <a:pPr algn="l"/>
            <a:r>
              <a:rPr lang="en-US" dirty="0" smtClean="0"/>
              <a:t>The present courts are overburdened with the huge work</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dirty="0" smtClean="0"/>
              <a:t>Shortage …….</a:t>
            </a:r>
            <a:endParaRPr lang="en-US" dirty="0"/>
          </a:p>
        </p:txBody>
      </p:sp>
      <p:sp>
        <p:nvSpPr>
          <p:cNvPr id="3" name="Subtitle 2"/>
          <p:cNvSpPr>
            <a:spLocks noGrp="1"/>
          </p:cNvSpPr>
          <p:nvPr>
            <p:ph type="subTitle" idx="1"/>
          </p:nvPr>
        </p:nvSpPr>
        <p:spPr/>
        <p:txBody>
          <a:bodyPr>
            <a:normAutofit fontScale="92500" lnSpcReduction="10000"/>
          </a:bodyPr>
          <a:lstStyle/>
          <a:p>
            <a:pPr algn="l"/>
            <a:r>
              <a:rPr lang="en-US" dirty="0" smtClean="0"/>
              <a:t>It is almost impossible for the present set of courts to solve the ever crowded problems of Administration along with its own</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dirty="0" smtClean="0"/>
              <a:t>Shortage …….</a:t>
            </a:r>
            <a:endParaRPr lang="en-US" dirty="0"/>
          </a:p>
        </p:txBody>
      </p:sp>
      <p:sp>
        <p:nvSpPr>
          <p:cNvPr id="3" name="Subtitle 2"/>
          <p:cNvSpPr>
            <a:spLocks noGrp="1"/>
          </p:cNvSpPr>
          <p:nvPr>
            <p:ph type="subTitle" idx="1"/>
          </p:nvPr>
        </p:nvSpPr>
        <p:spPr/>
        <p:txBody>
          <a:bodyPr>
            <a:normAutofit fontScale="92500"/>
          </a:bodyPr>
          <a:lstStyle/>
          <a:p>
            <a:pPr algn="l"/>
            <a:r>
              <a:rPr lang="en-US" dirty="0" smtClean="0"/>
              <a:t>Hence separate Branch of Law for the problems of Administration and hence this new Branch has been developed</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Technical Experts are with Administrative Organs</a:t>
            </a:r>
            <a:endParaRPr lang="en-US" dirty="0"/>
          </a:p>
        </p:txBody>
      </p:sp>
      <p:sp>
        <p:nvSpPr>
          <p:cNvPr id="3" name="Subtitle 2"/>
          <p:cNvSpPr>
            <a:spLocks noGrp="1"/>
          </p:cNvSpPr>
          <p:nvPr>
            <p:ph type="subTitle" idx="1"/>
          </p:nvPr>
        </p:nvSpPr>
        <p:spPr/>
        <p:txBody>
          <a:bodyPr/>
          <a:lstStyle/>
          <a:p>
            <a:pPr algn="l"/>
            <a:r>
              <a:rPr lang="en-US" dirty="0" smtClean="0"/>
              <a:t>At present all the technical experts are with the Administrative organs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dirty="0" smtClean="0"/>
              <a:t>Technical Experts ……</a:t>
            </a:r>
            <a:endParaRPr lang="en-US" dirty="0"/>
          </a:p>
        </p:txBody>
      </p:sp>
      <p:sp>
        <p:nvSpPr>
          <p:cNvPr id="3" name="Subtitle 2"/>
          <p:cNvSpPr>
            <a:spLocks noGrp="1"/>
          </p:cNvSpPr>
          <p:nvPr>
            <p:ph type="subTitle" idx="1"/>
          </p:nvPr>
        </p:nvSpPr>
        <p:spPr/>
        <p:txBody>
          <a:bodyPr/>
          <a:lstStyle/>
          <a:p>
            <a:pPr algn="l"/>
            <a:r>
              <a:rPr lang="en-US" dirty="0" smtClean="0"/>
              <a:t>It is really wise creating new and coordinating branch of law i.e. Administrative law</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dirty="0" smtClean="0"/>
              <a:t>Technical Experts ……</a:t>
            </a:r>
            <a:endParaRPr lang="en-US" dirty="0"/>
          </a:p>
        </p:txBody>
      </p:sp>
      <p:sp>
        <p:nvSpPr>
          <p:cNvPr id="3" name="Subtitle 2"/>
          <p:cNvSpPr>
            <a:spLocks noGrp="1"/>
          </p:cNvSpPr>
          <p:nvPr>
            <p:ph type="subTitle" idx="1"/>
          </p:nvPr>
        </p:nvSpPr>
        <p:spPr/>
        <p:txBody>
          <a:bodyPr>
            <a:normAutofit fontScale="92500"/>
          </a:bodyPr>
          <a:lstStyle/>
          <a:p>
            <a:pPr algn="l"/>
            <a:r>
              <a:rPr lang="en-US" dirty="0" smtClean="0"/>
              <a:t>We may say that they act as an impartial arbitrator, and hence there is a need of separate Administrative Law</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Union of both Administrative &amp; Judicial Function</a:t>
            </a:r>
            <a:endParaRPr lang="en-US" dirty="0"/>
          </a:p>
        </p:txBody>
      </p:sp>
      <p:sp>
        <p:nvSpPr>
          <p:cNvPr id="3" name="Subtitle 2"/>
          <p:cNvSpPr>
            <a:spLocks noGrp="1"/>
          </p:cNvSpPr>
          <p:nvPr>
            <p:ph type="subTitle" idx="1"/>
          </p:nvPr>
        </p:nvSpPr>
        <p:spPr/>
        <p:txBody>
          <a:bodyPr>
            <a:normAutofit/>
          </a:bodyPr>
          <a:lstStyle/>
          <a:p>
            <a:pPr algn="l"/>
            <a:r>
              <a:rPr lang="en-US" dirty="0" smtClean="0"/>
              <a:t>As per the Principle of separation of powers the organ of Administration have been proposed and created</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dirty="0" smtClean="0"/>
              <a:t>Union of both …….</a:t>
            </a:r>
            <a:endParaRPr lang="en-US" dirty="0"/>
          </a:p>
        </p:txBody>
      </p:sp>
      <p:sp>
        <p:nvSpPr>
          <p:cNvPr id="3" name="Subtitle 2"/>
          <p:cNvSpPr>
            <a:spLocks noGrp="1"/>
          </p:cNvSpPr>
          <p:nvPr>
            <p:ph type="subTitle" idx="1"/>
          </p:nvPr>
        </p:nvSpPr>
        <p:spPr/>
        <p:txBody>
          <a:bodyPr/>
          <a:lstStyle/>
          <a:p>
            <a:pPr algn="l"/>
            <a:r>
              <a:rPr lang="en-US" dirty="0" smtClean="0"/>
              <a:t>The Executive, the Legislative and Judiciary are these three organs which are functioning separately</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dirty="0" smtClean="0"/>
              <a:t>Union of both …….</a:t>
            </a:r>
            <a:endParaRPr lang="en-US" dirty="0"/>
          </a:p>
        </p:txBody>
      </p:sp>
      <p:sp>
        <p:nvSpPr>
          <p:cNvPr id="3" name="Subtitle 2"/>
          <p:cNvSpPr>
            <a:spLocks noGrp="1"/>
          </p:cNvSpPr>
          <p:nvPr>
            <p:ph type="subTitle" idx="1"/>
          </p:nvPr>
        </p:nvSpPr>
        <p:spPr/>
        <p:txBody>
          <a:bodyPr/>
          <a:lstStyle/>
          <a:p>
            <a:pPr algn="l"/>
            <a:r>
              <a:rPr lang="en-US" dirty="0" smtClean="0"/>
              <a:t>In order to co-ordinate both Administrative Law for Administrative Organs</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Judicial System Proved Inadequate</a:t>
            </a:r>
            <a:endParaRPr lang="en-US" dirty="0"/>
          </a:p>
        </p:txBody>
      </p:sp>
      <p:sp>
        <p:nvSpPr>
          <p:cNvPr id="3" name="Subtitle 2"/>
          <p:cNvSpPr>
            <a:spLocks noGrp="1"/>
          </p:cNvSpPr>
          <p:nvPr>
            <p:ph type="subTitle" idx="1"/>
          </p:nvPr>
        </p:nvSpPr>
        <p:spPr/>
        <p:txBody>
          <a:bodyPr/>
          <a:lstStyle/>
          <a:p>
            <a:pPr algn="l"/>
            <a:r>
              <a:rPr lang="en-US" dirty="0" smtClean="0"/>
              <a:t>The Judicial System Proved is slow, costly inexpert, complex and formalistic</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dirty="0" smtClean="0"/>
              <a:t>The Judicial ……</a:t>
            </a:r>
            <a:endParaRPr lang="en-US" dirty="0"/>
          </a:p>
        </p:txBody>
      </p:sp>
      <p:sp>
        <p:nvSpPr>
          <p:cNvPr id="3" name="Subtitle 2"/>
          <p:cNvSpPr>
            <a:spLocks noGrp="1"/>
          </p:cNvSpPr>
          <p:nvPr>
            <p:ph type="subTitle" idx="1"/>
          </p:nvPr>
        </p:nvSpPr>
        <p:spPr/>
        <p:txBody>
          <a:bodyPr/>
          <a:lstStyle/>
          <a:p>
            <a:pPr algn="l"/>
            <a:r>
              <a:rPr lang="en-US" dirty="0" smtClean="0"/>
              <a:t>it is not possible to expect speedy disposal of even very important matters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dirty="0" smtClean="0"/>
              <a:t>The Judicial ……</a:t>
            </a:r>
            <a:endParaRPr lang="en-US" dirty="0"/>
          </a:p>
        </p:txBody>
      </p:sp>
      <p:sp>
        <p:nvSpPr>
          <p:cNvPr id="3" name="Subtitle 2"/>
          <p:cNvSpPr>
            <a:spLocks noGrp="1"/>
          </p:cNvSpPr>
          <p:nvPr>
            <p:ph type="subTitle" idx="1"/>
          </p:nvPr>
        </p:nvSpPr>
        <p:spPr/>
        <p:txBody>
          <a:bodyPr>
            <a:normAutofit fontScale="92500" lnSpcReduction="10000"/>
          </a:bodyPr>
          <a:lstStyle/>
          <a:p>
            <a:pPr algn="l"/>
            <a:r>
              <a:rPr lang="en-US" dirty="0" smtClean="0"/>
              <a:t>Industrial tribunals and </a:t>
            </a:r>
            <a:r>
              <a:rPr lang="en-US" dirty="0" err="1" smtClean="0"/>
              <a:t>labour</a:t>
            </a:r>
            <a:r>
              <a:rPr lang="en-US" dirty="0" smtClean="0"/>
              <a:t> courts were established which possessed the techniques and experts to handle these complex problems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Pressure upon parliamentary time</a:t>
            </a:r>
            <a:endParaRPr lang="en-US" dirty="0"/>
          </a:p>
        </p:txBody>
      </p:sp>
      <p:sp>
        <p:nvSpPr>
          <p:cNvPr id="3" name="Subtitle 2"/>
          <p:cNvSpPr>
            <a:spLocks noGrp="1"/>
          </p:cNvSpPr>
          <p:nvPr>
            <p:ph type="subTitle" idx="1"/>
          </p:nvPr>
        </p:nvSpPr>
        <p:spPr/>
        <p:txBody>
          <a:bodyPr/>
          <a:lstStyle/>
          <a:p>
            <a:pPr algn="l"/>
            <a:r>
              <a:rPr lang="en-US" dirty="0" smtClean="0"/>
              <a:t>It is not possible for the legislature to devote sufficient time to discuss all the matters in detail</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dirty="0" smtClean="0"/>
              <a:t>Pressure upon …..</a:t>
            </a:r>
            <a:endParaRPr lang="en-US" dirty="0"/>
          </a:p>
        </p:txBody>
      </p:sp>
      <p:sp>
        <p:nvSpPr>
          <p:cNvPr id="3" name="Subtitle 2"/>
          <p:cNvSpPr>
            <a:spLocks noGrp="1"/>
          </p:cNvSpPr>
          <p:nvPr>
            <p:ph type="subTitle" idx="1"/>
          </p:nvPr>
        </p:nvSpPr>
        <p:spPr/>
        <p:txBody>
          <a:bodyPr/>
          <a:lstStyle/>
          <a:p>
            <a:pPr algn="l"/>
            <a:r>
              <a:rPr lang="en-US" dirty="0" smtClean="0"/>
              <a:t>Overcome this problem the Development of Administrative Law was obligatory</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Technicality</a:t>
            </a:r>
            <a:endParaRPr lang="en-US" dirty="0"/>
          </a:p>
        </p:txBody>
      </p:sp>
      <p:sp>
        <p:nvSpPr>
          <p:cNvPr id="3" name="Subtitle 2"/>
          <p:cNvSpPr>
            <a:spLocks noGrp="1"/>
          </p:cNvSpPr>
          <p:nvPr>
            <p:ph type="subTitle" idx="1"/>
          </p:nvPr>
        </p:nvSpPr>
        <p:spPr/>
        <p:txBody>
          <a:bodyPr/>
          <a:lstStyle/>
          <a:p>
            <a:pPr algn="l"/>
            <a:r>
              <a:rPr lang="en-US" dirty="0" smtClean="0"/>
              <a:t>Sometimes, subject matter of legislation is technical in nature</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Flexibility</a:t>
            </a:r>
            <a:endParaRPr lang="en-US" dirty="0"/>
          </a:p>
        </p:txBody>
      </p:sp>
      <p:sp>
        <p:nvSpPr>
          <p:cNvPr id="3" name="Subtitle 2"/>
          <p:cNvSpPr>
            <a:spLocks noGrp="1"/>
          </p:cNvSpPr>
          <p:nvPr>
            <p:ph type="subTitle" idx="1"/>
          </p:nvPr>
        </p:nvSpPr>
        <p:spPr/>
        <p:txBody>
          <a:bodyPr/>
          <a:lstStyle/>
          <a:p>
            <a:pPr algn="l"/>
            <a:r>
              <a:rPr lang="en-US" dirty="0" smtClean="0"/>
              <a:t>A legislative amendment is a slow and cumbersome process</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dirty="0" smtClean="0"/>
              <a:t>Flexibility ….</a:t>
            </a:r>
            <a:endParaRPr lang="en-US" dirty="0"/>
          </a:p>
        </p:txBody>
      </p:sp>
      <p:sp>
        <p:nvSpPr>
          <p:cNvPr id="3" name="Subtitle 2"/>
          <p:cNvSpPr>
            <a:spLocks noGrp="1"/>
          </p:cNvSpPr>
          <p:nvPr>
            <p:ph type="subTitle" idx="1"/>
          </p:nvPr>
        </p:nvSpPr>
        <p:spPr/>
        <p:txBody>
          <a:bodyPr>
            <a:normAutofit fontScale="85000" lnSpcReduction="10000"/>
          </a:bodyPr>
          <a:lstStyle/>
          <a:p>
            <a:pPr algn="l"/>
            <a:r>
              <a:rPr lang="en-US" dirty="0" smtClean="0"/>
              <a:t>By empowering the administration the executive can meet the situation matters like bank rate, police regulations, export and import, foreign exchange etc</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Experiment</a:t>
            </a:r>
            <a:endParaRPr lang="en-US" dirty="0"/>
          </a:p>
        </p:txBody>
      </p:sp>
      <p:sp>
        <p:nvSpPr>
          <p:cNvPr id="3" name="Subtitle 2"/>
          <p:cNvSpPr>
            <a:spLocks noGrp="1"/>
          </p:cNvSpPr>
          <p:nvPr>
            <p:ph type="subTitle" idx="1"/>
          </p:nvPr>
        </p:nvSpPr>
        <p:spPr/>
        <p:txBody>
          <a:bodyPr/>
          <a:lstStyle/>
          <a:p>
            <a:pPr algn="l"/>
            <a:r>
              <a:rPr lang="en-US" dirty="0" smtClean="0"/>
              <a:t>The practice of delegated legislation enables the executive to experiment</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Emergency</a:t>
            </a:r>
            <a:endParaRPr lang="en-US" dirty="0"/>
          </a:p>
        </p:txBody>
      </p:sp>
      <p:sp>
        <p:nvSpPr>
          <p:cNvPr id="3" name="Subtitle 2"/>
          <p:cNvSpPr>
            <a:spLocks noGrp="1"/>
          </p:cNvSpPr>
          <p:nvPr>
            <p:ph type="subTitle" idx="1"/>
          </p:nvPr>
        </p:nvSpPr>
        <p:spPr/>
        <p:txBody>
          <a:bodyPr>
            <a:normAutofit fontScale="92500"/>
          </a:bodyPr>
          <a:lstStyle/>
          <a:p>
            <a:pPr algn="l"/>
            <a:r>
              <a:rPr lang="en-US" dirty="0" smtClean="0"/>
              <a:t>Sometimes </a:t>
            </a:r>
            <a:r>
              <a:rPr lang="en-US" dirty="0" err="1" smtClean="0"/>
              <a:t>imediate</a:t>
            </a:r>
            <a:r>
              <a:rPr lang="en-US" dirty="0" smtClean="0"/>
              <a:t> remedial actions are necessary which may not be possible by lengthy legislative process</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Complexity of Modern Administration</a:t>
            </a:r>
            <a:endParaRPr lang="en-US" dirty="0"/>
          </a:p>
        </p:txBody>
      </p:sp>
      <p:sp>
        <p:nvSpPr>
          <p:cNvPr id="3" name="Subtitle 2"/>
          <p:cNvSpPr>
            <a:spLocks noGrp="1"/>
          </p:cNvSpPr>
          <p:nvPr>
            <p:ph type="subTitle" idx="1"/>
          </p:nvPr>
        </p:nvSpPr>
        <p:spPr/>
        <p:txBody>
          <a:bodyPr/>
          <a:lstStyle/>
          <a:p>
            <a:pPr algn="l"/>
            <a:r>
              <a:rPr lang="en-US" dirty="0" smtClean="0"/>
              <a:t>The complexity of modern administration it is necessary to resort to new forms of legislation</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dirty="0" smtClean="0"/>
              <a:t>Complexity of ….</a:t>
            </a:r>
            <a:endParaRPr lang="en-US" dirty="0"/>
          </a:p>
        </p:txBody>
      </p:sp>
      <p:sp>
        <p:nvSpPr>
          <p:cNvPr id="3" name="Subtitle 2"/>
          <p:cNvSpPr>
            <a:spLocks noGrp="1"/>
          </p:cNvSpPr>
          <p:nvPr>
            <p:ph type="subTitle" idx="1"/>
          </p:nvPr>
        </p:nvSpPr>
        <p:spPr/>
        <p:txBody>
          <a:bodyPr>
            <a:normAutofit fontScale="92500" lnSpcReduction="10000"/>
          </a:bodyPr>
          <a:lstStyle/>
          <a:p>
            <a:pPr algn="l"/>
            <a:r>
              <a:rPr lang="en-US" dirty="0" smtClean="0"/>
              <a:t>It is necessary that the administration should be given sufficient power to implement such policy so that immediate action can be taken</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Final Glance</a:t>
            </a:r>
            <a:endParaRPr lang="en-US" dirty="0"/>
          </a:p>
        </p:txBody>
      </p:sp>
      <p:sp>
        <p:nvSpPr>
          <p:cNvPr id="3" name="Subtitle 2"/>
          <p:cNvSpPr>
            <a:spLocks noGrp="1"/>
          </p:cNvSpPr>
          <p:nvPr>
            <p:ph type="subTitle" idx="1"/>
          </p:nvPr>
        </p:nvSpPr>
        <p:spPr/>
        <p:txBody>
          <a:bodyPr>
            <a:normAutofit fontScale="77500" lnSpcReduction="20000"/>
          </a:bodyPr>
          <a:lstStyle/>
          <a:p>
            <a:pPr algn="l"/>
            <a:r>
              <a:rPr lang="en-US" dirty="0" smtClean="0"/>
              <a:t>The reason behind the growing importance of Administrative law is the assumption by the Administrative authorities of very wide powers including legislative and judicial which was the result of the social welfare state</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Next Topic - Features </a:t>
            </a:r>
            <a:r>
              <a:rPr lang="en-US" dirty="0" smtClean="0"/>
              <a:t>of Administrative Law</a:t>
            </a:r>
            <a:endParaRPr lang="en-US" dirty="0"/>
          </a:p>
        </p:txBody>
      </p:sp>
      <p:sp>
        <p:nvSpPr>
          <p:cNvPr id="3" name="Subtitle 2"/>
          <p:cNvSpPr>
            <a:spLocks noGrp="1"/>
          </p:cNvSpPr>
          <p:nvPr>
            <p:ph type="subTitle" idx="1"/>
          </p:nvPr>
        </p:nvSpPr>
        <p:spPr/>
        <p:txBody>
          <a:bodyPr>
            <a:normAutofit/>
          </a:bodyPr>
          <a:lstStyle/>
          <a:p>
            <a:pPr algn="l"/>
            <a:r>
              <a:rPr lang="en-US" smtClean="0"/>
              <a:t>Meaning</a:t>
            </a:r>
          </a:p>
          <a:p>
            <a:pPr algn="l"/>
            <a:r>
              <a:rPr lang="en-US" dirty="0" smtClean="0"/>
              <a:t>Context </a:t>
            </a:r>
          </a:p>
          <a:p>
            <a:pPr algn="l"/>
            <a:r>
              <a:rPr lang="en-US" dirty="0" smtClean="0"/>
              <a:t>Functions </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TotalTime>
  <Words>701</Words>
  <Application>Microsoft Office PowerPoint</Application>
  <PresentationFormat>On-screen Show (4:3)</PresentationFormat>
  <Paragraphs>89</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Last Topic - Constitution</vt:lpstr>
      <vt:lpstr>Factor responsible for development of Administrative Law</vt:lpstr>
      <vt:lpstr>Factor responsible ………</vt:lpstr>
      <vt:lpstr>Factor responsible ………</vt:lpstr>
      <vt:lpstr>Changed relations of Authorities and Citizens</vt:lpstr>
      <vt:lpstr>Changed relations ……..</vt:lpstr>
      <vt:lpstr>Changed relations ……..</vt:lpstr>
      <vt:lpstr>Origin of Welfare State Concept</vt:lpstr>
      <vt:lpstr>Origin of Welfare ……..</vt:lpstr>
      <vt:lpstr>Origin of Welfare ……..</vt:lpstr>
      <vt:lpstr>Inadequacy of the Legislations</vt:lpstr>
      <vt:lpstr>Inadequacy of …….</vt:lpstr>
      <vt:lpstr>Inadequacy of ……..</vt:lpstr>
      <vt:lpstr>Shortage of Courts</vt:lpstr>
      <vt:lpstr>Shortage …….</vt:lpstr>
      <vt:lpstr>Shortage …….</vt:lpstr>
      <vt:lpstr>Technical Experts are with Administrative Organs</vt:lpstr>
      <vt:lpstr>Technical Experts ……</vt:lpstr>
      <vt:lpstr>Technical Experts ……</vt:lpstr>
      <vt:lpstr>Union of both Administrative &amp; Judicial Function</vt:lpstr>
      <vt:lpstr>Union of both …….</vt:lpstr>
      <vt:lpstr>Union of both …….</vt:lpstr>
      <vt:lpstr>The Judicial System Proved Inadequate</vt:lpstr>
      <vt:lpstr>The Judicial ……</vt:lpstr>
      <vt:lpstr>The Judicial ……</vt:lpstr>
      <vt:lpstr>Pressure upon parliamentary time</vt:lpstr>
      <vt:lpstr>Pressure upon …..</vt:lpstr>
      <vt:lpstr>Technicality</vt:lpstr>
      <vt:lpstr>Flexibility</vt:lpstr>
      <vt:lpstr>Flexibility ….</vt:lpstr>
      <vt:lpstr>Experiment</vt:lpstr>
      <vt:lpstr>Emergency</vt:lpstr>
      <vt:lpstr>Complexity of Modern Administration</vt:lpstr>
      <vt:lpstr>Complexity of ….</vt:lpstr>
      <vt:lpstr>Final Glance</vt:lpstr>
      <vt:lpstr>Next Topic - Features of Administrative Law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Rights in The Constitution of Pakistan 1973</dc:title>
  <dc:creator>Subhan</dc:creator>
  <cp:lastModifiedBy>Administrator</cp:lastModifiedBy>
  <cp:revision>20</cp:revision>
  <dcterms:created xsi:type="dcterms:W3CDTF">2013-11-28T07:57:58Z</dcterms:created>
  <dcterms:modified xsi:type="dcterms:W3CDTF">2013-12-01T14:07:05Z</dcterms:modified>
</cp:coreProperties>
</file>