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0" r:id="rId3"/>
    <p:sldId id="269" r:id="rId4"/>
    <p:sldId id="272" r:id="rId5"/>
    <p:sldId id="273" r:id="rId6"/>
    <p:sldId id="274" r:id="rId7"/>
    <p:sldId id="275" r:id="rId8"/>
    <p:sldId id="276" r:id="rId9"/>
    <p:sldId id="277" r:id="rId10"/>
    <p:sldId id="278" r:id="rId11"/>
    <p:sldId id="279" r:id="rId12"/>
    <p:sldId id="280" r:id="rId13"/>
    <p:sldId id="281" r:id="rId14"/>
    <p:sldId id="285" r:id="rId15"/>
    <p:sldId id="282" r:id="rId16"/>
    <p:sldId id="286" r:id="rId17"/>
    <p:sldId id="287" r:id="rId18"/>
    <p:sldId id="288" r:id="rId19"/>
    <p:sldId id="289" r:id="rId20"/>
    <p:sldId id="291" r:id="rId21"/>
    <p:sldId id="290" r:id="rId22"/>
    <p:sldId id="292" r:id="rId23"/>
    <p:sldId id="293" r:id="rId24"/>
    <p:sldId id="294" r:id="rId25"/>
    <p:sldId id="295" r:id="rId26"/>
    <p:sldId id="296" r:id="rId27"/>
    <p:sldId id="297" r:id="rId28"/>
    <p:sldId id="298" r:id="rId29"/>
    <p:sldId id="299" r:id="rId30"/>
    <p:sldId id="300" r:id="rId31"/>
    <p:sldId id="301" r:id="rId32"/>
    <p:sldId id="302" r:id="rId33"/>
    <p:sldId id="303"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lstStyle/>
          <a:p>
            <a:r>
              <a:rPr lang="en-US" dirty="0" smtClean="0"/>
              <a:t>Last Topic - Organization of Federal Govt. of Pakistan</a:t>
            </a:r>
            <a:endParaRPr lang="en-US" dirty="0"/>
          </a:p>
        </p:txBody>
      </p:sp>
      <p:sp>
        <p:nvSpPr>
          <p:cNvPr id="3" name="Subtitle 2"/>
          <p:cNvSpPr>
            <a:spLocks noGrp="1"/>
          </p:cNvSpPr>
          <p:nvPr>
            <p:ph type="subTitle" idx="1"/>
          </p:nvPr>
        </p:nvSpPr>
        <p:spPr>
          <a:xfrm>
            <a:off x="1371600" y="3276600"/>
            <a:ext cx="6400800" cy="2590800"/>
          </a:xfrm>
        </p:spPr>
        <p:txBody>
          <a:bodyPr>
            <a:normAutofit fontScale="55000" lnSpcReduction="20000"/>
          </a:bodyPr>
          <a:lstStyle/>
          <a:p>
            <a:pPr algn="l"/>
            <a:r>
              <a:rPr lang="en-US" b="1" dirty="0" smtClean="0"/>
              <a:t>Organization of Federal Govt. of Pakistan</a:t>
            </a:r>
          </a:p>
          <a:p>
            <a:pPr algn="l"/>
            <a:r>
              <a:rPr lang="en-US" b="1" dirty="0" smtClean="0"/>
              <a:t>Legislative Branch</a:t>
            </a:r>
          </a:p>
          <a:p>
            <a:pPr algn="l"/>
            <a:r>
              <a:rPr lang="en-US" b="1" dirty="0" smtClean="0"/>
              <a:t>Executive Branch</a:t>
            </a:r>
          </a:p>
          <a:p>
            <a:pPr algn="l"/>
            <a:r>
              <a:rPr lang="en-US" b="1" dirty="0" smtClean="0"/>
              <a:t>Prime Minister</a:t>
            </a:r>
          </a:p>
          <a:p>
            <a:pPr algn="l"/>
            <a:r>
              <a:rPr lang="en-US" b="1" dirty="0" smtClean="0"/>
              <a:t>President</a:t>
            </a:r>
          </a:p>
          <a:p>
            <a:pPr algn="l"/>
            <a:r>
              <a:rPr lang="en-US" b="1" dirty="0" smtClean="0"/>
              <a:t>Cabinet Secretaries</a:t>
            </a:r>
          </a:p>
          <a:p>
            <a:pPr algn="l"/>
            <a:r>
              <a:rPr lang="en-US" b="1" dirty="0" smtClean="0"/>
              <a:t>The Supreme Court of Pakistan </a:t>
            </a:r>
          </a:p>
          <a:p>
            <a:pPr algn="l"/>
            <a:r>
              <a:rPr lang="en-US" b="1" dirty="0" smtClean="0"/>
              <a:t>Supreme Judicial Council</a:t>
            </a:r>
          </a:p>
          <a:p>
            <a:pPr algn="l"/>
            <a:r>
              <a:rPr lang="en-US" b="1" dirty="0" smtClean="0"/>
              <a:t>Civil Service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Constitutions of United States and its silent Features</a:t>
            </a:r>
            <a:endParaRPr lang="en-US" dirty="0"/>
          </a:p>
        </p:txBody>
      </p:sp>
      <p:sp>
        <p:nvSpPr>
          <p:cNvPr id="3" name="Subtitle 2"/>
          <p:cNvSpPr>
            <a:spLocks noGrp="1"/>
          </p:cNvSpPr>
          <p:nvPr>
            <p:ph type="subTitle" idx="1"/>
          </p:nvPr>
        </p:nvSpPr>
        <p:spPr/>
        <p:txBody>
          <a:bodyPr>
            <a:normAutofit fontScale="70000" lnSpcReduction="20000"/>
          </a:bodyPr>
          <a:lstStyle/>
          <a:p>
            <a:pPr algn="l"/>
            <a:r>
              <a:rPr lang="en-US" b="1" dirty="0" smtClean="0"/>
              <a:t>Silent Features</a:t>
            </a:r>
          </a:p>
          <a:p>
            <a:pPr marL="514350" indent="-514350" algn="l">
              <a:buAutoNum type="arabicPeriod"/>
            </a:pPr>
            <a:r>
              <a:rPr lang="en-US" b="1" dirty="0" smtClean="0"/>
              <a:t>Preamble</a:t>
            </a:r>
          </a:p>
          <a:p>
            <a:pPr marL="514350" indent="-514350" algn="l"/>
            <a:r>
              <a:rPr lang="en-US" b="1" dirty="0" smtClean="0"/>
              <a:t>2. 	Introduction and Evolution</a:t>
            </a:r>
          </a:p>
          <a:p>
            <a:pPr marL="514350" indent="-514350" algn="l"/>
            <a:r>
              <a:rPr lang="en-US" b="1" dirty="0" smtClean="0"/>
              <a:t>3. 	Sources</a:t>
            </a:r>
          </a:p>
          <a:p>
            <a:pPr marL="514350" indent="-514350" algn="l"/>
            <a:r>
              <a:rPr lang="en-US" b="1" dirty="0" smtClean="0"/>
              <a:t>4. 	Significance of U.S.A Constitution</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Constitutions of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The Constitution of the United States is the supreme law of the United States of America. The Constitution originally consisted of seven Articles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Constitutions of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The first three Articles embody the doctrine of the separation of powers, whereby the federal government is divided into three branches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Constitutions of …..</a:t>
            </a:r>
            <a:endParaRPr lang="en-US" dirty="0"/>
          </a:p>
        </p:txBody>
      </p:sp>
      <p:sp>
        <p:nvSpPr>
          <p:cNvPr id="3" name="Subtitle 2"/>
          <p:cNvSpPr>
            <a:spLocks noGrp="1"/>
          </p:cNvSpPr>
          <p:nvPr>
            <p:ph type="subTitle" idx="1"/>
          </p:nvPr>
        </p:nvSpPr>
        <p:spPr>
          <a:xfrm>
            <a:off x="1371600" y="1981200"/>
            <a:ext cx="6400800" cy="3657600"/>
          </a:xfrm>
        </p:spPr>
        <p:txBody>
          <a:bodyPr>
            <a:normAutofit lnSpcReduction="10000"/>
          </a:bodyPr>
          <a:lstStyle/>
          <a:p>
            <a:pPr algn="l"/>
            <a:r>
              <a:rPr lang="en-US" b="1" dirty="0" smtClean="0"/>
              <a:t>The legislature, consisting of the bicameral Congress;</a:t>
            </a:r>
          </a:p>
          <a:p>
            <a:pPr algn="l"/>
            <a:r>
              <a:rPr lang="en-US" b="1" dirty="0" smtClean="0"/>
              <a:t>The executive, consisting of the President; and</a:t>
            </a:r>
          </a:p>
          <a:p>
            <a:pPr algn="l"/>
            <a:r>
              <a:rPr lang="en-US" b="1" dirty="0" smtClean="0"/>
              <a:t>The judiciary, consisting of the Supreme Court and other federal courts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Constitutions of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The Constitution was adopted on September 17, 1787, by the Constitutional Convention in and ratified by conventions in eleven States. It went into effect on March 4, 1789</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Constitutions of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The first ten amendments are known as the ”Bill of Rights”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Constitutions of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The Constitution is interpreted, supplemented, and implemented by a large body of constitutional law. The Constitution of the United States was the first constitution of its kind, and has influenced the constitutions of many other nations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828800"/>
            <a:ext cx="7772400" cy="1470025"/>
          </a:xfrm>
        </p:spPr>
        <p:txBody>
          <a:bodyPr/>
          <a:lstStyle/>
          <a:p>
            <a:r>
              <a:rPr lang="en-US" dirty="0" smtClean="0"/>
              <a:t>Preamble</a:t>
            </a:r>
            <a:endParaRPr lang="en-US" dirty="0"/>
          </a:p>
        </p:txBody>
      </p:sp>
      <p:sp>
        <p:nvSpPr>
          <p:cNvPr id="3" name="Subtitle 2"/>
          <p:cNvSpPr>
            <a:spLocks noGrp="1"/>
          </p:cNvSpPr>
          <p:nvPr>
            <p:ph type="subTitle" idx="1"/>
          </p:nvPr>
        </p:nvSpPr>
        <p:spPr>
          <a:xfrm>
            <a:off x="1371600" y="3505200"/>
            <a:ext cx="6400800" cy="2286000"/>
          </a:xfrm>
        </p:spPr>
        <p:txBody>
          <a:bodyPr>
            <a:normAutofit fontScale="62500" lnSpcReduction="20000"/>
          </a:bodyPr>
          <a:lstStyle/>
          <a:p>
            <a:pPr algn="l"/>
            <a:r>
              <a:rPr lang="en-US" sz="4400" b="1" dirty="0" smtClean="0"/>
              <a:t>We the People of </a:t>
            </a:r>
            <a:r>
              <a:rPr lang="en-US" b="1" dirty="0" smtClean="0"/>
              <a:t>the United States, in Order to form a more perfect Union, establish Justice, insure domestic Tranquility, provide for the common </a:t>
            </a:r>
            <a:r>
              <a:rPr lang="en-US" b="1" dirty="0" err="1" smtClean="0"/>
              <a:t>defence</a:t>
            </a:r>
            <a:r>
              <a:rPr lang="en-US" b="1" dirty="0" smtClean="0"/>
              <a:t>, promote the general Welfare, and secure the Blessings of Liberty to ourselves and our Posterity, do ordain and establish this Constitution for the United States of America the United States Constitution is the shortest written constitution, at 7 articles and 27 amendments</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and Evolution</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b="1" dirty="0" smtClean="0"/>
              <a:t>The present Federal government of U.S.A came into being in the year of 1789. The United States comprised of thirteen colonies of Great Britain</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0"/>
            <a:ext cx="7772400" cy="1470025"/>
          </a:xfrm>
        </p:spPr>
        <p:txBody>
          <a:bodyPr/>
          <a:lstStyle/>
          <a:p>
            <a:pPr algn="r"/>
            <a:r>
              <a:rPr lang="en-US" dirty="0" smtClean="0"/>
              <a:t>Introduction ……</a:t>
            </a:r>
            <a:endParaRPr lang="en-US" dirty="0"/>
          </a:p>
        </p:txBody>
      </p:sp>
      <p:sp>
        <p:nvSpPr>
          <p:cNvPr id="3" name="Subtitle 2"/>
          <p:cNvSpPr>
            <a:spLocks noGrp="1"/>
          </p:cNvSpPr>
          <p:nvPr>
            <p:ph type="subTitle" idx="1"/>
          </p:nvPr>
        </p:nvSpPr>
        <p:spPr>
          <a:xfrm>
            <a:off x="1371600" y="2133600"/>
            <a:ext cx="6400800" cy="3505200"/>
          </a:xfrm>
        </p:spPr>
        <p:txBody>
          <a:bodyPr>
            <a:normAutofit fontScale="92500" lnSpcReduction="10000"/>
          </a:bodyPr>
          <a:lstStyle/>
          <a:p>
            <a:pPr algn="l"/>
            <a:r>
              <a:rPr lang="en-US" b="1" dirty="0" smtClean="0"/>
              <a:t>In the year 1776, these colonies at the Atlantic Coast rebelled against the mother country and became independent in 1783.During this period the revolted colonies established the “Articles of Confederation” as the first constitution in 1777</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Introduction ……</a:t>
            </a:r>
            <a:endParaRPr lang="en-US" dirty="0"/>
          </a:p>
        </p:txBody>
      </p:sp>
      <p:sp>
        <p:nvSpPr>
          <p:cNvPr id="3" name="Subtitle 2"/>
          <p:cNvSpPr>
            <a:spLocks noGrp="1"/>
          </p:cNvSpPr>
          <p:nvPr>
            <p:ph type="subTitle" idx="1"/>
          </p:nvPr>
        </p:nvSpPr>
        <p:spPr>
          <a:xfrm>
            <a:off x="1371600" y="2286000"/>
            <a:ext cx="6400800" cy="3352800"/>
          </a:xfrm>
        </p:spPr>
        <p:txBody>
          <a:bodyPr>
            <a:normAutofit lnSpcReduction="10000"/>
          </a:bodyPr>
          <a:lstStyle/>
          <a:p>
            <a:pPr algn="l"/>
            <a:r>
              <a:rPr lang="en-US" b="1" dirty="0" smtClean="0"/>
              <a:t>A convention for the purpose of framing the constitution was convened at Philadelphia in 1787. Thus the constitution was framed on the basis of this convention and was signed by the delegates on September 17, 1787</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Introduction ……</a:t>
            </a:r>
            <a:endParaRPr lang="en-US" dirty="0"/>
          </a:p>
        </p:txBody>
      </p:sp>
      <p:sp>
        <p:nvSpPr>
          <p:cNvPr id="3" name="Subtitle 2"/>
          <p:cNvSpPr>
            <a:spLocks noGrp="1"/>
          </p:cNvSpPr>
          <p:nvPr>
            <p:ph type="subTitle" idx="1"/>
          </p:nvPr>
        </p:nvSpPr>
        <p:spPr>
          <a:xfrm>
            <a:off x="1371600" y="2286000"/>
            <a:ext cx="6400800" cy="3352800"/>
          </a:xfrm>
        </p:spPr>
        <p:txBody>
          <a:bodyPr/>
          <a:lstStyle/>
          <a:p>
            <a:pPr algn="l"/>
            <a:r>
              <a:rPr lang="en-US" b="1" dirty="0" smtClean="0"/>
              <a:t>This constitution came into force in 1789. Since then it has undergone many changes, one of them being the increase in the number of states from 13 in 1787 to 50 at present</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Sources</a:t>
            </a:r>
            <a:endParaRPr lang="en-US" dirty="0"/>
          </a:p>
        </p:txBody>
      </p:sp>
      <p:sp>
        <p:nvSpPr>
          <p:cNvPr id="3" name="Subtitle 2"/>
          <p:cNvSpPr>
            <a:spLocks noGrp="1"/>
          </p:cNvSpPr>
          <p:nvPr>
            <p:ph type="subTitle" idx="1"/>
          </p:nvPr>
        </p:nvSpPr>
        <p:spPr/>
        <p:txBody>
          <a:bodyPr/>
          <a:lstStyle/>
          <a:p>
            <a:pPr algn="l"/>
            <a:r>
              <a:rPr lang="en-US" b="1" dirty="0" smtClean="0"/>
              <a:t>Underneath some of the important sources of the American constitution</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Sources ……</a:t>
            </a:r>
            <a:endParaRPr lang="en-US" dirty="0"/>
          </a:p>
        </p:txBody>
      </p:sp>
      <p:sp>
        <p:nvSpPr>
          <p:cNvPr id="3" name="Subtitle 2"/>
          <p:cNvSpPr>
            <a:spLocks noGrp="1"/>
          </p:cNvSpPr>
          <p:nvPr>
            <p:ph type="subTitle" idx="1"/>
          </p:nvPr>
        </p:nvSpPr>
        <p:spPr>
          <a:xfrm>
            <a:off x="1371600" y="2286000"/>
            <a:ext cx="6400800" cy="3352800"/>
          </a:xfrm>
        </p:spPr>
        <p:txBody>
          <a:bodyPr/>
          <a:lstStyle/>
          <a:p>
            <a:pPr algn="l"/>
            <a:r>
              <a:rPr lang="en-US" sz="3600" b="1" dirty="0" smtClean="0"/>
              <a:t>Written Constitution of 1787</a:t>
            </a:r>
            <a:br>
              <a:rPr lang="en-US" sz="3600" b="1" dirty="0" smtClean="0"/>
            </a:br>
            <a:r>
              <a:rPr lang="en-US" b="1" dirty="0" smtClean="0"/>
              <a:t>This original constitution was drafted by a convention held at Philadelphia. It came into force in 1789</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Sources ……</a:t>
            </a:r>
            <a:endParaRPr lang="en-US" dirty="0"/>
          </a:p>
        </p:txBody>
      </p:sp>
      <p:sp>
        <p:nvSpPr>
          <p:cNvPr id="3" name="Subtitle 2"/>
          <p:cNvSpPr>
            <a:spLocks noGrp="1"/>
          </p:cNvSpPr>
          <p:nvPr>
            <p:ph type="subTitle" idx="1"/>
          </p:nvPr>
        </p:nvSpPr>
        <p:spPr>
          <a:xfrm>
            <a:off x="1371600" y="2286000"/>
            <a:ext cx="6400800" cy="3352800"/>
          </a:xfrm>
        </p:spPr>
        <p:txBody>
          <a:bodyPr>
            <a:normAutofit/>
          </a:bodyPr>
          <a:lstStyle/>
          <a:p>
            <a:pPr algn="l"/>
            <a:r>
              <a:rPr lang="en-US" sz="3600" b="1" dirty="0" smtClean="0"/>
              <a:t>Judicial Decisions</a:t>
            </a:r>
            <a:r>
              <a:rPr lang="en-US" sz="4000" b="1" dirty="0" smtClean="0"/>
              <a:t/>
            </a:r>
            <a:br>
              <a:rPr lang="en-US" sz="4000" b="1" dirty="0" smtClean="0"/>
            </a:br>
            <a:r>
              <a:rPr lang="en-US" b="1" dirty="0" smtClean="0"/>
              <a:t>The occasional interpretations of the constitution by the Supreme Court have introduced many important modifications in the constitutions.</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Sources ……</a:t>
            </a:r>
            <a:endParaRPr lang="en-US" dirty="0"/>
          </a:p>
        </p:txBody>
      </p:sp>
      <p:sp>
        <p:nvSpPr>
          <p:cNvPr id="3" name="Subtitle 2"/>
          <p:cNvSpPr>
            <a:spLocks noGrp="1"/>
          </p:cNvSpPr>
          <p:nvPr>
            <p:ph type="subTitle" idx="1"/>
          </p:nvPr>
        </p:nvSpPr>
        <p:spPr>
          <a:xfrm>
            <a:off x="1371600" y="2286000"/>
            <a:ext cx="6400800" cy="3352800"/>
          </a:xfrm>
        </p:spPr>
        <p:txBody>
          <a:bodyPr/>
          <a:lstStyle/>
          <a:p>
            <a:pPr algn="l"/>
            <a:r>
              <a:rPr lang="en-US" sz="3600" b="1" dirty="0" smtClean="0"/>
              <a:t>Laws of Congress</a:t>
            </a:r>
            <a:br>
              <a:rPr lang="en-US" sz="3600" b="1" dirty="0" smtClean="0"/>
            </a:br>
            <a:r>
              <a:rPr lang="en-US" b="1" dirty="0" smtClean="0"/>
              <a:t>The framers of the constitutions laid down only the general outlines of the governmental structure. The details have been filled in by the laws passed by the congress</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Sources ……</a:t>
            </a:r>
            <a:endParaRPr lang="en-US" dirty="0"/>
          </a:p>
        </p:txBody>
      </p:sp>
      <p:sp>
        <p:nvSpPr>
          <p:cNvPr id="3" name="Subtitle 2"/>
          <p:cNvSpPr>
            <a:spLocks noGrp="1"/>
          </p:cNvSpPr>
          <p:nvPr>
            <p:ph type="subTitle" idx="1"/>
          </p:nvPr>
        </p:nvSpPr>
        <p:spPr>
          <a:xfrm>
            <a:off x="1371600" y="2286000"/>
            <a:ext cx="6400800" cy="3352800"/>
          </a:xfrm>
        </p:spPr>
        <p:txBody>
          <a:bodyPr/>
          <a:lstStyle/>
          <a:p>
            <a:pPr algn="l"/>
            <a:r>
              <a:rPr lang="en-US" sz="3600" b="1" dirty="0" smtClean="0"/>
              <a:t>Convention</a:t>
            </a:r>
            <a:br>
              <a:rPr lang="en-US" sz="3600" b="1" dirty="0" smtClean="0"/>
            </a:br>
            <a:r>
              <a:rPr lang="en-US" b="1" dirty="0" smtClean="0"/>
              <a:t>A convention is a custom which by long usage has acquired the force or sanctity of the constitution. These are also an important source of the American Constitution</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Sources ……</a:t>
            </a:r>
            <a:endParaRPr lang="en-US" dirty="0"/>
          </a:p>
        </p:txBody>
      </p:sp>
      <p:sp>
        <p:nvSpPr>
          <p:cNvPr id="3" name="Subtitle 2"/>
          <p:cNvSpPr>
            <a:spLocks noGrp="1"/>
          </p:cNvSpPr>
          <p:nvPr>
            <p:ph type="subTitle" idx="1"/>
          </p:nvPr>
        </p:nvSpPr>
        <p:spPr>
          <a:xfrm>
            <a:off x="1371600" y="2286000"/>
            <a:ext cx="6400800" cy="3352800"/>
          </a:xfrm>
        </p:spPr>
        <p:txBody>
          <a:bodyPr/>
          <a:lstStyle/>
          <a:p>
            <a:pPr algn="l"/>
            <a:r>
              <a:rPr lang="en-US" sz="3600" b="1" dirty="0" smtClean="0"/>
              <a:t>Formal Amendments</a:t>
            </a:r>
            <a:br>
              <a:rPr lang="en-US" sz="3600" b="1" dirty="0" smtClean="0"/>
            </a:br>
            <a:r>
              <a:rPr lang="en-US" b="1" dirty="0" smtClean="0"/>
              <a:t>During the period of over 170 years, the American constitution has undergone a number of amendments in the original document</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Significance of U.S.A Constitution</a:t>
            </a:r>
            <a:endParaRPr lang="en-US" dirty="0"/>
          </a:p>
        </p:txBody>
      </p:sp>
      <p:sp>
        <p:nvSpPr>
          <p:cNvPr id="3" name="Subtitle 2"/>
          <p:cNvSpPr>
            <a:spLocks noGrp="1"/>
          </p:cNvSpPr>
          <p:nvPr>
            <p:ph type="subTitle" idx="1"/>
          </p:nvPr>
        </p:nvSpPr>
        <p:spPr/>
        <p:txBody>
          <a:bodyPr>
            <a:normAutofit/>
          </a:bodyPr>
          <a:lstStyle/>
          <a:p>
            <a:pPr algn="l"/>
            <a:r>
              <a:rPr lang="en-US" b="1" dirty="0" smtClean="0"/>
              <a:t>Next are the significance of the American constitution</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fontScale="85000" lnSpcReduction="10000"/>
          </a:bodyPr>
          <a:lstStyle/>
          <a:p>
            <a:pPr algn="l"/>
            <a:r>
              <a:rPr lang="en-US" sz="3800" b="1" dirty="0" smtClean="0"/>
              <a:t>Written Constitution</a:t>
            </a:r>
            <a:br>
              <a:rPr lang="en-US" sz="3800" b="1" dirty="0" smtClean="0"/>
            </a:br>
            <a:r>
              <a:rPr lang="en-US" b="1" dirty="0" smtClean="0"/>
              <a:t>First prominent feature of the American constitution is that unlike the British Constitution, it is a written or documentary. It is very brief document and contains about 4000 words and about 10 — 12 pages. It consists of preamble and seven articles only</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lnSpcReduction="10000"/>
          </a:bodyPr>
          <a:lstStyle/>
          <a:p>
            <a:pPr algn="l"/>
            <a:r>
              <a:rPr lang="en-US" sz="3600" b="1" dirty="0" smtClean="0"/>
              <a:t>Rigid</a:t>
            </a:r>
            <a:r>
              <a:rPr lang="en-US" b="1" dirty="0" smtClean="0"/>
              <a:t/>
            </a:r>
            <a:br>
              <a:rPr lang="en-US" b="1" dirty="0" smtClean="0"/>
            </a:br>
            <a:r>
              <a:rPr lang="en-US" b="1" dirty="0" smtClean="0"/>
              <a:t>Another feature of the American constitution is that it is rigid, which means that it cannot be amended by the congress by the ordinary procedure. The procedure is very intricate and difficult</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lnSpcReduction="10000"/>
          </a:bodyPr>
          <a:lstStyle/>
          <a:p>
            <a:pPr algn="l"/>
            <a:r>
              <a:rPr lang="en-US" sz="3600" b="1" dirty="0" smtClean="0"/>
              <a:t>Federal</a:t>
            </a:r>
            <a:br>
              <a:rPr lang="en-US" sz="3600" b="1" dirty="0" smtClean="0"/>
            </a:br>
            <a:r>
              <a:rPr lang="en-US" b="1" dirty="0" smtClean="0"/>
              <a:t>Another important feature of the American constitution is that it is federal in structure. Federalism is a device by which independent states form a union without losing their identity</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fontScale="92500" lnSpcReduction="20000"/>
          </a:bodyPr>
          <a:lstStyle/>
          <a:p>
            <a:pPr algn="l"/>
            <a:r>
              <a:rPr lang="en-US" sz="3500" b="1" dirty="0" smtClean="0"/>
              <a:t>Separation of Powers</a:t>
            </a:r>
            <a:br>
              <a:rPr lang="en-US" sz="3500" b="1" dirty="0" smtClean="0"/>
            </a:br>
            <a:r>
              <a:rPr lang="en-US" b="1" dirty="0" smtClean="0"/>
              <a:t>American constitution is based on the principle of “separation of powers”. The framers of the constitution believed that the separation of various organs of the government was necessary to ensure individual liberty and to check despotism</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lnSpcReduction="10000"/>
          </a:bodyPr>
          <a:lstStyle/>
          <a:p>
            <a:pPr algn="l"/>
            <a:r>
              <a:rPr lang="en-US" sz="3600" b="1" dirty="0" smtClean="0"/>
              <a:t>Checks and Balances</a:t>
            </a:r>
            <a:br>
              <a:rPr lang="en-US" sz="3600" b="1" dirty="0" smtClean="0"/>
            </a:br>
            <a:r>
              <a:rPr lang="en-US" b="1" dirty="0" smtClean="0"/>
              <a:t>The framers of the U.S constitution were aware that a department, if left unchecked, would become oppressive. They, therefore, introduced checks and balances n the constitution</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a:bodyPr>
          <a:lstStyle/>
          <a:p>
            <a:pPr algn="l"/>
            <a:r>
              <a:rPr lang="en-US" sz="3600" b="1" dirty="0" smtClean="0"/>
              <a:t>Judicial Independence</a:t>
            </a:r>
            <a:br>
              <a:rPr lang="en-US" sz="3600" b="1" dirty="0" smtClean="0"/>
            </a:br>
            <a:r>
              <a:rPr lang="en-US" b="1" dirty="0" smtClean="0"/>
              <a:t>In United States all the judicial powers are enjoyed by the Supreme Court and other federal courts, no other office can influence its independence</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fontScale="92500" lnSpcReduction="20000"/>
          </a:bodyPr>
          <a:lstStyle/>
          <a:p>
            <a:pPr algn="l"/>
            <a:r>
              <a:rPr lang="en-US" sz="3500" b="1" dirty="0" smtClean="0"/>
              <a:t>Judicial Review</a:t>
            </a:r>
            <a:br>
              <a:rPr lang="en-US" sz="3500" b="1" dirty="0" smtClean="0"/>
            </a:br>
            <a:r>
              <a:rPr lang="en-US" b="1" dirty="0" smtClean="0"/>
              <a:t>An important feature of the American constitution is the power of judicial Review. In U.K no court can challenge the power of Parliament; however in United States all the laws passed by the congress and state legislatures are subject to judicial review</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lnSpcReduction="10000"/>
          </a:bodyPr>
          <a:lstStyle/>
          <a:p>
            <a:pPr algn="l"/>
            <a:r>
              <a:rPr lang="en-US" sz="3600" b="1" dirty="0" smtClean="0"/>
              <a:t>Fundamental rights and Liberty</a:t>
            </a:r>
            <a:br>
              <a:rPr lang="en-US" sz="3600" b="1" dirty="0" smtClean="0"/>
            </a:br>
            <a:r>
              <a:rPr lang="en-US" b="1" dirty="0" smtClean="0"/>
              <a:t>Another important feature of the American constitution is that it ensures certain fundamental rights for every America citizen, of which he cannot be deprived by any lawful authority</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fontScale="92500" lnSpcReduction="20000"/>
          </a:bodyPr>
          <a:lstStyle/>
          <a:p>
            <a:pPr algn="l"/>
            <a:r>
              <a:rPr lang="en-US" sz="3500" b="1" dirty="0" smtClean="0"/>
              <a:t>Popular Sovereignty</a:t>
            </a:r>
            <a:br>
              <a:rPr lang="en-US" sz="3500" b="1" dirty="0" smtClean="0"/>
            </a:br>
            <a:r>
              <a:rPr lang="en-US" b="1" dirty="0" smtClean="0"/>
              <a:t>The US constitution establishes the popular sovereignty of the people. The preamble of the constitution runs thus First words---------we, the people of United States. This means that the ultimate seat of authority in United States is the American people</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lnSpcReduction="10000"/>
          </a:bodyPr>
          <a:lstStyle/>
          <a:p>
            <a:pPr algn="l"/>
            <a:r>
              <a:rPr lang="en-US" sz="3600" b="1" dirty="0" smtClean="0"/>
              <a:t>Limited Government</a:t>
            </a:r>
            <a:br>
              <a:rPr lang="en-US" sz="3600" b="1" dirty="0" smtClean="0"/>
            </a:br>
            <a:r>
              <a:rPr lang="en-US" b="1" dirty="0" smtClean="0"/>
              <a:t>Another important feature is the doctrine of limited government. Unlimited powers of the government would make them despotic which would lead to tyranny and violence</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lnSpcReduction="10000"/>
          </a:bodyPr>
          <a:lstStyle/>
          <a:p>
            <a:pPr algn="l"/>
            <a:r>
              <a:rPr lang="en-US" sz="3600" b="1" dirty="0" smtClean="0"/>
              <a:t>Bicameral Legislature</a:t>
            </a:r>
            <a:br>
              <a:rPr lang="en-US" sz="3600" b="1" dirty="0" smtClean="0"/>
            </a:br>
            <a:r>
              <a:rPr lang="en-US" b="1" dirty="0" smtClean="0"/>
              <a:t>In United States, congress is the parliament, which consists of two houses. The Senate and the House of Representatives. This means that the type of legislation in U.S is bi-cameral</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Significance ……</a:t>
            </a:r>
            <a:endParaRPr lang="en-US" dirty="0"/>
          </a:p>
        </p:txBody>
      </p:sp>
      <p:sp>
        <p:nvSpPr>
          <p:cNvPr id="3" name="Subtitle 2"/>
          <p:cNvSpPr>
            <a:spLocks noGrp="1"/>
          </p:cNvSpPr>
          <p:nvPr>
            <p:ph type="subTitle" idx="1"/>
          </p:nvPr>
        </p:nvSpPr>
        <p:spPr>
          <a:xfrm>
            <a:off x="1371600" y="2286000"/>
            <a:ext cx="6400800" cy="3352800"/>
          </a:xfrm>
        </p:spPr>
        <p:txBody>
          <a:bodyPr>
            <a:normAutofit fontScale="85000" lnSpcReduction="10000"/>
          </a:bodyPr>
          <a:lstStyle/>
          <a:p>
            <a:pPr algn="l"/>
            <a:r>
              <a:rPr lang="en-US" sz="3300" b="1" dirty="0" smtClean="0"/>
              <a:t>Dual citizenship</a:t>
            </a:r>
            <a:br>
              <a:rPr lang="en-US" sz="3300" b="1" dirty="0" smtClean="0"/>
            </a:br>
            <a:r>
              <a:rPr lang="en-US" b="1" dirty="0" smtClean="0"/>
              <a:t>Every American citizen is entitled to the right of dual citizenship. First of all, he is the citizen of America and secondly he is the citizen of that state in which he lives. The feature of dual citizenship was introduced in the American constitution by the 4th amendment</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Next Topic - Federal system of USA</a:t>
            </a:r>
            <a:endParaRPr lang="en-US" dirty="0"/>
          </a:p>
        </p:txBody>
      </p:sp>
      <p:sp>
        <p:nvSpPr>
          <p:cNvPr id="3" name="Subtitle 2"/>
          <p:cNvSpPr>
            <a:spLocks noGrp="1"/>
          </p:cNvSpPr>
          <p:nvPr>
            <p:ph type="subTitle" idx="1"/>
          </p:nvPr>
        </p:nvSpPr>
        <p:spPr/>
        <p:txBody>
          <a:bodyPr>
            <a:normAutofit fontScale="55000" lnSpcReduction="20000"/>
          </a:bodyPr>
          <a:lstStyle/>
          <a:p>
            <a:pPr algn="l"/>
            <a:r>
              <a:rPr lang="en-US" b="1" dirty="0" smtClean="0"/>
              <a:t>Introduction to the United States Federal System</a:t>
            </a:r>
            <a:endParaRPr lang="en-US" dirty="0" smtClean="0"/>
          </a:p>
          <a:p>
            <a:pPr algn="l"/>
            <a:r>
              <a:rPr lang="en-US" b="1" dirty="0" smtClean="0"/>
              <a:t>Legislation</a:t>
            </a:r>
            <a:endParaRPr lang="en-US" dirty="0" smtClean="0"/>
          </a:p>
          <a:p>
            <a:pPr algn="l"/>
            <a:r>
              <a:rPr lang="en-US" b="1" dirty="0" smtClean="0"/>
              <a:t>Enacted Legislation</a:t>
            </a:r>
            <a:endParaRPr lang="en-US" dirty="0" smtClean="0"/>
          </a:p>
          <a:p>
            <a:pPr algn="l"/>
            <a:r>
              <a:rPr lang="en-US" b="1" dirty="0" smtClean="0"/>
              <a:t>Sources for </a:t>
            </a:r>
            <a:r>
              <a:rPr lang="en-US" b="1" smtClean="0"/>
              <a:t>Legislative objective</a:t>
            </a:r>
            <a:endParaRPr lang="en-US" dirty="0" smtClean="0"/>
          </a:p>
          <a:p>
            <a:pPr algn="l"/>
            <a:r>
              <a:rPr lang="en-US" b="1" dirty="0" smtClean="0"/>
              <a:t>The Judiciary</a:t>
            </a:r>
            <a:endParaRPr lang="en-US" dirty="0" smtClean="0"/>
          </a:p>
          <a:p>
            <a:pPr algn="l"/>
            <a:r>
              <a:rPr lang="en-US" b="1" dirty="0" smtClean="0"/>
              <a:t>Executive Branch and Administrative Law</a:t>
            </a:r>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376</Words>
  <Application>Microsoft Office PowerPoint</Application>
  <PresentationFormat>On-screen Show (4:3)</PresentationFormat>
  <Paragraphs>85</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Last Topic - Organization of Federal Govt. of Pakistan</vt:lpstr>
      <vt:lpstr>Constitutions of United States and its silent Features</vt:lpstr>
      <vt:lpstr>Constitutions of …..</vt:lpstr>
      <vt:lpstr>Constitutions of …..</vt:lpstr>
      <vt:lpstr>Constitutions of …..</vt:lpstr>
      <vt:lpstr>Constitutions of …..</vt:lpstr>
      <vt:lpstr>Constitutions of …..</vt:lpstr>
      <vt:lpstr>Constitutions of …..</vt:lpstr>
      <vt:lpstr>Preamble</vt:lpstr>
      <vt:lpstr>Introduction and Evolution</vt:lpstr>
      <vt:lpstr>Introduction ……</vt:lpstr>
      <vt:lpstr>Introduction ……</vt:lpstr>
      <vt:lpstr>Introduction ……</vt:lpstr>
      <vt:lpstr>Sources</vt:lpstr>
      <vt:lpstr>Sources ……</vt:lpstr>
      <vt:lpstr>Sources ……</vt:lpstr>
      <vt:lpstr>Sources ……</vt:lpstr>
      <vt:lpstr>Sources ……</vt:lpstr>
      <vt:lpstr>Sources ……</vt:lpstr>
      <vt:lpstr>Significance of U.S.A Constitution</vt:lpstr>
      <vt:lpstr>Significance ……</vt:lpstr>
      <vt:lpstr>Significance ……</vt:lpstr>
      <vt:lpstr>Significance ……</vt:lpstr>
      <vt:lpstr>Significance ……</vt:lpstr>
      <vt:lpstr>Significance ……</vt:lpstr>
      <vt:lpstr>Significance ……</vt:lpstr>
      <vt:lpstr>Significance ……</vt:lpstr>
      <vt:lpstr>Significance ……</vt:lpstr>
      <vt:lpstr>Significance ……</vt:lpstr>
      <vt:lpstr>Significance ……</vt:lpstr>
      <vt:lpstr>Significance ……</vt:lpstr>
      <vt:lpstr>Significance ……</vt:lpstr>
      <vt:lpstr>Next Topic - Federal system of USA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NTS</cp:lastModifiedBy>
  <cp:revision>16</cp:revision>
  <dcterms:created xsi:type="dcterms:W3CDTF">2013-11-28T07:57:58Z</dcterms:created>
  <dcterms:modified xsi:type="dcterms:W3CDTF">2013-12-12T16:01:50Z</dcterms:modified>
</cp:coreProperties>
</file>