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0" r:id="rId3"/>
    <p:sldId id="272" r:id="rId4"/>
    <p:sldId id="273" r:id="rId5"/>
    <p:sldId id="274" r:id="rId6"/>
    <p:sldId id="276" r:id="rId7"/>
    <p:sldId id="275"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4" r:id="rId24"/>
    <p:sldId id="292" r:id="rId25"/>
    <p:sldId id="295" r:id="rId26"/>
    <p:sldId id="296" r:id="rId27"/>
    <p:sldId id="298" r:id="rId28"/>
    <p:sldId id="299" r:id="rId29"/>
    <p:sldId id="300" r:id="rId30"/>
    <p:sldId id="297" r:id="rId31"/>
    <p:sldId id="301" r:id="rId32"/>
    <p:sldId id="302" r:id="rId33"/>
    <p:sldId id="303" r:id="rId34"/>
    <p:sldId id="30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17-Dec-13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17-Dec-13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17-Dec-13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17-Dec-13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Last Topic - Organization of Provincial Govt. of Pakistan</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Punjab</a:t>
            </a:r>
          </a:p>
          <a:p>
            <a:pPr algn="l"/>
            <a:r>
              <a:rPr lang="en-US" b="1" dirty="0" smtClean="0"/>
              <a:t>Sindh</a:t>
            </a:r>
          </a:p>
          <a:p>
            <a:pPr algn="l"/>
            <a:r>
              <a:rPr lang="en-US" b="1" dirty="0" smtClean="0"/>
              <a:t>Khyber </a:t>
            </a:r>
            <a:r>
              <a:rPr lang="en-US" b="1" dirty="0" err="1" smtClean="0"/>
              <a:t>Pakhtunkhwa</a:t>
            </a:r>
            <a:endParaRPr lang="en-US" b="1" dirty="0" smtClean="0"/>
          </a:p>
          <a:p>
            <a:pPr algn="l"/>
            <a:r>
              <a:rPr lang="en-US" b="1" dirty="0" err="1" smtClean="0"/>
              <a:t>Balochistan</a:t>
            </a:r>
            <a:endParaRPr lang="en-US"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Organization of Federal Govt. of Pakistan</a:t>
            </a:r>
            <a:endParaRPr lang="en-US" dirty="0"/>
          </a:p>
        </p:txBody>
      </p:sp>
      <p:sp>
        <p:nvSpPr>
          <p:cNvPr id="3" name="Subtitle 2"/>
          <p:cNvSpPr>
            <a:spLocks noGrp="1"/>
          </p:cNvSpPr>
          <p:nvPr>
            <p:ph type="subTitle" idx="1"/>
          </p:nvPr>
        </p:nvSpPr>
        <p:spPr>
          <a:xfrm>
            <a:off x="1371600" y="3276600"/>
            <a:ext cx="6400800" cy="2590800"/>
          </a:xfrm>
        </p:spPr>
        <p:txBody>
          <a:bodyPr>
            <a:normAutofit fontScale="55000" lnSpcReduction="20000"/>
          </a:bodyPr>
          <a:lstStyle/>
          <a:p>
            <a:pPr algn="l"/>
            <a:r>
              <a:rPr lang="en-US" b="1" dirty="0" smtClean="0"/>
              <a:t>Organization of Federal Govt. of Pakistan</a:t>
            </a:r>
          </a:p>
          <a:p>
            <a:pPr algn="l"/>
            <a:r>
              <a:rPr lang="en-US" b="1" dirty="0" smtClean="0"/>
              <a:t>Legislative Branch</a:t>
            </a:r>
          </a:p>
          <a:p>
            <a:pPr algn="l"/>
            <a:r>
              <a:rPr lang="en-US" b="1" dirty="0" smtClean="0"/>
              <a:t>Executive Branch</a:t>
            </a:r>
          </a:p>
          <a:p>
            <a:pPr algn="l"/>
            <a:r>
              <a:rPr lang="en-US" b="1" dirty="0" smtClean="0"/>
              <a:t>Prime Minister</a:t>
            </a:r>
          </a:p>
          <a:p>
            <a:pPr algn="l"/>
            <a:r>
              <a:rPr lang="en-US" b="1" dirty="0" smtClean="0"/>
              <a:t>President</a:t>
            </a:r>
          </a:p>
          <a:p>
            <a:pPr algn="l"/>
            <a:r>
              <a:rPr lang="en-US" b="1" dirty="0" smtClean="0"/>
              <a:t>Cabinet Secretaries</a:t>
            </a:r>
          </a:p>
          <a:p>
            <a:pPr algn="l"/>
            <a:r>
              <a:rPr lang="en-US" b="1" dirty="0" smtClean="0"/>
              <a:t>The Supreme Court of Pakistan </a:t>
            </a:r>
          </a:p>
          <a:p>
            <a:pPr algn="l"/>
            <a:r>
              <a:rPr lang="en-US" b="1" dirty="0" smtClean="0"/>
              <a:t>Supreme Judicial Council</a:t>
            </a:r>
          </a:p>
          <a:p>
            <a:pPr algn="l"/>
            <a:r>
              <a:rPr lang="en-US" b="1" dirty="0" smtClean="0"/>
              <a:t>Civil Service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normAutofit/>
          </a:bodyPr>
          <a:lstStyle/>
          <a:p>
            <a:r>
              <a:rPr lang="en-US" dirty="0" smtClean="0"/>
              <a:t>Organization of Federal Govt. of Pakistan</a:t>
            </a:r>
            <a:endParaRPr lang="en-US" dirty="0"/>
          </a:p>
        </p:txBody>
      </p:sp>
      <p:sp>
        <p:nvSpPr>
          <p:cNvPr id="3" name="Subtitle 2"/>
          <p:cNvSpPr>
            <a:spLocks noGrp="1"/>
          </p:cNvSpPr>
          <p:nvPr>
            <p:ph type="subTitle" idx="1"/>
          </p:nvPr>
        </p:nvSpPr>
        <p:spPr>
          <a:xfrm>
            <a:off x="1371600" y="3429000"/>
            <a:ext cx="6400800" cy="2362200"/>
          </a:xfrm>
        </p:spPr>
        <p:txBody>
          <a:bodyPr>
            <a:normAutofit fontScale="77500" lnSpcReduction="20000"/>
          </a:bodyPr>
          <a:lstStyle/>
          <a:p>
            <a:pPr algn="l"/>
            <a:r>
              <a:rPr lang="en-US" b="1" dirty="0" smtClean="0"/>
              <a:t>The Government of Pakistan is a federal government established by the Constitution of Pakistan as a constituted governing authority of the four provinces of a proclaimed and established parliamentary democratic republic, constitutionally called the Islamic Republic of Pakistan</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Organization of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The government is composed of; executive, legislative, and judicial, which all powers are vested by the Constitution in the Parliament, the Prime Minister and the Supreme Court</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Organization of ……</a:t>
            </a:r>
            <a:endParaRPr lang="en-US" dirty="0"/>
          </a:p>
        </p:txBody>
      </p:sp>
      <p:sp>
        <p:nvSpPr>
          <p:cNvPr id="3" name="Subtitle 2"/>
          <p:cNvSpPr>
            <a:spLocks noGrp="1"/>
          </p:cNvSpPr>
          <p:nvPr>
            <p:ph type="subTitle" idx="1"/>
          </p:nvPr>
        </p:nvSpPr>
        <p:spPr>
          <a:xfrm>
            <a:off x="1371600" y="2057400"/>
            <a:ext cx="6400800" cy="3581400"/>
          </a:xfrm>
        </p:spPr>
        <p:txBody>
          <a:bodyPr>
            <a:normAutofit fontScale="92500"/>
          </a:bodyPr>
          <a:lstStyle/>
          <a:p>
            <a:pPr algn="l"/>
            <a:r>
              <a:rPr lang="en-US" b="1" dirty="0" smtClean="0"/>
              <a:t>The basic civil and criminal laws governing the citizens of Pakistan are set down in major "parliamentary" legislation (a term inherited from the United Kingdom), such as the Exit Control List, the Pakistan Penal Code, and the Frontier Crimes Regulations</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Organization of ……</a:t>
            </a:r>
            <a:endParaRPr lang="en-US" dirty="0"/>
          </a:p>
        </p:txBody>
      </p:sp>
      <p:sp>
        <p:nvSpPr>
          <p:cNvPr id="3" name="Subtitle 2"/>
          <p:cNvSpPr>
            <a:spLocks noGrp="1"/>
          </p:cNvSpPr>
          <p:nvPr>
            <p:ph type="subTitle" idx="1"/>
          </p:nvPr>
        </p:nvSpPr>
        <p:spPr>
          <a:xfrm>
            <a:off x="1371600" y="2057400"/>
            <a:ext cx="6400800" cy="3581400"/>
          </a:xfrm>
        </p:spPr>
        <p:txBody>
          <a:bodyPr>
            <a:normAutofit fontScale="92500" lnSpcReduction="20000"/>
          </a:bodyPr>
          <a:lstStyle/>
          <a:p>
            <a:pPr algn="l"/>
            <a:r>
              <a:rPr lang="en-US" b="1" dirty="0" smtClean="0"/>
              <a:t>The Federal Government is Subject to the Constitution, the executive authority of the Federation shall be exercised in the name of the President by the Federal Government, consisting of the Prime Minister and the (Federal) Ministers, which shall act through the Prime Minister, who shall be the chief executive of the Federation</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Organization of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By the Article 246th and Article 247th to the constitution, the Islamic </a:t>
            </a:r>
            <a:r>
              <a:rPr lang="en-US" b="1" dirty="0" err="1" smtClean="0"/>
              <a:t>Jirga</a:t>
            </a:r>
            <a:r>
              <a:rPr lang="en-US" b="1" dirty="0" smtClean="0"/>
              <a:t> (or </a:t>
            </a:r>
            <a:r>
              <a:rPr lang="en-US" b="1" dirty="0" err="1" smtClean="0"/>
              <a:t>Panchayat</a:t>
            </a:r>
            <a:r>
              <a:rPr lang="en-US" b="1" dirty="0" smtClean="0"/>
              <a:t>) system has become an institution for local governance</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Legislative Branch</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The legislative branch is known as the "Parliament', a term for legislature inherited from the United Kingdom. The legislative branch is bicameral, consisting of two houses</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Legislative Branch ……</a:t>
            </a:r>
            <a:endParaRPr lang="en-US" dirty="0"/>
          </a:p>
        </p:txBody>
      </p:sp>
      <p:sp>
        <p:nvSpPr>
          <p:cNvPr id="3" name="Subtitle 2"/>
          <p:cNvSpPr>
            <a:spLocks noGrp="1"/>
          </p:cNvSpPr>
          <p:nvPr>
            <p:ph type="subTitle" idx="1"/>
          </p:nvPr>
        </p:nvSpPr>
        <p:spPr>
          <a:xfrm>
            <a:off x="1371600" y="1981200"/>
            <a:ext cx="6400800" cy="3657600"/>
          </a:xfrm>
        </p:spPr>
        <p:txBody>
          <a:bodyPr>
            <a:normAutofit fontScale="92500"/>
          </a:bodyPr>
          <a:lstStyle/>
          <a:p>
            <a:pPr algn="l"/>
            <a:r>
              <a:rPr lang="en-US" b="1" dirty="0" smtClean="0"/>
              <a:t>The National Assembly: The National Assembly is a lower house and directly people-elected 342-member National Assembly.</a:t>
            </a:r>
          </a:p>
          <a:p>
            <a:pPr algn="l"/>
            <a:r>
              <a:rPr lang="en-US" b="1" dirty="0" smtClean="0"/>
              <a:t>The Senate: The Senate is a upper house and the 104-senators are indirectly elected for six-year terms</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Legislative Branch ……</a:t>
            </a:r>
            <a:endParaRPr lang="en-US" dirty="0"/>
          </a:p>
        </p:txBody>
      </p:sp>
      <p:sp>
        <p:nvSpPr>
          <p:cNvPr id="3" name="Subtitle 2"/>
          <p:cNvSpPr>
            <a:spLocks noGrp="1"/>
          </p:cNvSpPr>
          <p:nvPr>
            <p:ph type="subTitle" idx="1"/>
          </p:nvPr>
        </p:nvSpPr>
        <p:spPr>
          <a:xfrm>
            <a:off x="1371600" y="1981200"/>
            <a:ext cx="6400800" cy="3657600"/>
          </a:xfrm>
        </p:spPr>
        <p:txBody>
          <a:bodyPr>
            <a:normAutofit fontScale="92500" lnSpcReduction="10000"/>
          </a:bodyPr>
          <a:lstStyle/>
          <a:p>
            <a:pPr algn="l"/>
            <a:r>
              <a:rPr lang="en-US" b="1" dirty="0" smtClean="0"/>
              <a:t>The Parliament enjoys parliamentary supremacy. All the Cabinet ministers as well as the Prime Minister must also be members of Parliament (MPs), accordance to the constitution. The Prime Minister and the Cabinet officials are responsible to the Parliament collectively</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Legislative Branch ……</a:t>
            </a:r>
            <a:endParaRPr lang="en-US" dirty="0"/>
          </a:p>
        </p:txBody>
      </p:sp>
      <p:sp>
        <p:nvSpPr>
          <p:cNvPr id="3" name="Subtitle 2"/>
          <p:cNvSpPr>
            <a:spLocks noGrp="1"/>
          </p:cNvSpPr>
          <p:nvPr>
            <p:ph type="subTitle" idx="1"/>
          </p:nvPr>
        </p:nvSpPr>
        <p:spPr>
          <a:xfrm>
            <a:off x="1371600" y="1981200"/>
            <a:ext cx="6400800" cy="3657600"/>
          </a:xfrm>
        </p:spPr>
        <p:txBody>
          <a:bodyPr>
            <a:normAutofit fontScale="85000" lnSpcReduction="10000"/>
          </a:bodyPr>
          <a:lstStyle/>
          <a:p>
            <a:pPr algn="l"/>
            <a:r>
              <a:rPr lang="en-US" b="1" dirty="0" smtClean="0"/>
              <a:t>The Prime Minister and the Cabinet Ministers are jointly accountable to the Parliament. If there is a policy failure or lapse on the part of the government, all the members of the cabinet are jointly responsible. If a vote of no confidence is passed against the government, then the government collapses and a new one must be formed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Executive Branch</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By general definition, the executive branch of government is the one that has sole authority and responsibility for the daily administration of the state bureaucracy</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Executive Branch ……</a:t>
            </a:r>
            <a:endParaRPr lang="en-US" dirty="0"/>
          </a:p>
        </p:txBody>
      </p:sp>
      <p:sp>
        <p:nvSpPr>
          <p:cNvPr id="3" name="Subtitle 2"/>
          <p:cNvSpPr>
            <a:spLocks noGrp="1"/>
          </p:cNvSpPr>
          <p:nvPr>
            <p:ph type="subTitle" idx="1"/>
          </p:nvPr>
        </p:nvSpPr>
        <p:spPr>
          <a:xfrm>
            <a:off x="1371600" y="1981200"/>
            <a:ext cx="6400800" cy="3810000"/>
          </a:xfrm>
        </p:spPr>
        <p:txBody>
          <a:bodyPr>
            <a:normAutofit fontScale="92500" lnSpcReduction="20000"/>
          </a:bodyPr>
          <a:lstStyle/>
          <a:p>
            <a:pPr algn="l"/>
            <a:r>
              <a:rPr lang="en-US" b="1" dirty="0" smtClean="0"/>
              <a:t>The division of power into separate branches of government is central to the republican idea of the separation of powers. The separation of powers system is designed to distribute authority away from the executive branch – an attempt to preserve individual liberty in response to dictatorial leadership throughout history</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Prime Minister</a:t>
            </a:r>
            <a:endParaRPr lang="en-US" dirty="0"/>
          </a:p>
        </p:txBody>
      </p:sp>
      <p:sp>
        <p:nvSpPr>
          <p:cNvPr id="3" name="Subtitle 2"/>
          <p:cNvSpPr>
            <a:spLocks noGrp="1"/>
          </p:cNvSpPr>
          <p:nvPr>
            <p:ph type="subTitle" idx="1"/>
          </p:nvPr>
        </p:nvSpPr>
        <p:spPr/>
        <p:txBody>
          <a:bodyPr>
            <a:normAutofit fontScale="62500" lnSpcReduction="20000"/>
          </a:bodyPr>
          <a:lstStyle/>
          <a:p>
            <a:pPr algn="l"/>
            <a:r>
              <a:rPr lang="en-US" b="1" dirty="0" smtClean="0"/>
              <a:t> The Prime Minister of Pakistan, is the executive head of government of Pakistan, constitutionally designated as the Chief Executive (CE). Popularly elected by people in direct elections in the parliament, the Prime minister is responsible for appointing a cabinet as well as running the </a:t>
            </a:r>
            <a:r>
              <a:rPr lang="en-US" b="1" smtClean="0"/>
              <a:t>government operations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Prime Minister ……</a:t>
            </a:r>
            <a:endParaRPr lang="en-US" dirty="0"/>
          </a:p>
        </p:txBody>
      </p:sp>
      <p:sp>
        <p:nvSpPr>
          <p:cNvPr id="3" name="Subtitle 2"/>
          <p:cNvSpPr>
            <a:spLocks noGrp="1"/>
          </p:cNvSpPr>
          <p:nvPr>
            <p:ph type="subTitle" idx="1"/>
          </p:nvPr>
        </p:nvSpPr>
        <p:spPr>
          <a:xfrm>
            <a:off x="1371600" y="2362200"/>
            <a:ext cx="6400800" cy="3276600"/>
          </a:xfrm>
        </p:spPr>
        <p:txBody>
          <a:bodyPr>
            <a:normAutofit fontScale="85000" lnSpcReduction="20000"/>
          </a:bodyPr>
          <a:lstStyle/>
          <a:p>
            <a:pPr algn="l"/>
            <a:r>
              <a:rPr lang="en-US" b="1" dirty="0" smtClean="0"/>
              <a:t>Key administrative and military appointments in the Pakistan Armed Forces.</a:t>
            </a:r>
          </a:p>
          <a:p>
            <a:pPr algn="l"/>
            <a:r>
              <a:rPr lang="en-US" b="1" dirty="0" smtClean="0"/>
              <a:t>The Chairmen and other Members of the federal commissions and public institutions. Ambassadors and High Commissioners to other countries.</a:t>
            </a:r>
          </a:p>
          <a:p>
            <a:pPr algn="l"/>
            <a:r>
              <a:rPr lang="en-US" b="1" dirty="0" smtClean="0"/>
              <a:t>The cabinet secretaries and directors in the administrative positions of the government</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President</a:t>
            </a:r>
            <a:endParaRPr lang="en-US" dirty="0"/>
          </a:p>
        </p:txBody>
      </p:sp>
      <p:sp>
        <p:nvSpPr>
          <p:cNvPr id="3" name="Subtitle 2"/>
          <p:cNvSpPr>
            <a:spLocks noGrp="1"/>
          </p:cNvSpPr>
          <p:nvPr>
            <p:ph type="subTitle" idx="1"/>
          </p:nvPr>
        </p:nvSpPr>
        <p:spPr/>
        <p:txBody>
          <a:bodyPr>
            <a:normAutofit fontScale="92500"/>
          </a:bodyPr>
          <a:lstStyle/>
          <a:p>
            <a:pPr algn="l"/>
            <a:r>
              <a:rPr lang="en-US" b="1" dirty="0" smtClean="0"/>
              <a:t>The President of Pakistan is part of the parliament. The official residence is located in adjacent to the parliament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President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The President of Pakistan is a ceremonial figurehead, a ceremonial head of </a:t>
            </a:r>
          </a:p>
          <a:p>
            <a:pPr algn="l"/>
            <a:r>
              <a:rPr lang="en-US" b="1" dirty="0" smtClean="0"/>
              <a:t>state representing the unity of the country</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President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Elected for a five-year term by an indirect elections, the electoral college consisting of members of the Senate and National Assembly and members of the four provincial assemblies, the president is eligible for reelection</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President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No individual may hold the office for more than two consecutive terms. The president may resign or be impeached and may be removed from office for incapacity or gross misconduct by a two-thirds vote of the members of the parliament</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President …..</a:t>
            </a:r>
            <a:endParaRPr lang="en-US" dirty="0"/>
          </a:p>
        </p:txBody>
      </p:sp>
      <p:sp>
        <p:nvSpPr>
          <p:cNvPr id="3" name="Subtitle 2"/>
          <p:cNvSpPr>
            <a:spLocks noGrp="1"/>
          </p:cNvSpPr>
          <p:nvPr>
            <p:ph type="subTitle" idx="1"/>
          </p:nvPr>
        </p:nvSpPr>
        <p:spPr>
          <a:xfrm>
            <a:off x="1371600" y="2057400"/>
            <a:ext cx="6400800" cy="3581400"/>
          </a:xfrm>
        </p:spPr>
        <p:txBody>
          <a:bodyPr>
            <a:normAutofit fontScale="85000" lnSpcReduction="20000"/>
          </a:bodyPr>
          <a:lstStyle/>
          <a:p>
            <a:pPr algn="l"/>
            <a:r>
              <a:rPr lang="en-US" b="1" dirty="0" smtClean="0"/>
              <a:t>The President makes a variety of appointments.</a:t>
            </a:r>
          </a:p>
          <a:p>
            <a:pPr algn="l"/>
            <a:r>
              <a:rPr lang="en-US" b="1" dirty="0" smtClean="0"/>
              <a:t>Governors of Four Provinces</a:t>
            </a:r>
          </a:p>
          <a:p>
            <a:pPr algn="l"/>
            <a:r>
              <a:rPr lang="en-US" b="1" dirty="0" smtClean="0"/>
              <a:t>The Chief Justice (after concluding the consultation with the Prime Minister)</a:t>
            </a:r>
          </a:p>
          <a:p>
            <a:pPr algn="l"/>
            <a:r>
              <a:rPr lang="en-US" b="1" dirty="0" smtClean="0"/>
              <a:t>The Chief Election Commissioner (Consultation required from the Prime Minister)</a:t>
            </a:r>
          </a:p>
          <a:p>
            <a:pPr algn="l"/>
            <a:r>
              <a:rPr lang="en-US" b="1" dirty="0" smtClean="0"/>
              <a:t>The Attorney General and Auditor General</a:t>
            </a:r>
          </a:p>
          <a:p>
            <a:pPr algn="l"/>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President …..</a:t>
            </a:r>
            <a:endParaRPr lang="en-US" dirty="0"/>
          </a:p>
        </p:txBody>
      </p:sp>
      <p:sp>
        <p:nvSpPr>
          <p:cNvPr id="3" name="Subtitle 2"/>
          <p:cNvSpPr>
            <a:spLocks noGrp="1"/>
          </p:cNvSpPr>
          <p:nvPr>
            <p:ph type="subTitle" idx="1"/>
          </p:nvPr>
        </p:nvSpPr>
        <p:spPr>
          <a:xfrm>
            <a:off x="1371600" y="2057400"/>
            <a:ext cx="6400800" cy="3581400"/>
          </a:xfrm>
        </p:spPr>
        <p:txBody>
          <a:bodyPr>
            <a:normAutofit fontScale="92500" lnSpcReduction="10000"/>
          </a:bodyPr>
          <a:lstStyle/>
          <a:p>
            <a:pPr algn="l"/>
            <a:r>
              <a:rPr lang="en-US" b="1" dirty="0" smtClean="0"/>
              <a:t>The President, as Head of State also receives the credentials of Ambassadors from other countries, The Prime Minister, as Head of Government, receives credentials of High Commissioners from other members of the Commonwealth, in line with historical tradition</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President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The President is de jure the civilian Commander in Chief of the Pakistan Armed Forces</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Judicature Branch</a:t>
            </a:r>
            <a:endParaRPr lang="en-US" dirty="0"/>
          </a:p>
        </p:txBody>
      </p:sp>
      <p:sp>
        <p:nvSpPr>
          <p:cNvPr id="3" name="Subtitle 2"/>
          <p:cNvSpPr>
            <a:spLocks noGrp="1"/>
          </p:cNvSpPr>
          <p:nvPr>
            <p:ph type="subTitle" idx="1"/>
          </p:nvPr>
        </p:nvSpPr>
        <p:spPr/>
        <p:txBody>
          <a:bodyPr>
            <a:normAutofit fontScale="77500" lnSpcReduction="20000"/>
          </a:bodyPr>
          <a:lstStyle/>
          <a:p>
            <a:pPr algn="l"/>
            <a:r>
              <a:rPr lang="en-US" sz="3600" b="1" dirty="0" smtClean="0"/>
              <a:t>The Supreme Court of Pakistan </a:t>
            </a:r>
            <a:endParaRPr lang="en-US" sz="3600" dirty="0" smtClean="0"/>
          </a:p>
          <a:p>
            <a:pPr algn="l"/>
            <a:r>
              <a:rPr lang="en-US" b="1" dirty="0" smtClean="0"/>
              <a:t>Pakistan's independent judicial system begins under the British Raj, and its concepts and procedures resemble those of Anglo-Saxon countries</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Judicature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The Supreme Court of Pakistan consisted of Chief Justice and Senior justices; all appointed by the President after concluding the consultation with the Chief Justice of Pakistan</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Judicature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The Constitution does not fixed the number of justices of the Supreme Court, though it can be fixed by Parliament through an act signed by the President</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Judicature ..…..</a:t>
            </a:r>
            <a:endParaRPr lang="en-US" dirty="0"/>
          </a:p>
        </p:txBody>
      </p:sp>
      <p:sp>
        <p:nvSpPr>
          <p:cNvPr id="3" name="Subtitle 2"/>
          <p:cNvSpPr>
            <a:spLocks noGrp="1"/>
          </p:cNvSpPr>
          <p:nvPr>
            <p:ph type="subTitle" idx="1"/>
          </p:nvPr>
        </p:nvSpPr>
        <p:spPr>
          <a:xfrm>
            <a:off x="1371600" y="2057400"/>
            <a:ext cx="6400800" cy="3581400"/>
          </a:xfrm>
        </p:spPr>
        <p:txBody>
          <a:bodyPr>
            <a:normAutofit fontScale="92500"/>
          </a:bodyPr>
          <a:lstStyle/>
          <a:p>
            <a:pPr algn="l"/>
            <a:r>
              <a:rPr lang="en-US" b="1" dirty="0" smtClean="0"/>
              <a:t>The judiciary consists of the Supreme Court of Pakistan, High Courts of Pakistan provincial level; District Courts in each district; anti-terrorism courts; and the </a:t>
            </a:r>
            <a:r>
              <a:rPr lang="en-US" b="1" i="1" dirty="0" err="1" smtClean="0"/>
              <a:t>Sharia</a:t>
            </a:r>
            <a:r>
              <a:rPr lang="en-US" b="1" dirty="0" smtClean="0"/>
              <a:t> courts; in all over the country; all courts inferior to Supreme Court</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Judicature transfer</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The Constitution grants powers to the Supreme Court the right to transfer any case, appeal or other proceedings pending before any High Court to any other High Court</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Supreme Judicial Council</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dirty="0" smtClean="0"/>
              <a:t> </a:t>
            </a:r>
            <a:r>
              <a:rPr lang="en-US" b="1" dirty="0" smtClean="0"/>
              <a:t>Misconduct of judges are highly in tolerated in the judicial branch, as it is mentioned in the constitution. Under the mainframe of the Supreme Judicial Council, the Article 209 conduct a full inquiring into the capacity or conduct of a Judge who is a member of the Council</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Civil Service</a:t>
            </a:r>
            <a:endParaRPr lang="en-US" dirty="0"/>
          </a:p>
        </p:txBody>
      </p:sp>
      <p:sp>
        <p:nvSpPr>
          <p:cNvPr id="3" name="Subtitle 2"/>
          <p:cNvSpPr>
            <a:spLocks noGrp="1"/>
          </p:cNvSpPr>
          <p:nvPr>
            <p:ph type="subTitle" idx="1"/>
          </p:nvPr>
        </p:nvSpPr>
        <p:spPr/>
        <p:txBody>
          <a:bodyPr>
            <a:normAutofit fontScale="77500" lnSpcReduction="20000"/>
          </a:bodyPr>
          <a:lstStyle/>
          <a:p>
            <a:pPr algn="l"/>
            <a:r>
              <a:rPr lang="en-US" b="1" dirty="0" smtClean="0"/>
              <a:t>The civil service of Pakistan is a permanent bureaucracy of the Government of Pakistan. The civil servants are the permanents officials of the government, occupying a respected image in the civil society</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Civil Service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Civil servants comes from different departments (e.g. District Management Group, Civil servant domain, and FPSC) are awarded commission contracts by the ministers based on their experience, capability, and resourcefulness</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Civil Service ..…..</a:t>
            </a:r>
            <a:endParaRPr lang="en-US" dirty="0"/>
          </a:p>
        </p:txBody>
      </p:sp>
      <p:sp>
        <p:nvSpPr>
          <p:cNvPr id="3" name="Subtitle 2"/>
          <p:cNvSpPr>
            <a:spLocks noGrp="1"/>
          </p:cNvSpPr>
          <p:nvPr>
            <p:ph type="subTitle" idx="1"/>
          </p:nvPr>
        </p:nvSpPr>
        <p:spPr>
          <a:xfrm>
            <a:off x="1371600" y="2057400"/>
            <a:ext cx="6400800" cy="3581400"/>
          </a:xfrm>
        </p:spPr>
        <p:txBody>
          <a:bodyPr>
            <a:normAutofit fontScale="92500"/>
          </a:bodyPr>
          <a:lstStyle/>
          <a:p>
            <a:pPr algn="l"/>
            <a:r>
              <a:rPr lang="en-US" b="1" dirty="0" smtClean="0"/>
              <a:t>Not all the employees of the Government of Pakistan are civil servants; other employees of the Government of Pakistan comes from the scientific institutions, state-owned corporations and commissioned military science circles</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Civil Service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In the parliamentary democracy, the ultimate responsibility for running the administration rests with the elected representatives of the people which are the ministers, the ministers lay down the policy and it is for the civil servants to enforce it</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Cabinet Secretaries</a:t>
            </a:r>
            <a:endParaRPr lang="en-US" dirty="0"/>
          </a:p>
        </p:txBody>
      </p:sp>
      <p:sp>
        <p:nvSpPr>
          <p:cNvPr id="3" name="Subtitle 2"/>
          <p:cNvSpPr>
            <a:spLocks noGrp="1"/>
          </p:cNvSpPr>
          <p:nvPr>
            <p:ph type="subTitle" idx="1"/>
          </p:nvPr>
        </p:nvSpPr>
        <p:spPr/>
        <p:txBody>
          <a:bodyPr>
            <a:normAutofit fontScale="77500" lnSpcReduction="20000"/>
          </a:bodyPr>
          <a:lstStyle/>
          <a:p>
            <a:pPr algn="l"/>
            <a:r>
              <a:rPr lang="en-US" b="1" dirty="0" smtClean="0"/>
              <a:t>The Cabinet secretaries are the most senior, experienced, and capable officials in the country, having studied and trained first at the Civil Service Academy then pursuing further education at the specific academies</a:t>
            </a:r>
            <a:endParaRPr lang="en-US"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Last Topic - Constitutions of United States and its silent Features</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b="1" dirty="0" smtClean="0"/>
              <a:t>Silent Features</a:t>
            </a:r>
          </a:p>
          <a:p>
            <a:pPr marL="514350" indent="-514350" algn="l">
              <a:buAutoNum type="arabicPeriod"/>
            </a:pPr>
            <a:r>
              <a:rPr lang="en-US" b="1" dirty="0" smtClean="0"/>
              <a:t>Preamble</a:t>
            </a:r>
          </a:p>
          <a:p>
            <a:pPr marL="514350" indent="-514350" algn="l"/>
            <a:r>
              <a:rPr lang="en-US" b="1" dirty="0" smtClean="0"/>
              <a:t>2. 	Introduction and Evolution</a:t>
            </a:r>
          </a:p>
          <a:p>
            <a:pPr marL="514350" indent="-514350" algn="l"/>
            <a:r>
              <a:rPr lang="en-US" b="1" dirty="0" smtClean="0"/>
              <a:t>3. 	Sources</a:t>
            </a:r>
          </a:p>
          <a:p>
            <a:pPr marL="514350" indent="-514350" algn="l"/>
            <a:r>
              <a:rPr lang="en-US" b="1" dirty="0" smtClean="0"/>
              <a:t>4. </a:t>
            </a:r>
            <a:r>
              <a:rPr lang="en-US" b="1" smtClean="0"/>
              <a:t>	Significance </a:t>
            </a:r>
            <a:r>
              <a:rPr lang="en-US" b="1" dirty="0" smtClean="0"/>
              <a:t>of U.S.A Constitution</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567</Words>
  <Application>Microsoft Office PowerPoint</Application>
  <PresentationFormat>On-screen Show (4:3)</PresentationFormat>
  <Paragraphs>92</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Last Topic - Organization of Provincial Govt. of Pakistan</vt:lpstr>
      <vt:lpstr>Organization of Federal Govt. of Pakistan</vt:lpstr>
      <vt:lpstr>Organization of Federal Govt. of Pakistan</vt:lpstr>
      <vt:lpstr>Organization of ……</vt:lpstr>
      <vt:lpstr>Organization of ……</vt:lpstr>
      <vt:lpstr>Organization of ……</vt:lpstr>
      <vt:lpstr>Organization of ……</vt:lpstr>
      <vt:lpstr>Legislative Branch</vt:lpstr>
      <vt:lpstr>Legislative Branch ……</vt:lpstr>
      <vt:lpstr>Legislative Branch ……</vt:lpstr>
      <vt:lpstr>Legislative Branch ……</vt:lpstr>
      <vt:lpstr>Executive Branch</vt:lpstr>
      <vt:lpstr>Executive Branch ……</vt:lpstr>
      <vt:lpstr>Prime Minister</vt:lpstr>
      <vt:lpstr>Prime Minister ……</vt:lpstr>
      <vt:lpstr>President</vt:lpstr>
      <vt:lpstr>President …..</vt:lpstr>
      <vt:lpstr>President …..</vt:lpstr>
      <vt:lpstr>President …..</vt:lpstr>
      <vt:lpstr>President …..</vt:lpstr>
      <vt:lpstr>President …..</vt:lpstr>
      <vt:lpstr>President …..</vt:lpstr>
      <vt:lpstr>Judicature Branch</vt:lpstr>
      <vt:lpstr>Judicature ..…..</vt:lpstr>
      <vt:lpstr>Judicature ..…..</vt:lpstr>
      <vt:lpstr>Judicature ..…..</vt:lpstr>
      <vt:lpstr>Judicature transfer</vt:lpstr>
      <vt:lpstr>Supreme Judicial Council</vt:lpstr>
      <vt:lpstr>Civil Service</vt:lpstr>
      <vt:lpstr>Civil Service ..…..</vt:lpstr>
      <vt:lpstr>Civil Service ..…..</vt:lpstr>
      <vt:lpstr>Civil Service ..…..</vt:lpstr>
      <vt:lpstr>Cabinet Secretaries</vt:lpstr>
      <vt:lpstr>Last Topic - Constitutions of United States and its silent Features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vcomsats</cp:lastModifiedBy>
  <cp:revision>22</cp:revision>
  <dcterms:created xsi:type="dcterms:W3CDTF">2013-11-28T07:57:58Z</dcterms:created>
  <dcterms:modified xsi:type="dcterms:W3CDTF">2013-12-17T12:18:08Z</dcterms:modified>
</cp:coreProperties>
</file>