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3" r:id="rId2"/>
    <p:sldId id="270" r:id="rId3"/>
    <p:sldId id="272" r:id="rId4"/>
    <p:sldId id="273" r:id="rId5"/>
    <p:sldId id="278" r:id="rId6"/>
    <p:sldId id="276" r:id="rId7"/>
    <p:sldId id="277" r:id="rId8"/>
    <p:sldId id="279" r:id="rId9"/>
    <p:sldId id="280" r:id="rId10"/>
    <p:sldId id="281" r:id="rId11"/>
    <p:sldId id="282" r:id="rId12"/>
    <p:sldId id="283" r:id="rId13"/>
    <p:sldId id="284" r:id="rId14"/>
    <p:sldId id="285" r:id="rId15"/>
    <p:sldId id="286" r:id="rId16"/>
    <p:sldId id="287" r:id="rId17"/>
    <p:sldId id="288" r:id="rId18"/>
    <p:sldId id="289" r:id="rId19"/>
    <p:sldId id="290" r:id="rId20"/>
    <p:sldId id="291" r:id="rId21"/>
    <p:sldId id="292" r:id="rId22"/>
    <p:sldId id="300" r:id="rId23"/>
    <p:sldId id="293" r:id="rId24"/>
    <p:sldId id="294" r:id="rId25"/>
    <p:sldId id="295" r:id="rId26"/>
    <p:sldId id="296" r:id="rId27"/>
    <p:sldId id="297" r:id="rId28"/>
    <p:sldId id="298" r:id="rId29"/>
    <p:sldId id="302" r:id="rId30"/>
    <p:sldId id="301" r:id="rId31"/>
    <p:sldId id="305" r:id="rId32"/>
    <p:sldId id="306" r:id="rId33"/>
    <p:sldId id="307" r:id="rId34"/>
    <p:sldId id="308" r:id="rId35"/>
    <p:sldId id="304"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190"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62198-2D6D-4E1C-B53A-4B901E16A908}" type="datetimeFigureOut">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A62198-2D6D-4E1C-B53A-4B901E16A908}" type="datetimeFigureOut">
              <a:rPr lang="en-US" smtClean="0"/>
              <a:pPr/>
              <a:t>12/18/2013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A62198-2D6D-4E1C-B53A-4B901E16A908}" type="datetimeFigureOut">
              <a:rPr lang="en-US" smtClean="0"/>
              <a:pPr/>
              <a:t>12/18/2013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A62198-2D6D-4E1C-B53A-4B901E16A908}" type="datetimeFigureOut">
              <a:rPr lang="en-US" smtClean="0"/>
              <a:pPr/>
              <a:t>12/18/2013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62198-2D6D-4E1C-B53A-4B901E16A908}" type="datetimeFigureOut">
              <a:rPr lang="en-US" smtClean="0"/>
              <a:pPr/>
              <a:t>12/18/2013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62198-2D6D-4E1C-B53A-4B901E16A908}" type="datetimeFigureOut">
              <a:rPr lang="en-US" smtClean="0"/>
              <a:pPr/>
              <a:t>12/18/2013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0AD1D-06B4-483B-90D3-7F52B83334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Last Topic - Structure of Department, Divisions, Public Corporations, in Pakistan</a:t>
            </a:r>
            <a:endParaRPr lang="en-US" dirty="0"/>
          </a:p>
        </p:txBody>
      </p:sp>
      <p:sp>
        <p:nvSpPr>
          <p:cNvPr id="3" name="Subtitle 2"/>
          <p:cNvSpPr>
            <a:spLocks noGrp="1"/>
          </p:cNvSpPr>
          <p:nvPr>
            <p:ph type="subTitle" idx="1"/>
          </p:nvPr>
        </p:nvSpPr>
        <p:spPr/>
        <p:txBody>
          <a:bodyPr>
            <a:normAutofit fontScale="55000" lnSpcReduction="20000"/>
          </a:bodyPr>
          <a:lstStyle/>
          <a:p>
            <a:pPr algn="l"/>
            <a:r>
              <a:rPr lang="en-US" b="1" dirty="0" smtClean="0"/>
              <a:t>Pakistan Administrative Service</a:t>
            </a:r>
            <a:r>
              <a:rPr lang="en-US" dirty="0" smtClean="0"/>
              <a:t>, </a:t>
            </a:r>
          </a:p>
          <a:p>
            <a:pPr algn="l"/>
            <a:r>
              <a:rPr lang="en-US" b="1" dirty="0" smtClean="0"/>
              <a:t>Appointment of DMG/PAS Officers</a:t>
            </a:r>
            <a:endParaRPr lang="en-US" dirty="0" smtClean="0"/>
          </a:p>
          <a:p>
            <a:pPr algn="l"/>
            <a:r>
              <a:rPr lang="en-US" b="1" dirty="0" smtClean="0"/>
              <a:t>Central Superior Services</a:t>
            </a:r>
            <a:endParaRPr lang="en-US" dirty="0" smtClean="0"/>
          </a:p>
          <a:p>
            <a:pPr algn="l"/>
            <a:r>
              <a:rPr lang="en-US" b="1" dirty="0" smtClean="0"/>
              <a:t>	The 12 Directorates</a:t>
            </a:r>
            <a:endParaRPr lang="en-US" dirty="0" smtClean="0"/>
          </a:p>
          <a:p>
            <a:pPr algn="l"/>
            <a:r>
              <a:rPr lang="en-US" b="1" dirty="0" smtClean="0"/>
              <a:t>Corporations in Pakistan</a:t>
            </a:r>
            <a:endParaRPr lang="en-US" dirty="0" smtClean="0"/>
          </a:p>
          <a:p>
            <a:pPr algn="l"/>
            <a:r>
              <a:rPr lang="en-US" b="1" dirty="0" smtClean="0"/>
              <a:t>Divisions in Public Sector in Pakistan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Organization of Provincial and Local Govt. of Pakistan</a:t>
            </a:r>
            <a:endParaRPr lang="en-US" dirty="0"/>
          </a:p>
        </p:txBody>
      </p:sp>
      <p:sp>
        <p:nvSpPr>
          <p:cNvPr id="3" name="Subtitle 2"/>
          <p:cNvSpPr>
            <a:spLocks noGrp="1"/>
          </p:cNvSpPr>
          <p:nvPr>
            <p:ph type="subTitle" idx="1"/>
          </p:nvPr>
        </p:nvSpPr>
        <p:spPr/>
        <p:txBody>
          <a:bodyPr/>
          <a:lstStyle/>
          <a:p>
            <a:r>
              <a:rPr lang="en-US" b="1" dirty="0" smtClean="0"/>
              <a:t>Provincial Government of Pakistan</a:t>
            </a:r>
          </a:p>
          <a:p>
            <a:r>
              <a:rPr lang="en-US" b="1" dirty="0" smtClean="0"/>
              <a:t>Local Government of Pakistan</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Provincial Government of Pakistan</a:t>
            </a:r>
            <a:endParaRPr lang="en-US" dirty="0"/>
          </a:p>
        </p:txBody>
      </p:sp>
      <p:sp>
        <p:nvSpPr>
          <p:cNvPr id="3" name="Subtitle 2"/>
          <p:cNvSpPr>
            <a:spLocks noGrp="1"/>
          </p:cNvSpPr>
          <p:nvPr>
            <p:ph type="subTitle" idx="1"/>
          </p:nvPr>
        </p:nvSpPr>
        <p:spPr/>
        <p:txBody>
          <a:bodyPr>
            <a:normAutofit fontScale="85000" lnSpcReduction="10000"/>
          </a:bodyPr>
          <a:lstStyle/>
          <a:p>
            <a:pPr algn="l"/>
            <a:r>
              <a:rPr lang="en-US" sz="3800" b="1" dirty="0" smtClean="0"/>
              <a:t>Chief Minister</a:t>
            </a:r>
          </a:p>
          <a:p>
            <a:pPr algn="l"/>
            <a:r>
              <a:rPr lang="en-US" b="1" dirty="0" smtClean="0"/>
              <a:t>A Chief Minister, is the elected head of government of a province in Pakistan. The chief minister is the head of the provincial </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Provincial …..</a:t>
            </a:r>
            <a:endParaRPr lang="en-US" dirty="0"/>
          </a:p>
        </p:txBody>
      </p:sp>
      <p:sp>
        <p:nvSpPr>
          <p:cNvPr id="3" name="Subtitle 2"/>
          <p:cNvSpPr>
            <a:spLocks noGrp="1"/>
          </p:cNvSpPr>
          <p:nvPr>
            <p:ph type="subTitle" idx="1"/>
          </p:nvPr>
        </p:nvSpPr>
        <p:spPr>
          <a:xfrm>
            <a:off x="1371600" y="2209800"/>
            <a:ext cx="6400800" cy="3429000"/>
          </a:xfrm>
        </p:spPr>
        <p:txBody>
          <a:bodyPr>
            <a:normAutofit/>
          </a:bodyPr>
          <a:lstStyle/>
          <a:p>
            <a:pPr algn="l"/>
            <a:r>
              <a:rPr lang="en-US" b="1" dirty="0" smtClean="0"/>
              <a:t>The governor is the nominal head, or the "de jure executive" and does everything under the guidance of the chief minister</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Provincial …..</a:t>
            </a:r>
            <a:endParaRPr lang="en-US" dirty="0"/>
          </a:p>
        </p:txBody>
      </p:sp>
      <p:sp>
        <p:nvSpPr>
          <p:cNvPr id="3" name="Subtitle 2"/>
          <p:cNvSpPr>
            <a:spLocks noGrp="1"/>
          </p:cNvSpPr>
          <p:nvPr>
            <p:ph type="subTitle" idx="1"/>
          </p:nvPr>
        </p:nvSpPr>
        <p:spPr>
          <a:xfrm>
            <a:off x="1371600" y="2209800"/>
            <a:ext cx="6400800" cy="3429000"/>
          </a:xfrm>
        </p:spPr>
        <p:txBody>
          <a:bodyPr>
            <a:normAutofit/>
          </a:bodyPr>
          <a:lstStyle/>
          <a:p>
            <a:pPr algn="l"/>
            <a:r>
              <a:rPr lang="en-US" b="1" dirty="0" smtClean="0"/>
              <a:t>The chief ministers of the provinces are elected by the members of the legislature, and the majority party is invited to elect a leader, whose tenure lasts for five years</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Provincial …..</a:t>
            </a:r>
            <a:endParaRPr lang="en-US" dirty="0"/>
          </a:p>
        </p:txBody>
      </p:sp>
      <p:sp>
        <p:nvSpPr>
          <p:cNvPr id="3" name="Subtitle 2"/>
          <p:cNvSpPr>
            <a:spLocks noGrp="1"/>
          </p:cNvSpPr>
          <p:nvPr>
            <p:ph type="subTitle" idx="1"/>
          </p:nvPr>
        </p:nvSpPr>
        <p:spPr>
          <a:xfrm>
            <a:off x="1371600" y="2209800"/>
            <a:ext cx="6400800" cy="3429000"/>
          </a:xfrm>
        </p:spPr>
        <p:txBody>
          <a:bodyPr>
            <a:normAutofit/>
          </a:bodyPr>
          <a:lstStyle/>
          <a:p>
            <a:pPr algn="l"/>
            <a:r>
              <a:rPr lang="en-US" b="1" dirty="0" smtClean="0"/>
              <a:t>The administrative units of Pakistan consist of four provinces, one federal capital territory, two autonomous and disputed territories and a group of federally administered tribal areas</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Provincial …..</a:t>
            </a:r>
            <a:endParaRPr lang="en-US" dirty="0"/>
          </a:p>
        </p:txBody>
      </p:sp>
      <p:sp>
        <p:nvSpPr>
          <p:cNvPr id="3" name="Subtitle 2"/>
          <p:cNvSpPr>
            <a:spLocks noGrp="1"/>
          </p:cNvSpPr>
          <p:nvPr>
            <p:ph type="subTitle" idx="1"/>
          </p:nvPr>
        </p:nvSpPr>
        <p:spPr>
          <a:xfrm>
            <a:off x="1371600" y="2209800"/>
            <a:ext cx="6400800" cy="3429000"/>
          </a:xfrm>
        </p:spPr>
        <p:txBody>
          <a:bodyPr>
            <a:normAutofit/>
          </a:bodyPr>
          <a:lstStyle/>
          <a:p>
            <a:pPr algn="l"/>
            <a:r>
              <a:rPr lang="en-US" b="1" dirty="0" smtClean="0"/>
              <a:t>Below this top level, there are four more tiers of government, including 27 </a:t>
            </a:r>
            <a:r>
              <a:rPr lang="en-US" sz="3600" b="1" dirty="0" smtClean="0"/>
              <a:t>divisions</a:t>
            </a:r>
            <a:r>
              <a:rPr lang="en-US" b="1" dirty="0" smtClean="0"/>
              <a:t>, more than a 100 </a:t>
            </a:r>
            <a:r>
              <a:rPr lang="en-US" sz="3600" b="1" dirty="0" smtClean="0"/>
              <a:t>districts (</a:t>
            </a:r>
            <a:r>
              <a:rPr lang="en-US" sz="3600" b="1" i="1" dirty="0" err="1" smtClean="0"/>
              <a:t>zillahs</a:t>
            </a:r>
            <a:r>
              <a:rPr lang="en-US" sz="3600" b="1" dirty="0" smtClean="0"/>
              <a:t>)</a:t>
            </a:r>
            <a:r>
              <a:rPr lang="en-US" b="1" dirty="0" smtClean="0"/>
              <a:t>, more than 400 </a:t>
            </a:r>
            <a:r>
              <a:rPr lang="en-US" sz="3600" b="1" dirty="0" smtClean="0"/>
              <a:t>sub-districts (</a:t>
            </a:r>
            <a:r>
              <a:rPr lang="en-US" sz="3600" b="1" i="1" dirty="0" err="1" smtClean="0"/>
              <a:t>tehsils</a:t>
            </a:r>
            <a:r>
              <a:rPr lang="en-US" sz="3600" b="1" dirty="0" smtClean="0"/>
              <a:t>)</a:t>
            </a:r>
            <a:r>
              <a:rPr lang="en-US" b="1" dirty="0" smtClean="0"/>
              <a:t>, and several thousand </a:t>
            </a:r>
            <a:r>
              <a:rPr lang="en-US" sz="3600" b="1" dirty="0" smtClean="0"/>
              <a:t>union councils</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Local Government of Pakistan</a:t>
            </a:r>
            <a:endParaRPr lang="en-US" dirty="0"/>
          </a:p>
        </p:txBody>
      </p:sp>
      <p:sp>
        <p:nvSpPr>
          <p:cNvPr id="3" name="Subtitle 2"/>
          <p:cNvSpPr>
            <a:spLocks noGrp="1"/>
          </p:cNvSpPr>
          <p:nvPr>
            <p:ph type="subTitle" idx="1"/>
          </p:nvPr>
        </p:nvSpPr>
        <p:spPr/>
        <p:txBody>
          <a:bodyPr>
            <a:normAutofit fontScale="92500" lnSpcReduction="20000"/>
          </a:bodyPr>
          <a:lstStyle/>
          <a:p>
            <a:pPr algn="l"/>
            <a:r>
              <a:rPr lang="en-US" b="1" dirty="0" smtClean="0"/>
              <a:t>The Local Government Laws specifies two sets of functions to be performed by local governments</a:t>
            </a:r>
          </a:p>
          <a:p>
            <a:pPr algn="l"/>
            <a:r>
              <a:rPr lang="en-US" sz="3500" b="1" dirty="0" smtClean="0"/>
              <a:t>Compulsory and Optional functions</a:t>
            </a:r>
            <a:endParaRPr lang="en-US" sz="35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Local Government ….</a:t>
            </a:r>
            <a:endParaRPr lang="en-US" dirty="0"/>
          </a:p>
        </p:txBody>
      </p:sp>
      <p:sp>
        <p:nvSpPr>
          <p:cNvPr id="3" name="Subtitle 2"/>
          <p:cNvSpPr>
            <a:spLocks noGrp="1"/>
          </p:cNvSpPr>
          <p:nvPr>
            <p:ph type="subTitle" idx="1"/>
          </p:nvPr>
        </p:nvSpPr>
        <p:spPr>
          <a:xfrm>
            <a:off x="1371600" y="2133600"/>
            <a:ext cx="6400800" cy="3505200"/>
          </a:xfrm>
        </p:spPr>
        <p:txBody>
          <a:bodyPr/>
          <a:lstStyle/>
          <a:p>
            <a:pPr algn="l"/>
            <a:r>
              <a:rPr lang="en-US" b="1" dirty="0" smtClean="0"/>
              <a:t>In general the sets of functions for local governments in different provinces are more or less the same</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Local Government ….</a:t>
            </a:r>
            <a:endParaRPr lang="en-US" dirty="0"/>
          </a:p>
        </p:txBody>
      </p:sp>
      <p:sp>
        <p:nvSpPr>
          <p:cNvPr id="3" name="Subtitle 2"/>
          <p:cNvSpPr>
            <a:spLocks noGrp="1"/>
          </p:cNvSpPr>
          <p:nvPr>
            <p:ph type="subTitle" idx="1"/>
          </p:nvPr>
        </p:nvSpPr>
        <p:spPr>
          <a:xfrm>
            <a:off x="1371600" y="2133600"/>
            <a:ext cx="6400800" cy="3505200"/>
          </a:xfrm>
        </p:spPr>
        <p:txBody>
          <a:bodyPr/>
          <a:lstStyle/>
          <a:p>
            <a:pPr algn="l"/>
            <a:r>
              <a:rPr lang="en-US" b="1" dirty="0" smtClean="0"/>
              <a:t>For the three larger provinces, a common list for all urban councils containing compulsory and optional functions exists</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Local Government ….</a:t>
            </a:r>
            <a:endParaRPr lang="en-US" dirty="0"/>
          </a:p>
        </p:txBody>
      </p:sp>
      <p:sp>
        <p:nvSpPr>
          <p:cNvPr id="3" name="Subtitle 2"/>
          <p:cNvSpPr>
            <a:spLocks noGrp="1"/>
          </p:cNvSpPr>
          <p:nvPr>
            <p:ph type="subTitle" idx="1"/>
          </p:nvPr>
        </p:nvSpPr>
        <p:spPr>
          <a:xfrm>
            <a:off x="1371600" y="2133600"/>
            <a:ext cx="6400800" cy="3505200"/>
          </a:xfrm>
        </p:spPr>
        <p:txBody>
          <a:bodyPr/>
          <a:lstStyle/>
          <a:p>
            <a:pPr algn="l"/>
            <a:r>
              <a:rPr lang="en-US" b="1" dirty="0" smtClean="0"/>
              <a:t>The town committees, municipal committees, municipal corporations and metropolitan corporations (with the exception of Karachi) are supposed to perform the same functions</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Local Government ….</a:t>
            </a:r>
            <a:endParaRPr lang="en-US" dirty="0"/>
          </a:p>
        </p:txBody>
      </p:sp>
      <p:sp>
        <p:nvSpPr>
          <p:cNvPr id="3" name="Subtitle 2"/>
          <p:cNvSpPr>
            <a:spLocks noGrp="1"/>
          </p:cNvSpPr>
          <p:nvPr>
            <p:ph type="subTitle" idx="1"/>
          </p:nvPr>
        </p:nvSpPr>
        <p:spPr>
          <a:xfrm>
            <a:off x="1371600" y="2133600"/>
            <a:ext cx="6400800" cy="3505200"/>
          </a:xfrm>
        </p:spPr>
        <p:txBody>
          <a:bodyPr/>
          <a:lstStyle/>
          <a:p>
            <a:pPr algn="l"/>
            <a:r>
              <a:rPr lang="en-US" b="1" dirty="0" smtClean="0"/>
              <a:t>The Karachi Metropolitan Corporation has been given additional functions</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Local Government ….</a:t>
            </a:r>
            <a:endParaRPr lang="en-US" dirty="0"/>
          </a:p>
        </p:txBody>
      </p:sp>
      <p:sp>
        <p:nvSpPr>
          <p:cNvPr id="3" name="Subtitle 2"/>
          <p:cNvSpPr>
            <a:spLocks noGrp="1"/>
          </p:cNvSpPr>
          <p:nvPr>
            <p:ph type="subTitle" idx="1"/>
          </p:nvPr>
        </p:nvSpPr>
        <p:spPr>
          <a:xfrm>
            <a:off x="1371600" y="2133600"/>
            <a:ext cx="6400800" cy="3505200"/>
          </a:xfrm>
        </p:spPr>
        <p:txBody>
          <a:bodyPr/>
          <a:lstStyle/>
          <a:p>
            <a:pPr algn="l"/>
            <a:r>
              <a:rPr lang="en-US" b="1" dirty="0" smtClean="0"/>
              <a:t>Due to the lower extent of urbanization in Baluchistan a smaller list of functions exists for town committees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Local Government ….</a:t>
            </a:r>
            <a:endParaRPr lang="en-US" dirty="0"/>
          </a:p>
        </p:txBody>
      </p:sp>
      <p:sp>
        <p:nvSpPr>
          <p:cNvPr id="3" name="Subtitle 2"/>
          <p:cNvSpPr>
            <a:spLocks noGrp="1"/>
          </p:cNvSpPr>
          <p:nvPr>
            <p:ph type="subTitle" idx="1"/>
          </p:nvPr>
        </p:nvSpPr>
        <p:spPr>
          <a:xfrm>
            <a:off x="1371600" y="2133600"/>
            <a:ext cx="6400800" cy="3505200"/>
          </a:xfrm>
        </p:spPr>
        <p:txBody>
          <a:bodyPr>
            <a:normAutofit fontScale="92500" lnSpcReduction="10000"/>
          </a:bodyPr>
          <a:lstStyle/>
          <a:p>
            <a:pPr algn="l"/>
            <a:r>
              <a:rPr lang="en-US" b="1" dirty="0" smtClean="0"/>
              <a:t>Union Councilors are expected to perform civil, welfare and development functions. The civil functions include the provision and maintenance of public ways, sanitation, conservancy, the slaughter of animals, maintenance of wells, water pumps and tanks</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Local Government ….</a:t>
            </a:r>
            <a:endParaRPr lang="en-US" dirty="0"/>
          </a:p>
        </p:txBody>
      </p:sp>
      <p:sp>
        <p:nvSpPr>
          <p:cNvPr id="3" name="Subtitle 2"/>
          <p:cNvSpPr>
            <a:spLocks noGrp="1"/>
          </p:cNvSpPr>
          <p:nvPr>
            <p:ph type="subTitle" idx="1"/>
          </p:nvPr>
        </p:nvSpPr>
        <p:spPr>
          <a:xfrm>
            <a:off x="1371600" y="2133600"/>
            <a:ext cx="6400800" cy="3505200"/>
          </a:xfrm>
        </p:spPr>
        <p:txBody>
          <a:bodyPr/>
          <a:lstStyle/>
          <a:p>
            <a:pPr algn="l"/>
            <a:r>
              <a:rPr lang="en-US" b="1" dirty="0" smtClean="0"/>
              <a:t>District Councils have optional and compulsory functions. Compulsory functions include the provision and maintenance of roads, bridges, public buildings, water supply, maintenance and management of hospitals</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Local Government ….</a:t>
            </a:r>
            <a:endParaRPr lang="en-US" dirty="0"/>
          </a:p>
        </p:txBody>
      </p:sp>
      <p:sp>
        <p:nvSpPr>
          <p:cNvPr id="3" name="Subtitle 2"/>
          <p:cNvSpPr>
            <a:spLocks noGrp="1"/>
          </p:cNvSpPr>
          <p:nvPr>
            <p:ph type="subTitle" idx="1"/>
          </p:nvPr>
        </p:nvSpPr>
        <p:spPr>
          <a:xfrm>
            <a:off x="1371600" y="2133600"/>
            <a:ext cx="6400800" cy="3505200"/>
          </a:xfrm>
        </p:spPr>
        <p:txBody>
          <a:bodyPr/>
          <a:lstStyle/>
          <a:p>
            <a:pPr algn="l"/>
            <a:r>
              <a:rPr lang="en-US" b="1" dirty="0" smtClean="0"/>
              <a:t>Many of the optional functions of District Councils are similar to those of town committees</a:t>
            </a:r>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Local Government ….</a:t>
            </a:r>
            <a:endParaRPr lang="en-US" dirty="0"/>
          </a:p>
        </p:txBody>
      </p:sp>
      <p:sp>
        <p:nvSpPr>
          <p:cNvPr id="3" name="Subtitle 2"/>
          <p:cNvSpPr>
            <a:spLocks noGrp="1"/>
          </p:cNvSpPr>
          <p:nvPr>
            <p:ph type="subTitle" idx="1"/>
          </p:nvPr>
        </p:nvSpPr>
        <p:spPr>
          <a:xfrm>
            <a:off x="1371600" y="2133600"/>
            <a:ext cx="6400800" cy="3505200"/>
          </a:xfrm>
        </p:spPr>
        <p:txBody>
          <a:bodyPr/>
          <a:lstStyle/>
          <a:p>
            <a:pPr algn="l"/>
            <a:r>
              <a:rPr lang="en-US" b="1" dirty="0" smtClean="0"/>
              <a:t>In larger cities, local government looks after preventive health care, which is beyond the scope of smaller urban councils. Most urban local councils are involved in the maintenance of water and sanitation services</a:t>
            </a:r>
            <a:endParaRPr 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Local Government ….</a:t>
            </a:r>
            <a:endParaRPr lang="en-US" dirty="0"/>
          </a:p>
        </p:txBody>
      </p:sp>
      <p:sp>
        <p:nvSpPr>
          <p:cNvPr id="3" name="Subtitle 2"/>
          <p:cNvSpPr>
            <a:spLocks noGrp="1"/>
          </p:cNvSpPr>
          <p:nvPr>
            <p:ph type="subTitle" idx="1"/>
          </p:nvPr>
        </p:nvSpPr>
        <p:spPr>
          <a:xfrm>
            <a:off x="1371600" y="2133600"/>
            <a:ext cx="6400800" cy="3505200"/>
          </a:xfrm>
        </p:spPr>
        <p:txBody>
          <a:bodyPr/>
          <a:lstStyle/>
          <a:p>
            <a:pPr algn="l"/>
            <a:r>
              <a:rPr lang="en-US" b="1" dirty="0" smtClean="0"/>
              <a:t>In smaller cities, even these compulsory functions have been unfulfilled by the local council because they either do not have the funds or know how to undertake the compulsory functions</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Local Government ….</a:t>
            </a:r>
            <a:endParaRPr lang="en-US" dirty="0"/>
          </a:p>
        </p:txBody>
      </p:sp>
      <p:sp>
        <p:nvSpPr>
          <p:cNvPr id="3" name="Subtitle 2"/>
          <p:cNvSpPr>
            <a:spLocks noGrp="1"/>
          </p:cNvSpPr>
          <p:nvPr>
            <p:ph type="subTitle" idx="1"/>
          </p:nvPr>
        </p:nvSpPr>
        <p:spPr>
          <a:xfrm>
            <a:off x="1371600" y="2133600"/>
            <a:ext cx="6400800" cy="3505200"/>
          </a:xfrm>
        </p:spPr>
        <p:txBody>
          <a:bodyPr>
            <a:normAutofit fontScale="92500"/>
          </a:bodyPr>
          <a:lstStyle/>
          <a:p>
            <a:pPr algn="l"/>
            <a:r>
              <a:rPr lang="en-US" b="1" dirty="0" smtClean="0"/>
              <a:t>In rural areas, the actual role of Union Councils and District Councils is even more limited than the role played by smaller urban councils. Some District Councils are involved in the development and maintenance of link roads and drainage</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Local Government ….</a:t>
            </a:r>
            <a:endParaRPr lang="en-US" dirty="0"/>
          </a:p>
        </p:txBody>
      </p:sp>
      <p:sp>
        <p:nvSpPr>
          <p:cNvPr id="3" name="Subtitle 2"/>
          <p:cNvSpPr>
            <a:spLocks noGrp="1"/>
          </p:cNvSpPr>
          <p:nvPr>
            <p:ph type="subTitle" idx="1"/>
          </p:nvPr>
        </p:nvSpPr>
        <p:spPr>
          <a:xfrm>
            <a:off x="1371600" y="2133600"/>
            <a:ext cx="6400800" cy="3505200"/>
          </a:xfrm>
        </p:spPr>
        <p:txBody>
          <a:bodyPr/>
          <a:lstStyle/>
          <a:p>
            <a:pPr algn="l"/>
            <a:r>
              <a:rPr lang="en-US" b="1" dirty="0" smtClean="0"/>
              <a:t>Union Councils have virtually no role in development or maintenance of services. The larger District Councils have a partial involvement in the provision of preventive and curative health care and in animal husbandry</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Compulsory functions of urban councils</a:t>
            </a:r>
            <a:endParaRPr lang="en-US" dirty="0"/>
          </a:p>
        </p:txBody>
      </p:sp>
      <p:sp>
        <p:nvSpPr>
          <p:cNvPr id="3" name="Subtitle 2"/>
          <p:cNvSpPr>
            <a:spLocks noGrp="1"/>
          </p:cNvSpPr>
          <p:nvPr>
            <p:ph type="subTitle" idx="1"/>
          </p:nvPr>
        </p:nvSpPr>
        <p:spPr/>
        <p:txBody>
          <a:bodyPr>
            <a:normAutofit lnSpcReduction="10000"/>
          </a:bodyPr>
          <a:lstStyle/>
          <a:p>
            <a:pPr algn="l"/>
            <a:r>
              <a:rPr lang="en-US" sz="3900" b="1" dirty="0" smtClean="0"/>
              <a:t>Urban Council will establish committees to perform certain Compulsory functions</a:t>
            </a:r>
            <a:endParaRPr lang="en-US"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Compulsory functions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A Committee shall be responsible for the sanitation of the Municipality</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Compulsory functions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A Committee shall make adequate arrangements for the removal of refuse from all public roads and streets</a:t>
            </a:r>
            <a:endParaRPr lang="en-US"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Compulsory functions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A Committee shall cause public dust-bins or other suitable receptacles to be provided at suitable places</a:t>
            </a:r>
            <a:endParaRPr 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Compulsory functions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A Committee shall provide and maintain in sufficient number and in proper situations, public bath-rooms</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Compulsory functions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A Committee shall register all births and deaths within the limits of the Municipality and information</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Compulsory functions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A Committee shall adopt measures to prevent infectious diseases and restrain infection within the Municipality</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Compulsory functions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A Committee shall provide an adequate system of public drains in the Municipality</a:t>
            </a:r>
            <a:endParaRPr lang="en-US"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Optional functions of urban councils</a:t>
            </a:r>
            <a:endParaRPr lang="en-US" dirty="0"/>
          </a:p>
        </p:txBody>
      </p:sp>
      <p:sp>
        <p:nvSpPr>
          <p:cNvPr id="3" name="Subtitle 2"/>
          <p:cNvSpPr>
            <a:spLocks noGrp="1"/>
          </p:cNvSpPr>
          <p:nvPr>
            <p:ph type="subTitle" idx="1"/>
          </p:nvPr>
        </p:nvSpPr>
        <p:spPr/>
        <p:txBody>
          <a:bodyPr>
            <a:normAutofit lnSpcReduction="10000"/>
          </a:bodyPr>
          <a:lstStyle/>
          <a:p>
            <a:pPr algn="l"/>
            <a:r>
              <a:rPr lang="en-US" sz="3900" b="1" dirty="0" smtClean="0"/>
              <a:t>Urban Council will establish committees to perform certain Optional functions</a:t>
            </a:r>
            <a:endParaRPr lang="en-US"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Optional functions ……</a:t>
            </a:r>
            <a:endParaRPr lang="en-US" dirty="0"/>
          </a:p>
        </p:txBody>
      </p:sp>
      <p:sp>
        <p:nvSpPr>
          <p:cNvPr id="3" name="Subtitle 2"/>
          <p:cNvSpPr>
            <a:spLocks noGrp="1"/>
          </p:cNvSpPr>
          <p:nvPr>
            <p:ph type="subTitle" idx="1"/>
          </p:nvPr>
        </p:nvSpPr>
        <p:spPr>
          <a:xfrm>
            <a:off x="1371600" y="1905000"/>
            <a:ext cx="6400800" cy="3733800"/>
          </a:xfrm>
        </p:spPr>
        <p:txBody>
          <a:bodyPr>
            <a:normAutofit fontScale="70000" lnSpcReduction="20000"/>
          </a:bodyPr>
          <a:lstStyle/>
          <a:p>
            <a:pPr algn="l"/>
            <a:r>
              <a:rPr lang="en-US" b="1" dirty="0" smtClean="0"/>
              <a:t/>
            </a:r>
            <a:br>
              <a:rPr lang="en-US" b="1" dirty="0" smtClean="0"/>
            </a:br>
            <a:r>
              <a:rPr lang="en-US" b="1" dirty="0" smtClean="0"/>
              <a:t>- Public health</a:t>
            </a:r>
          </a:p>
          <a:p>
            <a:pPr algn="l"/>
            <a:r>
              <a:rPr lang="en-US" b="1" dirty="0" smtClean="0"/>
              <a:t>- Health centers and maternity centers for the welfare of women, infants and children</a:t>
            </a:r>
            <a:br>
              <a:rPr lang="en-US" b="1" dirty="0" smtClean="0"/>
            </a:br>
            <a:endParaRPr lang="en-US" b="1" dirty="0" smtClean="0"/>
          </a:p>
          <a:p>
            <a:pPr algn="l"/>
            <a:r>
              <a:rPr lang="en-US" b="1" dirty="0" smtClean="0"/>
              <a:t>-  Establishment of hospitals and dispensaries as may be necessary;</a:t>
            </a:r>
            <a:br>
              <a:rPr lang="en-US" b="1" dirty="0" smtClean="0"/>
            </a:br>
            <a:endParaRPr lang="en-US" b="1" dirty="0" smtClean="0"/>
          </a:p>
          <a:p>
            <a:pPr algn="l"/>
            <a:r>
              <a:rPr lang="en-US" b="1" dirty="0" smtClean="0"/>
              <a:t>-  Maintenance and management of First Aid Centers and mobile medical aid units</a:t>
            </a:r>
          </a:p>
          <a:p>
            <a:pPr algn="l"/>
            <a:r>
              <a:rPr lang="en-US" b="1" dirty="0" smtClean="0"/>
              <a:t/>
            </a:r>
            <a:br>
              <a:rPr lang="en-US" b="1" dirty="0" smtClean="0"/>
            </a:br>
            <a:endParaRPr lang="en-US" b="1" dirty="0" smtClean="0"/>
          </a:p>
          <a:p>
            <a:pPr algn="l"/>
            <a:endParaRPr lang="en-US"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Optional functions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buFontTx/>
              <a:buChar char="-"/>
            </a:pPr>
            <a:r>
              <a:rPr lang="en-US" b="1" dirty="0" smtClean="0"/>
              <a:t>Pollution of air by the gases, dust or other substances</a:t>
            </a:r>
          </a:p>
          <a:p>
            <a:pPr algn="l">
              <a:buFontTx/>
              <a:buChar char="-"/>
            </a:pPr>
            <a:r>
              <a:rPr lang="en-US" b="1" dirty="0" smtClean="0"/>
              <a:t> </a:t>
            </a:r>
            <a:r>
              <a:rPr lang="en-US" b="1" i="1" dirty="0" smtClean="0"/>
              <a:t>Dhobi</a:t>
            </a:r>
            <a:r>
              <a:rPr lang="en-US" b="1" dirty="0" smtClean="0"/>
              <a:t> Gats, ferries etc</a:t>
            </a:r>
          </a:p>
          <a:p>
            <a:pPr algn="l">
              <a:buFontTx/>
              <a:buChar char="-"/>
            </a:pPr>
            <a:r>
              <a:rPr lang="en-US" b="1" dirty="0" smtClean="0"/>
              <a:t> Foods and drinks &amp; milk supply</a:t>
            </a:r>
          </a:p>
          <a:p>
            <a:pPr algn="l">
              <a:buFontTx/>
              <a:buChar char="-"/>
            </a:pPr>
            <a:r>
              <a:rPr lang="en-US" b="1" dirty="0" smtClean="0"/>
              <a:t> Trees, parks, gardens and forests</a:t>
            </a:r>
            <a:endParaRPr lang="en-US"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Optional functions ……</a:t>
            </a:r>
            <a:endParaRPr lang="en-US" dirty="0"/>
          </a:p>
        </p:txBody>
      </p:sp>
      <p:sp>
        <p:nvSpPr>
          <p:cNvPr id="3" name="Subtitle 2"/>
          <p:cNvSpPr>
            <a:spLocks noGrp="1"/>
          </p:cNvSpPr>
          <p:nvPr>
            <p:ph type="subTitle" idx="1"/>
          </p:nvPr>
        </p:nvSpPr>
        <p:spPr>
          <a:xfrm>
            <a:off x="1371600" y="1905000"/>
            <a:ext cx="6400800" cy="3733800"/>
          </a:xfrm>
        </p:spPr>
        <p:txBody>
          <a:bodyPr>
            <a:normAutofit fontScale="77500" lnSpcReduction="20000"/>
          </a:bodyPr>
          <a:lstStyle/>
          <a:p>
            <a:pPr algn="l"/>
            <a:r>
              <a:rPr lang="en-US" b="1" dirty="0" smtClean="0"/>
              <a:t>Education: </a:t>
            </a:r>
          </a:p>
          <a:p>
            <a:pPr algn="l"/>
            <a:r>
              <a:rPr lang="en-US" b="1" dirty="0" smtClean="0"/>
              <a:t>- Hostels for students;</a:t>
            </a:r>
            <a:br>
              <a:rPr lang="en-US" b="1" dirty="0" smtClean="0"/>
            </a:br>
            <a:r>
              <a:rPr lang="en-US" b="1" dirty="0" smtClean="0"/>
              <a:t>- Scholarships to bright students;</a:t>
            </a:r>
            <a:br>
              <a:rPr lang="en-US" b="1" dirty="0" smtClean="0"/>
            </a:br>
            <a:r>
              <a:rPr lang="en-US" b="1" dirty="0" smtClean="0"/>
              <a:t>- Training of teachers;</a:t>
            </a:r>
            <a:br>
              <a:rPr lang="en-US" b="1" dirty="0" smtClean="0"/>
            </a:br>
            <a:r>
              <a:rPr lang="en-US" b="1" dirty="0" smtClean="0"/>
              <a:t>- Promote adult education;</a:t>
            </a:r>
            <a:br>
              <a:rPr lang="en-US" b="1" dirty="0" smtClean="0"/>
            </a:br>
            <a:r>
              <a:rPr lang="en-US" b="1" dirty="0" smtClean="0"/>
              <a:t>- Provide free schoolbooks </a:t>
            </a:r>
            <a:br>
              <a:rPr lang="en-US" b="1" dirty="0" smtClean="0"/>
            </a:br>
            <a:r>
              <a:rPr lang="en-US" b="1" dirty="0" smtClean="0"/>
              <a:t>- Sale of schoolbooks and articles of stationery; </a:t>
            </a:r>
            <a:br>
              <a:rPr lang="en-US" b="1" dirty="0" smtClean="0"/>
            </a:br>
            <a:r>
              <a:rPr lang="en-US" b="1" dirty="0" smtClean="0"/>
              <a:t>- Promote and assist educational societies; </a:t>
            </a:r>
            <a:br>
              <a:rPr lang="en-US" b="1" dirty="0" smtClean="0"/>
            </a:br>
            <a:r>
              <a:rPr lang="en-US" b="1" dirty="0" smtClean="0"/>
              <a:t>- Educational plans; and </a:t>
            </a:r>
            <a:br>
              <a:rPr lang="en-US" b="1" dirty="0" smtClean="0"/>
            </a:br>
            <a:r>
              <a:rPr lang="en-US" b="1" dirty="0" smtClean="0"/>
              <a:t>- Provide eatables for school children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Optional functions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 Establish, manage and maintain welfare homes, asylum orphanages, widow homes and other institutions for the relief of the distressed </a:t>
            </a:r>
          </a:p>
          <a:p>
            <a:pPr algn="l">
              <a:buFontTx/>
              <a:buChar char="-"/>
            </a:pPr>
            <a:r>
              <a:rPr lang="en-US" b="1" dirty="0" smtClean="0"/>
              <a:t>Provide for the burial and burning of paupers found dead within the Municipality at its own expense</a:t>
            </a:r>
          </a:p>
          <a:p>
            <a:pPr algn="l">
              <a:buFontTx/>
              <a:buChar char="-"/>
            </a:pPr>
            <a:endParaRPr lang="en-US"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Optional functions ……</a:t>
            </a:r>
            <a:endParaRPr lang="en-US" dirty="0"/>
          </a:p>
        </p:txBody>
      </p:sp>
      <p:sp>
        <p:nvSpPr>
          <p:cNvPr id="3" name="Subtitle 2"/>
          <p:cNvSpPr>
            <a:spLocks noGrp="1"/>
          </p:cNvSpPr>
          <p:nvPr>
            <p:ph type="subTitle" idx="1"/>
          </p:nvPr>
        </p:nvSpPr>
        <p:spPr>
          <a:xfrm>
            <a:off x="1371600" y="1905000"/>
            <a:ext cx="6400800" cy="3733800"/>
          </a:xfrm>
        </p:spPr>
        <p:txBody>
          <a:bodyPr>
            <a:normAutofit fontScale="92500" lnSpcReduction="10000"/>
          </a:bodyPr>
          <a:lstStyle/>
          <a:p>
            <a:pPr algn="l"/>
            <a:r>
              <a:rPr lang="en-US" b="1" dirty="0" smtClean="0"/>
              <a:t>- Adopt such measures as may be prescribed for the prevention of beggary etc</a:t>
            </a:r>
          </a:p>
          <a:p>
            <a:pPr algn="l"/>
            <a:r>
              <a:rPr lang="en-US" b="1" dirty="0" smtClean="0"/>
              <a:t>- Organize social service volunteers and adopt measures for the promotion of the welfare of backward classes, families of the persons weaving in Armed Forces, women and children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mtClean="0"/>
              <a:t>Next Topic - Organization </a:t>
            </a:r>
            <a:r>
              <a:rPr lang="en-US" dirty="0" smtClean="0"/>
              <a:t>of Provincial Govt. of Pakistan</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Punjab</a:t>
            </a:r>
          </a:p>
          <a:p>
            <a:pPr algn="l"/>
            <a:r>
              <a:rPr lang="en-US" b="1" dirty="0" err="1" smtClean="0"/>
              <a:t>Sindh</a:t>
            </a:r>
            <a:endParaRPr lang="en-US" b="1" dirty="0" smtClean="0"/>
          </a:p>
          <a:p>
            <a:pPr algn="l"/>
            <a:r>
              <a:rPr lang="en-US" b="1" dirty="0" smtClean="0"/>
              <a:t>Khyber </a:t>
            </a:r>
            <a:r>
              <a:rPr lang="en-US" b="1" dirty="0" err="1" smtClean="0"/>
              <a:t>Pakhtunkhwa</a:t>
            </a:r>
            <a:endParaRPr lang="en-US" b="1" dirty="0" smtClean="0"/>
          </a:p>
          <a:p>
            <a:pPr algn="l"/>
            <a:r>
              <a:rPr lang="en-US" b="1" dirty="0" err="1" smtClean="0"/>
              <a:t>Balochistan</a:t>
            </a:r>
            <a:endParaRPr lang="en-US" b="1"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TotalTime>
  <Words>794</Words>
  <Application>Microsoft Office PowerPoint</Application>
  <PresentationFormat>On-screen Show (4:3)</PresentationFormat>
  <Paragraphs>91</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Last Topic - Structure of Department, Divisions, Public Corporations, in Pakistan</vt:lpstr>
      <vt:lpstr>Organization of Provincial and Local Govt. of Pakistan</vt:lpstr>
      <vt:lpstr>Provincial Government of Pakistan</vt:lpstr>
      <vt:lpstr>Provincial …..</vt:lpstr>
      <vt:lpstr>Provincial …..</vt:lpstr>
      <vt:lpstr>Provincial …..</vt:lpstr>
      <vt:lpstr>Provincial …..</vt:lpstr>
      <vt:lpstr>Local Government of Pakistan</vt:lpstr>
      <vt:lpstr>Local Government ….</vt:lpstr>
      <vt:lpstr>Local Government ….</vt:lpstr>
      <vt:lpstr>Local Government ….</vt:lpstr>
      <vt:lpstr>Local Government ….</vt:lpstr>
      <vt:lpstr>Local Government ….</vt:lpstr>
      <vt:lpstr>Local Government ….</vt:lpstr>
      <vt:lpstr>Local Government ….</vt:lpstr>
      <vt:lpstr>Local Government ….</vt:lpstr>
      <vt:lpstr>Local Government ….</vt:lpstr>
      <vt:lpstr>Local Government ….</vt:lpstr>
      <vt:lpstr>Local Government ….</vt:lpstr>
      <vt:lpstr>Local Government ….</vt:lpstr>
      <vt:lpstr>Compulsory functions of urban councils</vt:lpstr>
      <vt:lpstr>Compulsory functions …..</vt:lpstr>
      <vt:lpstr>Compulsory functions …..</vt:lpstr>
      <vt:lpstr>Compulsory functions …..</vt:lpstr>
      <vt:lpstr>Compulsory functions …..</vt:lpstr>
      <vt:lpstr>Compulsory functions …..</vt:lpstr>
      <vt:lpstr>Compulsory functions …..</vt:lpstr>
      <vt:lpstr>Compulsory functions …..</vt:lpstr>
      <vt:lpstr>Optional functions of urban councils</vt:lpstr>
      <vt:lpstr>Optional functions ……</vt:lpstr>
      <vt:lpstr>Optional functions ……</vt:lpstr>
      <vt:lpstr>Optional functions ……</vt:lpstr>
      <vt:lpstr>Optional functions ……</vt:lpstr>
      <vt:lpstr>Optional functions ……</vt:lpstr>
      <vt:lpstr>Next Topic - Organization of Provincial Govt. of Pakistan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Rights in The Constitution of Pakistan 1973</dc:title>
  <dc:creator>Subhan</dc:creator>
  <cp:lastModifiedBy>NTS</cp:lastModifiedBy>
  <cp:revision>25</cp:revision>
  <dcterms:created xsi:type="dcterms:W3CDTF">2013-11-28T07:57:58Z</dcterms:created>
  <dcterms:modified xsi:type="dcterms:W3CDTF">2013-12-18T09:58:39Z</dcterms:modified>
</cp:coreProperties>
</file>