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72" r:id="rId3"/>
    <p:sldId id="273" r:id="rId4"/>
    <p:sldId id="280" r:id="rId5"/>
    <p:sldId id="281" r:id="rId6"/>
    <p:sldId id="282" r:id="rId7"/>
    <p:sldId id="283" r:id="rId8"/>
    <p:sldId id="284" r:id="rId9"/>
    <p:sldId id="285" r:id="rId10"/>
    <p:sldId id="286" r:id="rId11"/>
    <p:sldId id="287" r:id="rId12"/>
    <p:sldId id="288" r:id="rId13"/>
    <p:sldId id="289" r:id="rId14"/>
    <p:sldId id="290" r:id="rId15"/>
    <p:sldId id="291" r:id="rId16"/>
    <p:sldId id="292" r:id="rId17"/>
    <p:sldId id="293" r:id="rId18"/>
    <p:sldId id="296" r:id="rId19"/>
    <p:sldId id="297" r:id="rId20"/>
    <p:sldId id="298" r:id="rId21"/>
    <p:sldId id="299" r:id="rId22"/>
    <p:sldId id="300" r:id="rId23"/>
    <p:sldId id="301" r:id="rId24"/>
    <p:sldId id="302" r:id="rId25"/>
    <p:sldId id="303" r:id="rId26"/>
    <p:sldId id="304" r:id="rId27"/>
    <p:sldId id="305" r:id="rId28"/>
    <p:sldId id="306" r:id="rId29"/>
    <p:sldId id="307" r:id="rId30"/>
    <p:sldId id="308" r:id="rId31"/>
    <p:sldId id="309" r:id="rId32"/>
    <p:sldId id="310" r:id="rId33"/>
    <p:sldId id="311" r:id="rId34"/>
    <p:sldId id="315" r:id="rId35"/>
    <p:sldId id="316" r:id="rId36"/>
    <p:sldId id="270"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17-Dec-13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17-Dec-13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A62198-2D6D-4E1C-B53A-4B901E16A908}" type="datetimeFigureOut">
              <a:rPr lang="en-US" smtClean="0"/>
              <a:pPr/>
              <a:t>17-Dec-13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A62198-2D6D-4E1C-B53A-4B901E16A908}" type="datetimeFigureOut">
              <a:rPr lang="en-US" smtClean="0"/>
              <a:pPr/>
              <a:t>17-Dec-13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A62198-2D6D-4E1C-B53A-4B901E16A908}" type="datetimeFigureOut">
              <a:rPr lang="en-US" smtClean="0"/>
              <a:pPr/>
              <a:t>17-Dec-13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A62198-2D6D-4E1C-B53A-4B901E16A908}" type="datetimeFigureOut">
              <a:rPr lang="en-US" smtClean="0"/>
              <a:pPr/>
              <a:t>17-Dec-13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A62198-2D6D-4E1C-B53A-4B901E16A908}" type="datetimeFigureOut">
              <a:rPr lang="en-US" smtClean="0"/>
              <a:pPr/>
              <a:t>17-Dec-13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17-Dec-13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17-Dec-13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17-Dec-13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17-Dec-13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62198-2D6D-4E1C-B53A-4B901E16A908}" type="datetimeFigureOut">
              <a:rPr lang="en-US" smtClean="0"/>
              <a:pPr/>
              <a:t>17-Dec-13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C0AD1D-06B4-483B-90D3-7F52B83334C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066800"/>
            <a:ext cx="7772400" cy="1470025"/>
          </a:xfrm>
        </p:spPr>
        <p:txBody>
          <a:bodyPr>
            <a:normAutofit/>
          </a:bodyPr>
          <a:lstStyle/>
          <a:p>
            <a:r>
              <a:rPr lang="en-US" dirty="0" smtClean="0"/>
              <a:t>Last Topic - Meaning of Administrative Control </a:t>
            </a:r>
            <a:endParaRPr lang="en-US" dirty="0"/>
          </a:p>
        </p:txBody>
      </p:sp>
      <p:sp>
        <p:nvSpPr>
          <p:cNvPr id="3" name="Subtitle 2"/>
          <p:cNvSpPr>
            <a:spLocks noGrp="1"/>
          </p:cNvSpPr>
          <p:nvPr>
            <p:ph type="subTitle" idx="1"/>
          </p:nvPr>
        </p:nvSpPr>
        <p:spPr>
          <a:xfrm>
            <a:off x="1371600" y="2667000"/>
            <a:ext cx="6400800" cy="2971800"/>
          </a:xfrm>
        </p:spPr>
        <p:txBody>
          <a:bodyPr>
            <a:normAutofit/>
          </a:bodyPr>
          <a:lstStyle/>
          <a:p>
            <a:pPr algn="l"/>
            <a:r>
              <a:rPr lang="en-US" b="1" dirty="0" smtClean="0"/>
              <a:t>Direction or exercise of authority over subordinate or other organizations in respect to administration and support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Structure of Department, Divisions, Public Corporations, in Pakistan</a:t>
            </a:r>
            <a:endParaRPr lang="en-US" dirty="0"/>
          </a:p>
        </p:txBody>
      </p:sp>
      <p:sp>
        <p:nvSpPr>
          <p:cNvPr id="3" name="Subtitle 2"/>
          <p:cNvSpPr>
            <a:spLocks noGrp="1"/>
          </p:cNvSpPr>
          <p:nvPr>
            <p:ph type="subTitle" idx="1"/>
          </p:nvPr>
        </p:nvSpPr>
        <p:spPr/>
        <p:txBody>
          <a:bodyPr>
            <a:normAutofit fontScale="55000" lnSpcReduction="20000"/>
          </a:bodyPr>
          <a:lstStyle/>
          <a:p>
            <a:pPr algn="l"/>
            <a:r>
              <a:rPr lang="en-US" b="1" dirty="0" smtClean="0"/>
              <a:t>Pakistan Administrative Service</a:t>
            </a:r>
            <a:r>
              <a:rPr lang="en-US" dirty="0" smtClean="0"/>
              <a:t>, </a:t>
            </a:r>
          </a:p>
          <a:p>
            <a:pPr algn="l"/>
            <a:r>
              <a:rPr lang="en-US" b="1" dirty="0" smtClean="0"/>
              <a:t>Appointment of DMG/PAS Officers</a:t>
            </a:r>
            <a:endParaRPr lang="en-US" dirty="0" smtClean="0"/>
          </a:p>
          <a:p>
            <a:pPr algn="l"/>
            <a:r>
              <a:rPr lang="en-US" b="1" dirty="0" smtClean="0"/>
              <a:t>Central Superior Services</a:t>
            </a:r>
            <a:endParaRPr lang="en-US" dirty="0" smtClean="0"/>
          </a:p>
          <a:p>
            <a:pPr algn="l"/>
            <a:r>
              <a:rPr lang="en-US" b="1" dirty="0" smtClean="0"/>
              <a:t>	The 12 Directorates</a:t>
            </a:r>
            <a:endParaRPr lang="en-US" dirty="0" smtClean="0"/>
          </a:p>
          <a:p>
            <a:pPr algn="l"/>
            <a:r>
              <a:rPr lang="en-US" b="1" dirty="0" smtClean="0"/>
              <a:t>Corporations in Pakistan</a:t>
            </a:r>
            <a:endParaRPr lang="en-US" dirty="0" smtClean="0"/>
          </a:p>
          <a:p>
            <a:pPr algn="l"/>
            <a:r>
              <a:rPr lang="en-US" b="1" dirty="0" smtClean="0"/>
              <a:t>Divisions in Public Sector in Pakistan</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PAS - Pakistan Administrative Service</a:t>
            </a:r>
            <a:endParaRPr lang="en-US" dirty="0"/>
          </a:p>
        </p:txBody>
      </p:sp>
      <p:sp>
        <p:nvSpPr>
          <p:cNvPr id="3" name="Subtitle 2"/>
          <p:cNvSpPr>
            <a:spLocks noGrp="1"/>
          </p:cNvSpPr>
          <p:nvPr>
            <p:ph type="subTitle" idx="1"/>
          </p:nvPr>
        </p:nvSpPr>
        <p:spPr/>
        <p:txBody>
          <a:bodyPr>
            <a:normAutofit/>
          </a:bodyPr>
          <a:lstStyle/>
          <a:p>
            <a:pPr algn="l"/>
            <a:r>
              <a:rPr lang="en-US" b="1" dirty="0" smtClean="0"/>
              <a:t>PAS is an elite cadre of the Civil Service of Pakistan</a:t>
            </a:r>
            <a:endParaRPr lang="en-US"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PAS - Structure of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Officers in this group are recruited through a competitive examination held once a year by the Federal Public Service Commission of Pakistan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PAS - Structure of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The selected one in this group have to undergo a two-year training program at the Civil Services Academy (CSA) in Lahore, Pakistan</a:t>
            </a:r>
            <a:endParaRPr lang="en-U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PAS - Structure of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The Indian Civil Service (ICS) — also known once as Imperial Civil Service, predecessor of the Civil Service of Pakistan </a:t>
            </a:r>
            <a:endParaRPr lang="en-US"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PAS - Structure of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Civil Service of Pakistan and District Management Group — was established by the British to bolster the British Raj</a:t>
            </a:r>
            <a:endParaRPr lang="en-US"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PAS - Structure of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After Pakistan independence, the ICS component ceded to Pakistan was renamed the Pakistan Administrative Service</a:t>
            </a:r>
            <a:endParaRPr lang="en-US"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PAS - Structure of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Later it was named the Civil Service of Pakistan. In 1954, an agreement was reached between the Governor General of Pakistan and the governors of the provinces to constitute an All-Pakistan service</a:t>
            </a:r>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PAS - Structure of ……</a:t>
            </a:r>
            <a:endParaRPr lang="en-US" dirty="0"/>
          </a:p>
        </p:txBody>
      </p:sp>
      <p:sp>
        <p:nvSpPr>
          <p:cNvPr id="3" name="Subtitle 2"/>
          <p:cNvSpPr>
            <a:spLocks noGrp="1"/>
          </p:cNvSpPr>
          <p:nvPr>
            <p:ph type="subTitle" idx="1"/>
          </p:nvPr>
        </p:nvSpPr>
        <p:spPr>
          <a:xfrm>
            <a:off x="1371600" y="1981200"/>
            <a:ext cx="6400800" cy="3657600"/>
          </a:xfrm>
        </p:spPr>
        <p:txBody>
          <a:bodyPr>
            <a:normAutofit fontScale="92500" lnSpcReduction="20000"/>
          </a:bodyPr>
          <a:lstStyle/>
          <a:p>
            <a:pPr algn="l"/>
            <a:r>
              <a:rPr lang="en-US" b="1" dirty="0" smtClean="0"/>
              <a:t>Under administrative reforms of 1973, the name of Civil Service of Pakistan was changed to All-Pakistan Unified Group (APUG) of which the DMG and Police Service of Pakistan are now major components, or PAS previously known as the District Management Group or DMG, "DMG renamed as PAS". Retrieved 18 March 2013</a:t>
            </a:r>
            <a:endParaRPr 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Appointment of DMG/PAS Officers</a:t>
            </a:r>
            <a:endParaRPr lang="en-US" dirty="0"/>
          </a:p>
        </p:txBody>
      </p:sp>
      <p:sp>
        <p:nvSpPr>
          <p:cNvPr id="3" name="Subtitle 2"/>
          <p:cNvSpPr>
            <a:spLocks noGrp="1"/>
          </p:cNvSpPr>
          <p:nvPr>
            <p:ph type="subTitle" idx="1"/>
          </p:nvPr>
        </p:nvSpPr>
        <p:spPr/>
        <p:txBody>
          <a:bodyPr>
            <a:normAutofit fontScale="85000" lnSpcReduction="10000"/>
          </a:bodyPr>
          <a:lstStyle/>
          <a:p>
            <a:pPr algn="l"/>
            <a:r>
              <a:rPr lang="en-US" b="1" dirty="0" smtClean="0"/>
              <a:t>After completing initial training and probation at the CSA, officers are posted in field offices throughout Pakistan on BPS 17 Grade appointments</a:t>
            </a:r>
            <a:endParaRPr lang="en-US"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Appointment of ……</a:t>
            </a:r>
            <a:endParaRPr lang="en-US" dirty="0"/>
          </a:p>
        </p:txBody>
      </p:sp>
      <p:sp>
        <p:nvSpPr>
          <p:cNvPr id="3" name="Subtitle 2"/>
          <p:cNvSpPr>
            <a:spLocks noGrp="1"/>
          </p:cNvSpPr>
          <p:nvPr>
            <p:ph type="subTitle" idx="1"/>
          </p:nvPr>
        </p:nvSpPr>
        <p:spPr>
          <a:xfrm>
            <a:off x="1371600" y="1981200"/>
            <a:ext cx="6400800" cy="3657600"/>
          </a:xfrm>
        </p:spPr>
        <p:txBody>
          <a:bodyPr>
            <a:normAutofit/>
          </a:bodyPr>
          <a:lstStyle/>
          <a:p>
            <a:pPr algn="l"/>
            <a:r>
              <a:rPr lang="en-US" b="1" dirty="0" smtClean="0"/>
              <a:t>Officers of the rank of Captains (within 3 to 6 years service) and equivalents from defense services are also inducted (in three fields DMG, Police and Foreign Services) on allocated quota after recommendations of Chairman FPSC</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Appointment of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For this these officers accost loss of seniority in getting one step down, but not the previous service accountable for pay and pension</a:t>
            </a:r>
            <a:endParaRPr lang="en-US"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Appointment of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Officers of DMG are first appointment typically as Assistant Commissioners of sub-divisions</a:t>
            </a:r>
            <a:endParaRPr lang="en-US"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Appointment of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They will all together be charged with the responsibilities of Assistant Collector (Revenue) and Sub-Divisional Magistrate</a:t>
            </a:r>
            <a:endParaRPr lang="en-US"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Appointment of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Subsequently as they progress in their careers, DMG Officers are placed on a variety of field, staff, secretarial and instructional appointments</a:t>
            </a:r>
            <a:endParaRPr lang="en-US"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Appointment of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The BPS grades are specified (in order of increasing responsibility) as</a:t>
            </a:r>
            <a:endParaRPr lang="en-US"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Appointment of ……</a:t>
            </a:r>
            <a:endParaRPr lang="en-US" dirty="0"/>
          </a:p>
        </p:txBody>
      </p:sp>
      <p:sp>
        <p:nvSpPr>
          <p:cNvPr id="3" name="Content Placeholder 2"/>
          <p:cNvSpPr>
            <a:spLocks noGrp="1"/>
          </p:cNvSpPr>
          <p:nvPr>
            <p:ph idx="1"/>
          </p:nvPr>
        </p:nvSpPr>
        <p:spPr/>
        <p:txBody>
          <a:bodyPr>
            <a:normAutofit/>
          </a:bodyPr>
          <a:lstStyle/>
          <a:p>
            <a:pPr>
              <a:buNone/>
            </a:pPr>
            <a:r>
              <a:rPr lang="en-US" b="1" dirty="0" smtClean="0"/>
              <a:t>BPS-17</a:t>
            </a:r>
            <a:endParaRPr lang="en-US" dirty="0" smtClean="0"/>
          </a:p>
          <a:p>
            <a:pPr lvl="0"/>
            <a:r>
              <a:rPr lang="en-US" b="1" dirty="0" smtClean="0"/>
              <a:t>Assistant Commissioner (AC)</a:t>
            </a:r>
          </a:p>
          <a:p>
            <a:pPr lvl="0"/>
            <a:r>
              <a:rPr lang="en-US" b="1" dirty="0" smtClean="0"/>
              <a:t>Assistant Political Agent (APA)</a:t>
            </a:r>
          </a:p>
          <a:p>
            <a:pPr lvl="0"/>
            <a:r>
              <a:rPr lang="en-US" b="1" dirty="0" smtClean="0"/>
              <a:t>Section Officer in Federal Secretariat</a:t>
            </a:r>
          </a:p>
          <a:p>
            <a:pPr lvl="0"/>
            <a:r>
              <a:rPr lang="en-US" b="1" dirty="0" smtClean="0"/>
              <a:t>Assistant Director of Federal / Provincial Department</a:t>
            </a:r>
          </a:p>
          <a:p>
            <a:pPr lvl="0"/>
            <a:r>
              <a:rPr lang="en-US" b="1" dirty="0" smtClean="0"/>
              <a:t>Under Secretary to Provincial Government</a:t>
            </a:r>
          </a:p>
          <a:p>
            <a:pPr>
              <a:buNone/>
            </a:pP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Appointment of ……</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BPS-18</a:t>
            </a:r>
            <a:endParaRPr lang="en-US" dirty="0" smtClean="0"/>
          </a:p>
          <a:p>
            <a:pPr lvl="0"/>
            <a:r>
              <a:rPr lang="en-US" b="1" dirty="0" smtClean="0"/>
              <a:t>Deputy Commissioner (DC) for a smaller district</a:t>
            </a:r>
          </a:p>
          <a:p>
            <a:pPr lvl="0"/>
            <a:r>
              <a:rPr lang="en-US" b="1" dirty="0" smtClean="0"/>
              <a:t>Political Agent (PA) for a smaller agency</a:t>
            </a:r>
          </a:p>
          <a:p>
            <a:pPr lvl="0"/>
            <a:r>
              <a:rPr lang="en-US" b="1" dirty="0" smtClean="0"/>
              <a:t>Additional Deputy Commissioner (ADC) for a larger district</a:t>
            </a:r>
          </a:p>
          <a:p>
            <a:pPr lvl="0"/>
            <a:r>
              <a:rPr lang="en-US" b="1" dirty="0" smtClean="0"/>
              <a:t>Additional Political Agent for a larger agency</a:t>
            </a:r>
          </a:p>
          <a:p>
            <a:pPr lvl="0"/>
            <a:r>
              <a:rPr lang="en-US" b="1" dirty="0" smtClean="0"/>
              <a:t>Senior Section Officer in Federal Secretariat</a:t>
            </a:r>
          </a:p>
          <a:p>
            <a:pPr lvl="0"/>
            <a:r>
              <a:rPr lang="en-US" b="1" dirty="0" smtClean="0"/>
              <a:t>Deputy Secretary to Provincial Government</a:t>
            </a:r>
          </a:p>
          <a:p>
            <a:pPr lvl="0"/>
            <a:r>
              <a:rPr lang="en-US" b="1" dirty="0" smtClean="0"/>
              <a:t>Deputy Director of a Federal / Provincial Department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Appointment of ……</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BPS-19</a:t>
            </a:r>
            <a:endParaRPr lang="en-US" dirty="0" smtClean="0"/>
          </a:p>
          <a:p>
            <a:pPr lvl="0"/>
            <a:r>
              <a:rPr lang="en-US" b="1" dirty="0" smtClean="0"/>
              <a:t>Additional Commissioner of a Larger Administrative Division (Appointment created on required basis).</a:t>
            </a:r>
          </a:p>
          <a:p>
            <a:pPr lvl="0"/>
            <a:r>
              <a:rPr lang="en-US" b="1" dirty="0" smtClean="0"/>
              <a:t>Deputy Commissioner (DC) for a larger district</a:t>
            </a:r>
          </a:p>
          <a:p>
            <a:pPr lvl="0"/>
            <a:r>
              <a:rPr lang="en-US" b="1" dirty="0" smtClean="0"/>
              <a:t>Political Agent (PA) for a larger agency</a:t>
            </a:r>
          </a:p>
          <a:p>
            <a:pPr lvl="0"/>
            <a:r>
              <a:rPr lang="en-US" b="1" dirty="0" smtClean="0"/>
              <a:t>Additional Secretary to Provincial Government</a:t>
            </a:r>
          </a:p>
          <a:p>
            <a:pPr lvl="0"/>
            <a:r>
              <a:rPr lang="en-US" b="1" dirty="0" smtClean="0"/>
              <a:t>Deputy Secretary to the Government of Pakistan</a:t>
            </a:r>
          </a:p>
          <a:p>
            <a:pPr lvl="0"/>
            <a:r>
              <a:rPr lang="en-US" b="1" dirty="0" smtClean="0"/>
              <a:t>Project Manager for Federal Scheme</a:t>
            </a:r>
          </a:p>
          <a:p>
            <a:pPr lvl="0"/>
            <a:r>
              <a:rPr lang="en-US" b="1" dirty="0" smtClean="0"/>
              <a:t>Director of a Federal / Provincial Department</a:t>
            </a:r>
          </a:p>
          <a:p>
            <a:pPr>
              <a:buNone/>
            </a:pPr>
            <a:endParaRPr 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Appointment of ……</a:t>
            </a:r>
            <a:endParaRPr lang="en-US" dirty="0"/>
          </a:p>
        </p:txBody>
      </p:sp>
      <p:sp>
        <p:nvSpPr>
          <p:cNvPr id="3" name="Content Placeholder 2"/>
          <p:cNvSpPr>
            <a:spLocks noGrp="1"/>
          </p:cNvSpPr>
          <p:nvPr>
            <p:ph idx="1"/>
          </p:nvPr>
        </p:nvSpPr>
        <p:spPr/>
        <p:txBody>
          <a:bodyPr>
            <a:normAutofit fontScale="92500"/>
          </a:bodyPr>
          <a:lstStyle/>
          <a:p>
            <a:pPr>
              <a:buNone/>
            </a:pPr>
            <a:r>
              <a:rPr lang="en-US" b="1" dirty="0" smtClean="0"/>
              <a:t>BPS-20</a:t>
            </a:r>
            <a:endParaRPr lang="en-US" dirty="0" smtClean="0"/>
          </a:p>
          <a:p>
            <a:pPr lvl="0"/>
            <a:r>
              <a:rPr lang="en-US" b="1" dirty="0" smtClean="0"/>
              <a:t>Commissioners of Administrative Divisions</a:t>
            </a:r>
          </a:p>
          <a:p>
            <a:pPr lvl="0"/>
            <a:r>
              <a:rPr lang="en-US" b="1" dirty="0" smtClean="0"/>
              <a:t>Secretary / Special Secretary to Provincial Government</a:t>
            </a:r>
          </a:p>
          <a:p>
            <a:pPr lvl="0"/>
            <a:r>
              <a:rPr lang="en-US" b="1" dirty="0" smtClean="0"/>
              <a:t>Member Provincial Board of Revenue</a:t>
            </a:r>
          </a:p>
          <a:p>
            <a:pPr lvl="0"/>
            <a:r>
              <a:rPr lang="en-US" b="1" dirty="0" smtClean="0"/>
              <a:t>Joint Secretary to the Government of Pakistan</a:t>
            </a:r>
          </a:p>
          <a:p>
            <a:pPr lvl="0"/>
            <a:r>
              <a:rPr lang="en-US" b="1" dirty="0" smtClean="0"/>
              <a:t>Project Director for Federal Scheme</a:t>
            </a:r>
          </a:p>
          <a:p>
            <a:pPr lvl="0"/>
            <a:r>
              <a:rPr lang="en-US" b="1" dirty="0" smtClean="0"/>
              <a:t>Director General of Federal Department</a:t>
            </a:r>
          </a:p>
          <a:p>
            <a:pPr>
              <a:buNone/>
            </a:pP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Appointment of ……</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b="1" dirty="0" smtClean="0"/>
              <a:t>BPS-21</a:t>
            </a:r>
          </a:p>
          <a:p>
            <a:pPr lvl="0"/>
            <a:r>
              <a:rPr lang="en-US" b="1" dirty="0" smtClean="0"/>
              <a:t>Senior Secretary to Provincial Government</a:t>
            </a:r>
          </a:p>
          <a:p>
            <a:pPr lvl="0"/>
            <a:r>
              <a:rPr lang="en-US" b="1" dirty="0" smtClean="0"/>
              <a:t>Commissioners of Larger Administrative Divisions</a:t>
            </a:r>
          </a:p>
          <a:p>
            <a:pPr lvl="0"/>
            <a:r>
              <a:rPr lang="en-US" b="1" dirty="0" smtClean="0"/>
              <a:t>Senior Member Provincial Board of Revenue</a:t>
            </a:r>
          </a:p>
          <a:p>
            <a:pPr lvl="0"/>
            <a:r>
              <a:rPr lang="en-US" b="1" dirty="0" smtClean="0"/>
              <a:t>Additional Chief Secretary to Provincial Government (e.g. ACS Planning)</a:t>
            </a:r>
          </a:p>
          <a:p>
            <a:pPr lvl="0"/>
            <a:r>
              <a:rPr lang="en-US" b="1" dirty="0" smtClean="0"/>
              <a:t>Acting Secretary to the Government of Pakistan</a:t>
            </a:r>
          </a:p>
          <a:p>
            <a:pPr lvl="0"/>
            <a:r>
              <a:rPr lang="en-US" b="1" dirty="0" smtClean="0"/>
              <a:t>Additional Secretary to the Government of Pakistan</a:t>
            </a:r>
          </a:p>
          <a:p>
            <a:pPr lvl="0"/>
            <a:r>
              <a:rPr lang="en-US" b="1" dirty="0" smtClean="0"/>
              <a:t>Senior Joint Secretary to the Government of Pakistan</a:t>
            </a:r>
          </a:p>
          <a:p>
            <a:pPr lvl="0"/>
            <a:r>
              <a:rPr lang="en-US" b="1" dirty="0" smtClean="0"/>
              <a:t>Chairman of Federal Organization.</a:t>
            </a:r>
          </a:p>
          <a:p>
            <a:pPr lvl="0"/>
            <a:r>
              <a:rPr lang="en-US" b="1" dirty="0" smtClean="0"/>
              <a:t>Chief Executive / Managing Director of Public Corporation</a:t>
            </a:r>
          </a:p>
          <a:p>
            <a:pPr lvl="0"/>
            <a:r>
              <a:rPr lang="en-US" b="1" dirty="0" smtClean="0"/>
              <a:t>Chief Secretary to AJK / </a:t>
            </a:r>
            <a:r>
              <a:rPr lang="en-US" b="1" dirty="0" err="1" smtClean="0"/>
              <a:t>Gilgit-Baltistan</a:t>
            </a:r>
            <a:r>
              <a:rPr lang="en-US" b="1" dirty="0" smtClean="0"/>
              <a:t> Government.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Appointment of ……</a:t>
            </a:r>
            <a:endParaRPr lang="en-US" dirty="0"/>
          </a:p>
        </p:txBody>
      </p:sp>
      <p:sp>
        <p:nvSpPr>
          <p:cNvPr id="3" name="Content Placeholder 2"/>
          <p:cNvSpPr>
            <a:spLocks noGrp="1"/>
          </p:cNvSpPr>
          <p:nvPr>
            <p:ph idx="1"/>
          </p:nvPr>
        </p:nvSpPr>
        <p:spPr/>
        <p:txBody>
          <a:bodyPr>
            <a:normAutofit fontScale="92500"/>
          </a:bodyPr>
          <a:lstStyle/>
          <a:p>
            <a:pPr>
              <a:buNone/>
            </a:pPr>
            <a:r>
              <a:rPr lang="en-US" b="1" dirty="0" smtClean="0"/>
              <a:t>BPS-22</a:t>
            </a:r>
          </a:p>
          <a:p>
            <a:pPr lvl="0"/>
            <a:r>
              <a:rPr lang="en-US" b="1" dirty="0" smtClean="0"/>
              <a:t>Secretary to the Government of Pakistan</a:t>
            </a:r>
          </a:p>
          <a:p>
            <a:pPr lvl="0"/>
            <a:r>
              <a:rPr lang="en-US" b="1" dirty="0" smtClean="0"/>
              <a:t>Chief Secretary to Provincial Government</a:t>
            </a:r>
          </a:p>
          <a:p>
            <a:pPr lvl="0"/>
            <a:r>
              <a:rPr lang="en-US" b="1" dirty="0" smtClean="0"/>
              <a:t>Director General of Autonomous Federal Department/Agency</a:t>
            </a:r>
          </a:p>
          <a:p>
            <a:pPr lvl="0"/>
            <a:r>
              <a:rPr lang="en-US" b="1" dirty="0" smtClean="0"/>
              <a:t>Chairman of Autonomous Federal Organization</a:t>
            </a:r>
          </a:p>
          <a:p>
            <a:pPr lvl="0"/>
            <a:r>
              <a:rPr lang="en-US" b="1" dirty="0" smtClean="0"/>
              <a:t>Managing Director / Chief Executive of Autonomous Public Corporation</a:t>
            </a:r>
          </a:p>
          <a:p>
            <a:pPr>
              <a:buNone/>
            </a:pPr>
            <a:endParaRPr lang="en-US" b="1"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Appointment of ……</a:t>
            </a:r>
            <a:endParaRPr lang="en-US" dirty="0"/>
          </a:p>
        </p:txBody>
      </p:sp>
      <p:sp>
        <p:nvSpPr>
          <p:cNvPr id="3" name="Content Placeholder 2"/>
          <p:cNvSpPr>
            <a:spLocks noGrp="1"/>
          </p:cNvSpPr>
          <p:nvPr>
            <p:ph idx="1"/>
          </p:nvPr>
        </p:nvSpPr>
        <p:spPr/>
        <p:txBody>
          <a:bodyPr/>
          <a:lstStyle/>
          <a:p>
            <a:pPr>
              <a:buNone/>
            </a:pPr>
            <a:r>
              <a:rPr lang="en-US" b="1" dirty="0" smtClean="0"/>
              <a:t>BPS-SG</a:t>
            </a:r>
          </a:p>
          <a:p>
            <a:pPr lvl="0"/>
            <a:r>
              <a:rPr lang="en-US" b="1" dirty="0" smtClean="0"/>
              <a:t>Secretary General to the Government of Pakistan</a:t>
            </a:r>
          </a:p>
          <a:p>
            <a:r>
              <a:rPr lang="en-US" b="1" dirty="0" smtClean="0"/>
              <a:t>In-charge of larger Federal Divisions, in special cases as in Ministry of </a:t>
            </a:r>
            <a:r>
              <a:rPr lang="en-US" b="1" dirty="0" err="1" smtClean="0"/>
              <a:t>Defence</a:t>
            </a:r>
            <a:r>
              <a:rPr lang="en-US" b="1" dirty="0" smtClean="0"/>
              <a:t>, Ministry of Foreign Affairs, and Ministry of Finance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CSS - Central Superior Services</a:t>
            </a:r>
            <a:endParaRPr lang="en-US" dirty="0"/>
          </a:p>
        </p:txBody>
      </p:sp>
      <p:sp>
        <p:nvSpPr>
          <p:cNvPr id="3" name="Subtitle 2"/>
          <p:cNvSpPr>
            <a:spLocks noGrp="1"/>
          </p:cNvSpPr>
          <p:nvPr>
            <p:ph type="subTitle" idx="1"/>
          </p:nvPr>
        </p:nvSpPr>
        <p:spPr/>
        <p:txBody>
          <a:bodyPr>
            <a:normAutofit fontScale="62500" lnSpcReduction="20000"/>
          </a:bodyPr>
          <a:lstStyle/>
          <a:p>
            <a:pPr algn="l"/>
            <a:r>
              <a:rPr lang="en-US" b="1" dirty="0" smtClean="0"/>
              <a:t>The </a:t>
            </a:r>
            <a:r>
              <a:rPr lang="en-US" sz="4000" b="1" dirty="0" smtClean="0"/>
              <a:t>Central Superior Services</a:t>
            </a:r>
            <a:r>
              <a:rPr lang="en-US" b="1" dirty="0" smtClean="0"/>
              <a:t> (denoted as CSS; or Bureaucracy) is an elite permanent bureaucratic authority, and the civil service that is responsible for running the civilian bureaucratic operations and government secretariats and directorates of the Cabinet secretariat</a:t>
            </a:r>
            <a:endParaRPr lang="en-US"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CSS – Central …..</a:t>
            </a:r>
            <a:endParaRPr lang="en-US" dirty="0"/>
          </a:p>
        </p:txBody>
      </p:sp>
      <p:sp>
        <p:nvSpPr>
          <p:cNvPr id="3" name="Subtitle 2"/>
          <p:cNvSpPr>
            <a:spLocks noGrp="1"/>
          </p:cNvSpPr>
          <p:nvPr>
            <p:ph type="subTitle" idx="1"/>
          </p:nvPr>
        </p:nvSpPr>
        <p:spPr>
          <a:xfrm>
            <a:off x="1371600" y="1905000"/>
            <a:ext cx="6400800" cy="3733800"/>
          </a:xfrm>
        </p:spPr>
        <p:txBody>
          <a:bodyPr/>
          <a:lstStyle/>
          <a:p>
            <a:pPr algn="l"/>
            <a:r>
              <a:rPr lang="en-US" b="1" dirty="0" smtClean="0"/>
              <a:t>The civil service defined itself as "key wheels on which the entire engine of the state has to move”</a:t>
            </a:r>
            <a:endParaRPr lang="en-US"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CSS – Central …..</a:t>
            </a:r>
            <a:endParaRPr lang="en-US" dirty="0"/>
          </a:p>
        </p:txBody>
      </p:sp>
      <p:sp>
        <p:nvSpPr>
          <p:cNvPr id="3" name="Subtitle 2"/>
          <p:cNvSpPr>
            <a:spLocks noGrp="1"/>
          </p:cNvSpPr>
          <p:nvPr>
            <p:ph type="subTitle" idx="1"/>
          </p:nvPr>
        </p:nvSpPr>
        <p:spPr>
          <a:xfrm>
            <a:off x="1371600" y="1905000"/>
            <a:ext cx="6400800" cy="3733800"/>
          </a:xfrm>
        </p:spPr>
        <p:txBody>
          <a:bodyPr/>
          <a:lstStyle/>
          <a:p>
            <a:pPr algn="l"/>
            <a:r>
              <a:rPr lang="en-US" b="1" dirty="0" smtClean="0"/>
              <a:t>It id derived from the colonial legacy of the former British Empire-controlled Indian Civil Service, the civil came into its modern formation immediately after the establishment of Pakistan as a "Civil Service of Pakistan”</a:t>
            </a:r>
            <a:endParaRPr lang="en-US"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CSS – Central …..</a:t>
            </a:r>
            <a:endParaRPr lang="en-US" dirty="0"/>
          </a:p>
        </p:txBody>
      </p:sp>
      <p:sp>
        <p:nvSpPr>
          <p:cNvPr id="3" name="Subtitle 2"/>
          <p:cNvSpPr>
            <a:spLocks noGrp="1"/>
          </p:cNvSpPr>
          <p:nvPr>
            <p:ph type="subTitle" idx="1"/>
          </p:nvPr>
        </p:nvSpPr>
        <p:spPr>
          <a:xfrm>
            <a:off x="1371600" y="1905000"/>
            <a:ext cx="6400800" cy="3733800"/>
          </a:xfrm>
        </p:spPr>
        <p:txBody>
          <a:bodyPr/>
          <a:lstStyle/>
          <a:p>
            <a:pPr algn="l"/>
            <a:r>
              <a:rPr lang="en-US" b="1" dirty="0" smtClean="0"/>
              <a:t>As an aftermath of 1971 war, it was re-organized and reestablished under the </a:t>
            </a:r>
            <a:r>
              <a:rPr lang="en-US" sz="3600" b="1" dirty="0" smtClean="0"/>
              <a:t>"Chapter I: Part-XII, Article 240"</a:t>
            </a:r>
            <a:r>
              <a:rPr lang="en-US" b="1" dirty="0" smtClean="0"/>
              <a:t> of the Constitution of Pakistan which gave its new picture and constitutional status</a:t>
            </a:r>
            <a:endParaRPr lang="en-US"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CSS – Central …..</a:t>
            </a:r>
            <a:endParaRPr lang="en-US" dirty="0"/>
          </a:p>
        </p:txBody>
      </p:sp>
      <p:sp>
        <p:nvSpPr>
          <p:cNvPr id="3" name="Subtitle 2"/>
          <p:cNvSpPr>
            <a:spLocks noGrp="1"/>
          </p:cNvSpPr>
          <p:nvPr>
            <p:ph type="subTitle" idx="1"/>
          </p:nvPr>
        </p:nvSpPr>
        <p:spPr>
          <a:xfrm>
            <a:off x="1371600" y="1905000"/>
            <a:ext cx="6400800" cy="3733800"/>
          </a:xfrm>
        </p:spPr>
        <p:txBody>
          <a:bodyPr/>
          <a:lstStyle/>
          <a:p>
            <a:pPr algn="l"/>
            <a:r>
              <a:rPr lang="en-US" b="1" dirty="0" smtClean="0"/>
              <a:t>The civil bureaucracy (specifically the Pakistan Administrative Service) closely collaborated with the military establishment of Pakistan Armed Forces in issues concerning the national security</a:t>
            </a:r>
            <a:endParaRPr lang="en-US"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CSS – Central …..</a:t>
            </a:r>
            <a:endParaRPr lang="en-US" dirty="0"/>
          </a:p>
        </p:txBody>
      </p:sp>
      <p:sp>
        <p:nvSpPr>
          <p:cNvPr id="3" name="Subtitle 2"/>
          <p:cNvSpPr>
            <a:spLocks noGrp="1"/>
          </p:cNvSpPr>
          <p:nvPr>
            <p:ph type="subTitle" idx="1"/>
          </p:nvPr>
        </p:nvSpPr>
        <p:spPr>
          <a:xfrm>
            <a:off x="1371600" y="1905000"/>
            <a:ext cx="6400800" cy="3733800"/>
          </a:xfrm>
        </p:spPr>
        <p:txBody>
          <a:bodyPr/>
          <a:lstStyle/>
          <a:p>
            <a:pPr algn="l"/>
            <a:r>
              <a:rPr lang="en-US" b="1" dirty="0" smtClean="0"/>
              <a:t>The bureaucracy is consisted of total of 12 directorates that provide vital office and secretariat related duties to the Government of Pakistan</a:t>
            </a:r>
            <a:endParaRPr lang="en-US"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CSS – Central …..</a:t>
            </a:r>
            <a:endParaRPr lang="en-US" dirty="0"/>
          </a:p>
        </p:txBody>
      </p:sp>
      <p:sp>
        <p:nvSpPr>
          <p:cNvPr id="3" name="Subtitle 2"/>
          <p:cNvSpPr>
            <a:spLocks noGrp="1"/>
          </p:cNvSpPr>
          <p:nvPr>
            <p:ph type="subTitle" idx="1"/>
          </p:nvPr>
        </p:nvSpPr>
        <p:spPr>
          <a:xfrm>
            <a:off x="1371600" y="1905000"/>
            <a:ext cx="6400800" cy="3733800"/>
          </a:xfrm>
        </p:spPr>
        <p:txBody>
          <a:bodyPr>
            <a:normAutofit fontScale="55000" lnSpcReduction="20000"/>
          </a:bodyPr>
          <a:lstStyle/>
          <a:p>
            <a:pPr algn="l"/>
            <a:r>
              <a:rPr lang="en-US" sz="4400" b="1" dirty="0" smtClean="0"/>
              <a:t>The 12 Directorates</a:t>
            </a:r>
          </a:p>
          <a:p>
            <a:pPr lvl="0" algn="l"/>
            <a:r>
              <a:rPr lang="en-US" b="1" dirty="0" smtClean="0"/>
              <a:t>Pakistan Customs Services </a:t>
            </a:r>
          </a:p>
          <a:p>
            <a:pPr lvl="0" algn="l"/>
            <a:r>
              <a:rPr lang="en-US" b="1" dirty="0" smtClean="0"/>
              <a:t>Commerce &amp; Trade Group </a:t>
            </a:r>
          </a:p>
          <a:p>
            <a:pPr lvl="0" algn="l"/>
            <a:r>
              <a:rPr lang="en-US" b="1" dirty="0" smtClean="0"/>
              <a:t>Foreign Service of Pakistan </a:t>
            </a:r>
          </a:p>
          <a:p>
            <a:pPr lvl="0" algn="l"/>
            <a:r>
              <a:rPr lang="en-US" b="1" dirty="0" smtClean="0"/>
              <a:t>Inland Revenue Service of Pakistan</a:t>
            </a:r>
          </a:p>
          <a:p>
            <a:pPr lvl="0" algn="l"/>
            <a:r>
              <a:rPr lang="en-US" b="1" dirty="0" smtClean="0"/>
              <a:t>Information Group </a:t>
            </a:r>
          </a:p>
          <a:p>
            <a:pPr lvl="0" algn="l"/>
            <a:r>
              <a:rPr lang="en-US" b="1" dirty="0" smtClean="0"/>
              <a:t>Military Lands &amp; Cantonment Group </a:t>
            </a:r>
          </a:p>
          <a:p>
            <a:pPr lvl="0" algn="l"/>
            <a:r>
              <a:rPr lang="en-US" b="1" dirty="0" smtClean="0"/>
              <a:t>Office Management Group </a:t>
            </a:r>
          </a:p>
          <a:p>
            <a:pPr lvl="0" algn="l"/>
            <a:r>
              <a:rPr lang="en-US" b="1" dirty="0" smtClean="0"/>
              <a:t>Pakistan Administrative Service </a:t>
            </a:r>
          </a:p>
          <a:p>
            <a:pPr lvl="0" algn="l"/>
            <a:r>
              <a:rPr lang="en-US" b="1" dirty="0" smtClean="0"/>
              <a:t>Pakistan Audit and Accounts Service </a:t>
            </a:r>
          </a:p>
          <a:p>
            <a:pPr lvl="0" algn="l"/>
            <a:r>
              <a:rPr lang="en-US" b="1" dirty="0" smtClean="0"/>
              <a:t>Police Service of Pakistan </a:t>
            </a:r>
          </a:p>
          <a:p>
            <a:pPr lvl="0" algn="l"/>
            <a:r>
              <a:rPr lang="en-US" b="1" dirty="0" smtClean="0"/>
              <a:t>Postal Group </a:t>
            </a:r>
          </a:p>
          <a:p>
            <a:pPr lvl="0" algn="l"/>
            <a:r>
              <a:rPr lang="en-US" b="1" dirty="0" smtClean="0"/>
              <a:t>Railways (Commercial &amp; Transport) Group </a:t>
            </a:r>
          </a:p>
          <a:p>
            <a:pPr algn="l"/>
            <a:endParaRPr lang="en-US"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CSS – Central …..</a:t>
            </a:r>
            <a:endParaRPr lang="en-US" dirty="0"/>
          </a:p>
        </p:txBody>
      </p:sp>
      <p:sp>
        <p:nvSpPr>
          <p:cNvPr id="3" name="Subtitle 2"/>
          <p:cNvSpPr>
            <a:spLocks noGrp="1"/>
          </p:cNvSpPr>
          <p:nvPr>
            <p:ph type="subTitle" idx="1"/>
          </p:nvPr>
        </p:nvSpPr>
        <p:spPr>
          <a:xfrm>
            <a:off x="1371600" y="1905000"/>
            <a:ext cx="6400800" cy="3733800"/>
          </a:xfrm>
        </p:spPr>
        <p:txBody>
          <a:bodyPr/>
          <a:lstStyle/>
          <a:p>
            <a:pPr algn="l"/>
            <a:r>
              <a:rPr lang="en-US" b="1" dirty="0" smtClean="0"/>
              <a:t>The civil service exams are competitive while it is not restricted to only male domination and provide equal opportunities to male and females depending on their qualification</a:t>
            </a:r>
            <a:endParaRPr lang="en-US"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CSS – Central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The exams are conducted in the start of every year, it is supervised by the Federal Public Service Commission and its chairman publicly announced the successful candidates through television and print media outlets</a:t>
            </a:r>
            <a:endParaRPr lang="en-US" b="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normAutofit/>
          </a:bodyPr>
          <a:lstStyle/>
          <a:p>
            <a:r>
              <a:rPr lang="en-US" dirty="0" smtClean="0"/>
              <a:t>Divisions in Public Sector in Pakistan</a:t>
            </a:r>
            <a:endParaRPr lang="en-US" dirty="0"/>
          </a:p>
        </p:txBody>
      </p:sp>
      <p:sp>
        <p:nvSpPr>
          <p:cNvPr id="3" name="Subtitle 2"/>
          <p:cNvSpPr>
            <a:spLocks noGrp="1"/>
          </p:cNvSpPr>
          <p:nvPr>
            <p:ph type="subTitle" idx="1"/>
          </p:nvPr>
        </p:nvSpPr>
        <p:spPr>
          <a:xfrm>
            <a:off x="1371600" y="2133600"/>
            <a:ext cx="6400800" cy="3505200"/>
          </a:xfrm>
        </p:spPr>
        <p:txBody>
          <a:bodyPr>
            <a:normAutofit fontScale="70000" lnSpcReduction="20000"/>
          </a:bodyPr>
          <a:lstStyle/>
          <a:p>
            <a:r>
              <a:rPr lang="en-US" dirty="0" smtClean="0"/>
              <a:t> </a:t>
            </a:r>
          </a:p>
          <a:p>
            <a:pPr algn="l"/>
            <a:r>
              <a:rPr lang="en-US" sz="3700" b="1" dirty="0" smtClean="0"/>
              <a:t>The process of decision-making and the process by Division under mentioned</a:t>
            </a:r>
          </a:p>
          <a:p>
            <a:pPr algn="l"/>
            <a:r>
              <a:rPr lang="en-US" b="1" dirty="0" smtClean="0"/>
              <a:t>States and Frontier Regions Division</a:t>
            </a:r>
          </a:p>
          <a:p>
            <a:pPr algn="l"/>
            <a:r>
              <a:rPr lang="en-US" b="1" dirty="0" smtClean="0"/>
              <a:t>Science and Technology Division</a:t>
            </a:r>
          </a:p>
          <a:p>
            <a:pPr algn="l"/>
            <a:r>
              <a:rPr lang="en-US" b="1" dirty="0" smtClean="0"/>
              <a:t>Religious Affairs and Inter-faith Harmony Division</a:t>
            </a:r>
          </a:p>
          <a:p>
            <a:pPr algn="l"/>
            <a:r>
              <a:rPr lang="en-US" b="1" dirty="0" smtClean="0"/>
              <a:t>Railways Division</a:t>
            </a:r>
          </a:p>
          <a:p>
            <a:pPr algn="l"/>
            <a:r>
              <a:rPr lang="en-US" b="1" dirty="0" smtClean="0"/>
              <a:t>Planning and Development Division</a:t>
            </a:r>
          </a:p>
          <a:p>
            <a:pPr algn="l"/>
            <a:r>
              <a:rPr lang="en-US" b="1" dirty="0" smtClean="0"/>
              <a:t>Petroleum and Natural Resources Division</a:t>
            </a:r>
          </a:p>
          <a:p>
            <a:pPr algn="l"/>
            <a:r>
              <a:rPr lang="en-US" b="1" dirty="0" smtClean="0"/>
              <a:t>Parliamentary Affairs Division</a:t>
            </a:r>
          </a:p>
          <a:p>
            <a:pPr algn="l"/>
            <a:endParaRPr lang="en-US" b="1"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r>
              <a:rPr lang="en-US" dirty="0" smtClean="0"/>
              <a:t>Corporations in Pakistan</a:t>
            </a:r>
            <a:endParaRPr lang="en-US" dirty="0"/>
          </a:p>
        </p:txBody>
      </p:sp>
      <p:sp>
        <p:nvSpPr>
          <p:cNvPr id="3" name="Subtitle 2"/>
          <p:cNvSpPr>
            <a:spLocks noGrp="1"/>
          </p:cNvSpPr>
          <p:nvPr>
            <p:ph type="subTitle" idx="1"/>
          </p:nvPr>
        </p:nvSpPr>
        <p:spPr>
          <a:xfrm>
            <a:off x="1371600" y="2133600"/>
            <a:ext cx="6400800" cy="3505200"/>
          </a:xfrm>
        </p:spPr>
        <p:txBody>
          <a:bodyPr>
            <a:normAutofit fontScale="70000" lnSpcReduction="20000"/>
          </a:bodyPr>
          <a:lstStyle/>
          <a:p>
            <a:pPr algn="l"/>
            <a:r>
              <a:rPr lang="en-US" b="1" dirty="0" smtClean="0"/>
              <a:t>Pakistan Steel Mills (PSM) </a:t>
            </a:r>
            <a:br>
              <a:rPr lang="en-US" b="1" dirty="0" smtClean="0"/>
            </a:br>
            <a:r>
              <a:rPr lang="en-US" b="1" dirty="0" smtClean="0"/>
              <a:t>Utility Stores Corporation (USC)</a:t>
            </a:r>
            <a:br>
              <a:rPr lang="en-US" b="1" dirty="0" smtClean="0"/>
            </a:br>
            <a:r>
              <a:rPr lang="en-US" b="1" dirty="0" smtClean="0"/>
              <a:t>Export Processing Zones Authority (EPZA)</a:t>
            </a:r>
            <a:br>
              <a:rPr lang="en-US" b="1" dirty="0" smtClean="0"/>
            </a:br>
            <a:r>
              <a:rPr lang="en-US" b="1" dirty="0" smtClean="0"/>
              <a:t>Pakistan Tobacco Board (PTB)</a:t>
            </a:r>
            <a:br>
              <a:rPr lang="en-US" b="1" dirty="0" smtClean="0"/>
            </a:br>
            <a:r>
              <a:rPr lang="en-US" b="1" dirty="0" smtClean="0"/>
              <a:t>Pakistan Housing Authority (PHA)</a:t>
            </a:r>
          </a:p>
          <a:p>
            <a:pPr algn="l"/>
            <a:r>
              <a:rPr lang="en-US" b="1" dirty="0" smtClean="0"/>
              <a:t>Overseas Pakistanis Foundation (OPF)</a:t>
            </a:r>
            <a:br>
              <a:rPr lang="en-US" b="1" dirty="0" smtClean="0"/>
            </a:br>
            <a:r>
              <a:rPr lang="en-US" b="1" dirty="0" smtClean="0"/>
              <a:t>National Logistics Cell (NLC)</a:t>
            </a:r>
            <a:br>
              <a:rPr lang="en-US" b="1" dirty="0" smtClean="0"/>
            </a:br>
            <a:r>
              <a:rPr lang="en-US" b="1" dirty="0" err="1" smtClean="0"/>
              <a:t>Gwadar</a:t>
            </a:r>
            <a:r>
              <a:rPr lang="en-US" b="1" dirty="0" smtClean="0"/>
              <a:t> Port Authority (GPA)</a:t>
            </a:r>
            <a:br>
              <a:rPr lang="en-US" b="1" dirty="0" smtClean="0"/>
            </a:br>
            <a:r>
              <a:rPr lang="en-US" b="1" dirty="0" smtClean="0"/>
              <a:t>Overseas Pakistanis Foundation (OPF)</a:t>
            </a:r>
            <a:br>
              <a:rPr lang="en-US" b="1" dirty="0" smtClean="0"/>
            </a:br>
            <a:r>
              <a:rPr lang="en-US" b="1" dirty="0" smtClean="0"/>
              <a:t>National Logistics Cell (NLC)</a:t>
            </a:r>
            <a:br>
              <a:rPr lang="en-US" b="1" dirty="0" smtClean="0"/>
            </a:br>
            <a:r>
              <a:rPr lang="en-US" b="1" dirty="0" err="1" smtClean="0"/>
              <a:t>Gwadar</a:t>
            </a:r>
            <a:r>
              <a:rPr lang="en-US" b="1" dirty="0" smtClean="0"/>
              <a:t> Port Authority (GPA)</a:t>
            </a:r>
            <a:br>
              <a:rPr lang="en-US" b="1" dirty="0" smtClean="0"/>
            </a:br>
            <a:r>
              <a:rPr lang="en-US" b="1" dirty="0" err="1" smtClean="0"/>
              <a:t>Lakhra</a:t>
            </a:r>
            <a:r>
              <a:rPr lang="en-US" b="1" dirty="0" smtClean="0"/>
              <a:t> Coal Development Company Limited(LCDC)</a:t>
            </a:r>
            <a:endParaRPr lang="en-US" b="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Next Topic - Organization of Provincial and Local Govt. of Pakistan</a:t>
            </a:r>
            <a:endParaRPr lang="en-US" dirty="0"/>
          </a:p>
        </p:txBody>
      </p:sp>
      <p:sp>
        <p:nvSpPr>
          <p:cNvPr id="3" name="Subtitle 2"/>
          <p:cNvSpPr>
            <a:spLocks noGrp="1"/>
          </p:cNvSpPr>
          <p:nvPr>
            <p:ph type="subTitle" idx="1"/>
          </p:nvPr>
        </p:nvSpPr>
        <p:spPr/>
        <p:txBody>
          <a:bodyPr/>
          <a:lstStyle/>
          <a:p>
            <a:r>
              <a:rPr lang="en-US" b="1" dirty="0" smtClean="0"/>
              <a:t>Provincial Government of Pakistan</a:t>
            </a:r>
          </a:p>
          <a:p>
            <a:r>
              <a:rPr lang="en-US" b="1" dirty="0" smtClean="0"/>
              <a:t>Local Government of Pakistan</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TotalTime>
  <Words>692</Words>
  <Application>Microsoft Office PowerPoint</Application>
  <PresentationFormat>On-screen Show (4:3)</PresentationFormat>
  <Paragraphs>141</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Last Topic - Meaning of Administrative Control </vt:lpstr>
      <vt:lpstr>Structure of Department, Divisions, Public Corporations, in Pakistan</vt:lpstr>
      <vt:lpstr>PAS - Pakistan Administrative Service</vt:lpstr>
      <vt:lpstr>PAS - Structure of ……</vt:lpstr>
      <vt:lpstr>PAS - Structure of ……</vt:lpstr>
      <vt:lpstr>PAS - Structure of ……</vt:lpstr>
      <vt:lpstr>PAS - Structure of ……</vt:lpstr>
      <vt:lpstr>PAS - Structure of ……</vt:lpstr>
      <vt:lpstr>PAS - Structure of ……</vt:lpstr>
      <vt:lpstr>PAS - Structure of ……</vt:lpstr>
      <vt:lpstr>Appointment of DMG/PAS Officers</vt:lpstr>
      <vt:lpstr>Appointment of ……</vt:lpstr>
      <vt:lpstr>Appointment of ……</vt:lpstr>
      <vt:lpstr>Appointment of ……</vt:lpstr>
      <vt:lpstr>Appointment of ……</vt:lpstr>
      <vt:lpstr>Appointment of ……</vt:lpstr>
      <vt:lpstr>Appointment of ……</vt:lpstr>
      <vt:lpstr>Appointment of ……</vt:lpstr>
      <vt:lpstr>Appointment of ……</vt:lpstr>
      <vt:lpstr>Appointment of ……</vt:lpstr>
      <vt:lpstr>Appointment of ……</vt:lpstr>
      <vt:lpstr>Appointment of ……</vt:lpstr>
      <vt:lpstr>Appointment of ……</vt:lpstr>
      <vt:lpstr>Appointment of ……</vt:lpstr>
      <vt:lpstr>CSS - Central Superior Services</vt:lpstr>
      <vt:lpstr>CSS – Central …..</vt:lpstr>
      <vt:lpstr>CSS – Central …..</vt:lpstr>
      <vt:lpstr>CSS – Central …..</vt:lpstr>
      <vt:lpstr>CSS – Central …..</vt:lpstr>
      <vt:lpstr>CSS – Central …..</vt:lpstr>
      <vt:lpstr>CSS – Central …..</vt:lpstr>
      <vt:lpstr>CSS – Central …..</vt:lpstr>
      <vt:lpstr>CSS – Central …..</vt:lpstr>
      <vt:lpstr>Divisions in Public Sector in Pakistan</vt:lpstr>
      <vt:lpstr>Corporations in Pakistan</vt:lpstr>
      <vt:lpstr>Next Topic - Organization of Provincial and Local Govt. of Pakistan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 Rights in The Constitution of Pakistan 1973</dc:title>
  <dc:creator>Subhan</dc:creator>
  <cp:lastModifiedBy>vcomsats</cp:lastModifiedBy>
  <cp:revision>16</cp:revision>
  <dcterms:created xsi:type="dcterms:W3CDTF">2013-11-28T07:57:58Z</dcterms:created>
  <dcterms:modified xsi:type="dcterms:W3CDTF">2013-12-17T11:04:45Z</dcterms:modified>
</cp:coreProperties>
</file>