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6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30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62198-2D6D-4E1C-B53A-4B901E16A908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Last Topic - Rights </a:t>
            </a:r>
            <a:r>
              <a:rPr lang="en-US" dirty="0" smtClean="0"/>
              <a:t>and Duties of Citizens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Rights &amp; Duties of Good Pakistani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0668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Meaning of Administrative Control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971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Direction or exercise of authority over subordinate or other organizations in respect to administration and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Meaning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including organization of Service forces</a:t>
            </a:r>
          </a:p>
          <a:p>
            <a:pPr algn="l"/>
            <a:r>
              <a:rPr lang="en-US" b="1" dirty="0" smtClean="0"/>
              <a:t>control of resources and </a:t>
            </a:r>
          </a:p>
          <a:p>
            <a:pPr algn="l"/>
            <a:r>
              <a:rPr lang="en-US" b="1" dirty="0" smtClean="0"/>
              <a:t>equipment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Meaning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personnel management</a:t>
            </a:r>
          </a:p>
          <a:p>
            <a:pPr algn="l"/>
            <a:r>
              <a:rPr lang="en-US" b="1" dirty="0" smtClean="0"/>
              <a:t>unit logistics</a:t>
            </a:r>
          </a:p>
          <a:p>
            <a:pPr algn="l"/>
            <a:r>
              <a:rPr lang="en-US" b="1" dirty="0" smtClean="0"/>
              <a:t>individual and unit training willingness, mobilization, demobilization, discipline,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Meaning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and other matters not included in the operational missions of the subordinate or other organizations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Meaning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1" dirty="0" smtClean="0"/>
              <a:t>The administrative control of the government remains everywhere. You can't have a government within the country and not have control over everything that's happening in the country</a:t>
            </a:r>
          </a:p>
          <a:p>
            <a:pPr algn="l"/>
            <a:r>
              <a:rPr lang="en-US" b="1" dirty="0" smtClean="0"/>
              <a:t>Even in the Election Commission there is some extent of administrative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Control of Government for People of Pakistan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US" sz="3500" b="1" dirty="0" smtClean="0"/>
              <a:t>Local government</a:t>
            </a:r>
            <a:r>
              <a:rPr lang="en-US" b="1" dirty="0" smtClean="0"/>
              <a:t> is a form of public administration which in a majority of contexts, exists as the lowest level of administration within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term is used to contrast with offices at state level, which are referred to federal government for Pakistan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Local governments generally act within powers delegated to them by legislation or directives of the higher level of government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1" dirty="0" smtClean="0"/>
              <a:t>In federal states, local government generally comprises the third (or sometimes fourth) level of government, whereas in </a:t>
            </a:r>
            <a:r>
              <a:rPr lang="en-US" sz="3900" b="1" u="sng" dirty="0" smtClean="0"/>
              <a:t>unitary states</a:t>
            </a:r>
            <a:r>
              <a:rPr lang="en-US" sz="3900" b="1" dirty="0" smtClean="0"/>
              <a:t> </a:t>
            </a:r>
            <a:r>
              <a:rPr lang="en-US" b="1" dirty="0" smtClean="0"/>
              <a:t>local government usually occupies the second or third tier of government, often with greater powers than higher-level administrative divisions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600" b="1" dirty="0" smtClean="0"/>
              <a:t>A </a:t>
            </a:r>
            <a:r>
              <a:rPr lang="en-US" sz="3900" b="1" dirty="0" smtClean="0"/>
              <a:t>unitary state</a:t>
            </a:r>
            <a:r>
              <a:rPr lang="en-US" b="1" dirty="0" smtClean="0"/>
              <a:t> is a state governed as one single unit in which the central government is supreme and any administrative divisions (sub-national units) exercise only powers that their central government chooses to delegate. The great majority of states in the world have a unitary system of government.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question of municipal autonomy is a key question of public administration and governance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institutions of local government differ greatly between countries, and even where similar arrangements exist, the terminology often varies.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Common names for local government entities include, state, province, department, </a:t>
            </a:r>
            <a:r>
              <a:rPr lang="en-US" b="1" dirty="0" err="1" smtClean="0"/>
              <a:t>district,municipality</a:t>
            </a:r>
            <a:r>
              <a:rPr lang="en-US" b="1" dirty="0" smtClean="0"/>
              <a:t>, and village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Local government is the third tier of government in Pakistan, after Federal Government and Provincial Government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There are three types of administrative unit of local government in Pakistan:</a:t>
            </a:r>
          </a:p>
          <a:p>
            <a:pPr lvl="0" algn="l"/>
            <a:r>
              <a:rPr lang="en-US" b="1" dirty="0" smtClean="0"/>
              <a:t>1. District Govt. Administrations</a:t>
            </a:r>
          </a:p>
          <a:p>
            <a:pPr lvl="0" algn="l"/>
            <a:r>
              <a:rPr lang="en-US" b="1" dirty="0" smtClean="0"/>
              <a:t>2. Town Municipal Administrations</a:t>
            </a:r>
          </a:p>
          <a:p>
            <a:pPr lvl="0" algn="l"/>
            <a:r>
              <a:rPr lang="en-US" b="1" dirty="0" smtClean="0"/>
              <a:t>3. Union Council Administrations</a:t>
            </a:r>
          </a:p>
          <a:p>
            <a:pPr algn="l"/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dirty="0" smtClean="0"/>
              <a:t>There are over five thousand local governments in Pakistan. Since 2001, these have been led by democratically elected local councils, each headed by a </a:t>
            </a:r>
            <a:r>
              <a:rPr lang="en-US" b="1" i="1" dirty="0" err="1" smtClean="0"/>
              <a:t>Nazim</a:t>
            </a:r>
            <a:r>
              <a:rPr lang="en-US" b="1" dirty="0" smtClean="0"/>
              <a:t> (the word means "supervisor" in Urdu, but is sometimes translated as Mayor)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Some districts, incorporating large metropolitan areas, are called City Districts. </a:t>
            </a:r>
          </a:p>
          <a:p>
            <a:pPr algn="l"/>
            <a:r>
              <a:rPr lang="en-US" b="1" dirty="0" smtClean="0"/>
              <a:t>A City District may contain subdivisions called Towns and Union Councils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Council elections are held every four years. District Governments also include a District Coordination Officer (DCO), who is a civil servant in-charge of all devolved departments. Currently, the Powers of </a:t>
            </a:r>
            <a:r>
              <a:rPr lang="en-US" b="1" i="1" dirty="0" err="1" smtClean="0"/>
              <a:t>Nazim</a:t>
            </a:r>
            <a:r>
              <a:rPr lang="en-US" b="1" dirty="0" smtClean="0"/>
              <a:t> are also held by the DCO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fontScale="92500"/>
          </a:bodyPr>
          <a:lstStyle/>
          <a:p>
            <a:pPr algn="l"/>
            <a:r>
              <a:rPr lang="en-US" b="1" dirty="0" smtClean="0"/>
              <a:t>The </a:t>
            </a:r>
            <a:r>
              <a:rPr lang="en-US" sz="3600" b="1" dirty="0" smtClean="0"/>
              <a:t>Local Government Ordinance</a:t>
            </a:r>
            <a:r>
              <a:rPr lang="en-US" b="1" dirty="0" smtClean="0"/>
              <a:t> provides for devolution of government to district administrations</a:t>
            </a:r>
          </a:p>
          <a:p>
            <a:pPr algn="l"/>
            <a:r>
              <a:rPr lang="en-US" sz="3000" b="1" dirty="0" smtClean="0"/>
              <a:t>Districts are the third tier of government, being sub-divisions of provinces. Prior to the Local Government Ordinance they were known as </a:t>
            </a:r>
            <a:r>
              <a:rPr lang="en-US" sz="3000" b="1" i="1" dirty="0" smtClean="0"/>
              <a:t>sub-divisions</a:t>
            </a:r>
            <a:endParaRPr lang="en-US" sz="3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Each district administration is headed by a District Coordinating Officer [</a:t>
            </a:r>
            <a:r>
              <a:rPr lang="en-US" b="1" i="1" dirty="0" smtClean="0"/>
              <a:t>DCO</a:t>
            </a:r>
            <a:r>
              <a:rPr lang="en-US" b="1" dirty="0" smtClean="0"/>
              <a:t>] and a </a:t>
            </a:r>
            <a:r>
              <a:rPr lang="en-US" b="1" i="1" dirty="0" err="1" smtClean="0"/>
              <a:t>Zila</a:t>
            </a:r>
            <a:r>
              <a:rPr lang="en-US" b="1" i="1" dirty="0" smtClean="0"/>
              <a:t> </a:t>
            </a:r>
            <a:r>
              <a:rPr lang="en-US" b="1" i="1" dirty="0" err="1" smtClean="0"/>
              <a:t>Nazim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 </a:t>
            </a:r>
            <a:r>
              <a:rPr lang="en-US" sz="3600" b="1" dirty="0" smtClean="0"/>
              <a:t>District Coordination Officer</a:t>
            </a:r>
            <a:r>
              <a:rPr lang="en-US" b="1" dirty="0" smtClean="0"/>
              <a:t> is the administrative head of the District Administration. He have wide-ranging responsibility for overseeing, improving and directing the approved plans of the District Government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 </a:t>
            </a:r>
            <a:r>
              <a:rPr lang="en-US" sz="3600" b="1" i="1" dirty="0" err="1" smtClean="0"/>
              <a:t>Zila</a:t>
            </a:r>
            <a:r>
              <a:rPr lang="en-US" sz="3600" b="1" i="1" dirty="0" smtClean="0"/>
              <a:t> </a:t>
            </a:r>
            <a:r>
              <a:rPr lang="en-US" sz="3600" b="1" i="1" dirty="0" err="1" smtClean="0"/>
              <a:t>Nazim</a:t>
            </a:r>
            <a:r>
              <a:rPr lang="en-US" b="1" dirty="0" smtClean="0"/>
              <a:t> used to be the executive head of the District Administration up until 2010, when the government gave their powers to the District Coordination Officers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 </a:t>
            </a:r>
            <a:r>
              <a:rPr lang="en-US" b="1" i="1" dirty="0" err="1" smtClean="0"/>
              <a:t>Zila</a:t>
            </a:r>
            <a:r>
              <a:rPr lang="en-US" b="1" i="1" dirty="0" smtClean="0"/>
              <a:t> </a:t>
            </a:r>
            <a:r>
              <a:rPr lang="en-US" b="1" i="1" dirty="0" err="1" smtClean="0"/>
              <a:t>Nazim</a:t>
            </a:r>
            <a:r>
              <a:rPr lang="en-US" b="1" dirty="0" smtClean="0"/>
              <a:t> role is similar to district governor or prefect, with responsibility for implementing government strategy and developing initiatives arising out of it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A </a:t>
            </a:r>
            <a:r>
              <a:rPr lang="en-US" sz="3600" b="1" dirty="0" smtClean="0"/>
              <a:t>Union Council</a:t>
            </a:r>
            <a:r>
              <a:rPr lang="en-US" b="1" dirty="0" smtClean="0"/>
              <a:t> in Pakistan is an elected local government body consisting of 21 councilors, and headed by a </a:t>
            </a:r>
            <a:r>
              <a:rPr lang="en-US" b="1" i="1" dirty="0" err="1" smtClean="0"/>
              <a:t>nazim</a:t>
            </a:r>
            <a:r>
              <a:rPr lang="en-US" b="1" dirty="0" smtClean="0"/>
              <a:t> (which is equivalent to a mayor) and a </a:t>
            </a:r>
            <a:r>
              <a:rPr lang="en-US" b="1" i="1" dirty="0" err="1" smtClean="0"/>
              <a:t>naib</a:t>
            </a:r>
            <a:r>
              <a:rPr lang="en-US" b="1" dirty="0" smtClean="0"/>
              <a:t> </a:t>
            </a:r>
            <a:r>
              <a:rPr lang="en-US" b="1" i="1" dirty="0" err="1" smtClean="0"/>
              <a:t>nazim</a:t>
            </a:r>
            <a:r>
              <a:rPr lang="en-US" b="1" dirty="0" smtClean="0"/>
              <a:t> (deputy)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3900" b="1" dirty="0" smtClean="0"/>
              <a:t>Union Councils </a:t>
            </a:r>
            <a:r>
              <a:rPr lang="en-US" b="1" dirty="0" smtClean="0"/>
              <a:t>are the fifth tier of government in Pakistan and are often known as </a:t>
            </a:r>
            <a:r>
              <a:rPr lang="en-US" sz="3500" b="1" dirty="0" smtClean="0"/>
              <a:t>village councils</a:t>
            </a:r>
            <a:r>
              <a:rPr lang="en-US" b="1" dirty="0" smtClean="0"/>
              <a:t> in rural areas, the territory represented by a village council usually comprises a large village and surrounding areas, often including nearby small villages. The term "union council" may be used for localities that are part of cities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Headed by a union </a:t>
            </a:r>
            <a:r>
              <a:rPr lang="en-US" b="1" i="1" dirty="0" err="1" smtClean="0"/>
              <a:t>nazim</a:t>
            </a:r>
            <a:r>
              <a:rPr lang="en-US" b="1" dirty="0" smtClean="0"/>
              <a:t>, each union council has 13 elected members or councilors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The 13 Members</a:t>
            </a:r>
          </a:p>
          <a:p>
            <a:pPr algn="l"/>
            <a:r>
              <a:rPr lang="en-US" b="1" dirty="0" smtClean="0"/>
              <a:t>In addition to </a:t>
            </a:r>
            <a:r>
              <a:rPr lang="en-US" sz="3900" b="1" dirty="0" smtClean="0"/>
              <a:t>4</a:t>
            </a:r>
            <a:r>
              <a:rPr lang="en-US" b="1" dirty="0" smtClean="0"/>
              <a:t> male and </a:t>
            </a:r>
            <a:r>
              <a:rPr lang="en-US" sz="3900" b="1" dirty="0" smtClean="0"/>
              <a:t>2 </a:t>
            </a:r>
            <a:r>
              <a:rPr lang="en-US" b="1" dirty="0" smtClean="0"/>
              <a:t>female members elected directly, there are </a:t>
            </a:r>
            <a:r>
              <a:rPr lang="en-US" sz="3900" b="1" dirty="0" smtClean="0"/>
              <a:t>2</a:t>
            </a:r>
            <a:r>
              <a:rPr lang="en-US" b="1" dirty="0" smtClean="0"/>
              <a:t> male and </a:t>
            </a:r>
            <a:r>
              <a:rPr lang="en-US" sz="4000" b="1" dirty="0" smtClean="0"/>
              <a:t>2</a:t>
            </a:r>
            <a:r>
              <a:rPr lang="en-US" b="1" dirty="0" smtClean="0"/>
              <a:t> female representatives of the </a:t>
            </a:r>
            <a:r>
              <a:rPr lang="en-US" b="1" dirty="0" err="1" smtClean="0"/>
              <a:t>labour</a:t>
            </a:r>
            <a:r>
              <a:rPr lang="en-US" b="1" dirty="0" smtClean="0"/>
              <a:t>, </a:t>
            </a:r>
            <a:r>
              <a:rPr lang="en-US" sz="3900" b="1" dirty="0" smtClean="0"/>
              <a:t>1</a:t>
            </a:r>
            <a:r>
              <a:rPr lang="en-US" b="1" dirty="0" smtClean="0"/>
              <a:t> minority member, </a:t>
            </a:r>
            <a:r>
              <a:rPr lang="en-US" sz="3900" b="1" dirty="0" smtClean="0"/>
              <a:t>1</a:t>
            </a:r>
            <a:r>
              <a:rPr lang="en-US" b="1" dirty="0" smtClean="0"/>
              <a:t> union </a:t>
            </a:r>
            <a:r>
              <a:rPr lang="en-US" b="1" dirty="0" err="1" smtClean="0"/>
              <a:t>nazim</a:t>
            </a:r>
            <a:r>
              <a:rPr lang="en-US" b="1" dirty="0" smtClean="0"/>
              <a:t> and </a:t>
            </a:r>
            <a:r>
              <a:rPr lang="en-US" sz="3900" b="1" dirty="0" smtClean="0"/>
              <a:t>1</a:t>
            </a:r>
            <a:r>
              <a:rPr lang="en-US" sz="3500" b="1" dirty="0" smtClean="0"/>
              <a:t> </a:t>
            </a:r>
            <a:r>
              <a:rPr lang="en-US" b="1" dirty="0" smtClean="0"/>
              <a:t>his deputy known as union </a:t>
            </a:r>
            <a:r>
              <a:rPr lang="en-US" b="1" dirty="0" err="1" smtClean="0"/>
              <a:t>naib</a:t>
            </a:r>
            <a:r>
              <a:rPr lang="en-US" b="1" dirty="0" smtClean="0"/>
              <a:t> </a:t>
            </a:r>
            <a:r>
              <a:rPr lang="en-US" b="1" dirty="0" err="1" smtClean="0"/>
              <a:t>nazim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Beside elected members, there are several government employees and functionaries in every union council, who report to the secretary of the union council. The latter is a civil servant appointed by the state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Control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The territory of a union council or village council is usually part of a </a:t>
            </a:r>
            <a:r>
              <a:rPr lang="en-US" b="1" i="1" dirty="0" err="1" smtClean="0"/>
              <a:t>tehsil</a:t>
            </a:r>
            <a:r>
              <a:rPr lang="en-US" b="1" dirty="0" smtClean="0"/>
              <a:t> (a district subdivision). Less commonly, a union council may be part of a city district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Next Topic - Structure </a:t>
            </a:r>
            <a:r>
              <a:rPr lang="en-US" dirty="0" smtClean="0"/>
              <a:t>of Department, Divisions, Public Corporations, in Pakistan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l"/>
            <a:r>
              <a:rPr lang="en-US" b="1" dirty="0" smtClean="0"/>
              <a:t>Pakistan Administrative Service</a:t>
            </a:r>
            <a:r>
              <a:rPr lang="en-US" dirty="0" smtClean="0"/>
              <a:t>, </a:t>
            </a:r>
          </a:p>
          <a:p>
            <a:pPr algn="l"/>
            <a:r>
              <a:rPr lang="en-US" b="1" dirty="0" smtClean="0"/>
              <a:t>Appointment of DMG/PAS Officers</a:t>
            </a:r>
            <a:endParaRPr lang="en-US" dirty="0" smtClean="0"/>
          </a:p>
          <a:p>
            <a:pPr algn="l"/>
            <a:r>
              <a:rPr lang="en-US" b="1" dirty="0" smtClean="0"/>
              <a:t>Central Superior Services</a:t>
            </a:r>
            <a:endParaRPr lang="en-US" dirty="0" smtClean="0"/>
          </a:p>
          <a:p>
            <a:pPr algn="l"/>
            <a:r>
              <a:rPr lang="en-US" b="1" dirty="0" smtClean="0"/>
              <a:t>	The 12 Directorates</a:t>
            </a:r>
            <a:endParaRPr lang="en-US" dirty="0" smtClean="0"/>
          </a:p>
          <a:p>
            <a:pPr algn="l"/>
            <a:r>
              <a:rPr lang="en-US" b="1" dirty="0" smtClean="0"/>
              <a:t>Corporations in Pakistan</a:t>
            </a:r>
            <a:endParaRPr lang="en-US" dirty="0" smtClean="0"/>
          </a:p>
          <a:p>
            <a:pPr algn="l"/>
            <a:r>
              <a:rPr lang="en-US" b="1" dirty="0" smtClean="0"/>
              <a:t>Divisions in Public Sector in Pakistan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588</Words>
  <Application>Microsoft Office PowerPoint</Application>
  <PresentationFormat>On-screen Show (4:3)</PresentationFormat>
  <Paragraphs>78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Last Topic - Rights and Duties of Citizens</vt:lpstr>
      <vt:lpstr>Meaning of Administrative Control </vt:lpstr>
      <vt:lpstr>Meaning of ……</vt:lpstr>
      <vt:lpstr>Meaning of ……</vt:lpstr>
      <vt:lpstr>Meaning of ……</vt:lpstr>
      <vt:lpstr>Meaning of ……</vt:lpstr>
      <vt:lpstr>Control of Government for People of Pakistan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Control of ……</vt:lpstr>
      <vt:lpstr>Next Topic - Structure of Department, Divisions, Public Corporations, in Pakistan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Rights in The Constitution of Pakistan 1973</dc:title>
  <dc:creator>Subhan</dc:creator>
  <cp:lastModifiedBy>NTS</cp:lastModifiedBy>
  <cp:revision>24</cp:revision>
  <dcterms:created xsi:type="dcterms:W3CDTF">2013-11-28T07:57:58Z</dcterms:created>
  <dcterms:modified xsi:type="dcterms:W3CDTF">2013-12-17T05:36:37Z</dcterms:modified>
</cp:coreProperties>
</file>