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71" r:id="rId2"/>
    <p:sldId id="270" r:id="rId3"/>
    <p:sldId id="272" r:id="rId4"/>
    <p:sldId id="273" r:id="rId5"/>
    <p:sldId id="274" r:id="rId6"/>
    <p:sldId id="301" r:id="rId7"/>
    <p:sldId id="302" r:id="rId8"/>
    <p:sldId id="303" r:id="rId9"/>
    <p:sldId id="304" r:id="rId10"/>
    <p:sldId id="275" r:id="rId11"/>
    <p:sldId id="305" r:id="rId12"/>
    <p:sldId id="306" r:id="rId13"/>
    <p:sldId id="307" r:id="rId14"/>
    <p:sldId id="308" r:id="rId15"/>
    <p:sldId id="276" r:id="rId16"/>
    <p:sldId id="277" r:id="rId17"/>
    <p:sldId id="278" r:id="rId18"/>
    <p:sldId id="279" r:id="rId19"/>
    <p:sldId id="280" r:id="rId20"/>
    <p:sldId id="281" r:id="rId21"/>
    <p:sldId id="282" r:id="rId22"/>
    <p:sldId id="284" r:id="rId23"/>
    <p:sldId id="285" r:id="rId24"/>
    <p:sldId id="286" r:id="rId25"/>
    <p:sldId id="287" r:id="rId26"/>
    <p:sldId id="288" r:id="rId27"/>
    <p:sldId id="289" r:id="rId28"/>
    <p:sldId id="309" r:id="rId2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66" d="100"/>
          <a:sy n="66" d="100"/>
        </p:scale>
        <p:origin x="-1422" y="-108"/>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83A62198-2D6D-4E1C-B53A-4B901E16A908}" type="datetimeFigureOut">
              <a:rPr lang="en-US" smtClean="0"/>
              <a:pPr/>
              <a:t>12/13/2013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DC0AD1D-06B4-483B-90D3-7F52B83334CF}"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3A62198-2D6D-4E1C-B53A-4B901E16A908}" type="datetimeFigureOut">
              <a:rPr lang="en-US" smtClean="0"/>
              <a:pPr/>
              <a:t>12/13/2013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DC0AD1D-06B4-483B-90D3-7F52B83334CF}"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83A62198-2D6D-4E1C-B53A-4B901E16A908}" type="datetimeFigureOut">
              <a:rPr lang="en-US" smtClean="0"/>
              <a:pPr/>
              <a:t>12/13/2013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DC0AD1D-06B4-483B-90D3-7F52B83334CF}"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83A62198-2D6D-4E1C-B53A-4B901E16A908}" type="datetimeFigureOut">
              <a:rPr lang="en-US" smtClean="0"/>
              <a:pPr/>
              <a:t>12/13/2013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DC0AD1D-06B4-483B-90D3-7F52B83334CF}"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83A62198-2D6D-4E1C-B53A-4B901E16A908}" type="datetimeFigureOut">
              <a:rPr lang="en-US" smtClean="0"/>
              <a:pPr/>
              <a:t>12/13/2013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DC0AD1D-06B4-483B-90D3-7F52B83334CF}"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83A62198-2D6D-4E1C-B53A-4B901E16A908}" type="datetimeFigureOut">
              <a:rPr lang="en-US" smtClean="0"/>
              <a:pPr/>
              <a:t>12/13/2013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DC0AD1D-06B4-483B-90D3-7F52B83334CF}"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3A62198-2D6D-4E1C-B53A-4B901E16A908}" type="datetimeFigureOut">
              <a:rPr lang="en-US" smtClean="0"/>
              <a:pPr/>
              <a:t>12/13/2013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DC0AD1D-06B4-483B-90D3-7F52B83334CF}"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3A62198-2D6D-4E1C-B53A-4B901E16A908}" type="datetimeFigureOut">
              <a:rPr lang="en-US" smtClean="0"/>
              <a:pPr/>
              <a:t>12/13/2013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DC0AD1D-06B4-483B-90D3-7F52B83334CF}"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3A62198-2D6D-4E1C-B53A-4B901E16A908}" type="datetimeFigureOut">
              <a:rPr lang="en-US" smtClean="0"/>
              <a:pPr/>
              <a:t>12/13/2013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DC0AD1D-06B4-483B-90D3-7F52B83334CF}"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3A62198-2D6D-4E1C-B53A-4B901E16A908}" type="datetimeFigureOut">
              <a:rPr lang="en-US" smtClean="0"/>
              <a:pPr/>
              <a:t>12/13/2013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DC0AD1D-06B4-483B-90D3-7F52B83334CF}"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3A62198-2D6D-4E1C-B53A-4B901E16A908}" type="datetimeFigureOut">
              <a:rPr lang="en-US" smtClean="0"/>
              <a:pPr/>
              <a:t>12/13/2013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DC0AD1D-06B4-483B-90D3-7F52B83334CF}"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3A62198-2D6D-4E1C-B53A-4B901E16A908}" type="datetimeFigureOut">
              <a:rPr lang="en-US" smtClean="0"/>
              <a:pPr/>
              <a:t>12/13/2013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DC0AD1D-06B4-483B-90D3-7F52B83334CF}"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vmlDrawing" Target="../drawings/vmlDrawing1.v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Last Topic - The State, Nation, Government </a:t>
            </a:r>
            <a:endParaRPr lang="en-US" dirty="0"/>
          </a:p>
        </p:txBody>
      </p:sp>
      <p:sp>
        <p:nvSpPr>
          <p:cNvPr id="3" name="Subtitle 2"/>
          <p:cNvSpPr>
            <a:spLocks noGrp="1"/>
          </p:cNvSpPr>
          <p:nvPr>
            <p:ph type="subTitle" idx="1"/>
          </p:nvPr>
        </p:nvSpPr>
        <p:spPr/>
        <p:txBody>
          <a:bodyPr>
            <a:normAutofit/>
          </a:bodyPr>
          <a:lstStyle/>
          <a:p>
            <a:pPr algn="l"/>
            <a:r>
              <a:rPr lang="en-US" b="1" dirty="0" smtClean="0"/>
              <a:t>Elements of State, Nation, Government</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smtClean="0"/>
              <a:t>Difference </a:t>
            </a:r>
            <a:r>
              <a:rPr lang="en-US" dirty="0" smtClean="0"/>
              <a:t>between State and Nation</a:t>
            </a:r>
            <a:endParaRPr lang="en-US" dirty="0"/>
          </a:p>
        </p:txBody>
      </p:sp>
      <p:sp>
        <p:nvSpPr>
          <p:cNvPr id="3" name="Subtitle 2"/>
          <p:cNvSpPr>
            <a:spLocks noGrp="1"/>
          </p:cNvSpPr>
          <p:nvPr>
            <p:ph type="subTitle" idx="1"/>
          </p:nvPr>
        </p:nvSpPr>
        <p:spPr/>
        <p:txBody>
          <a:bodyPr/>
          <a:lstStyle/>
          <a:p>
            <a:pPr algn="l"/>
            <a:r>
              <a:rPr lang="en-US" b="1" dirty="0" smtClean="0"/>
              <a:t>State</a:t>
            </a:r>
          </a:p>
          <a:p>
            <a:pPr algn="l"/>
            <a:r>
              <a:rPr lang="en-US" b="1" dirty="0" smtClean="0"/>
              <a:t>Nation</a:t>
            </a:r>
          </a:p>
          <a:p>
            <a:pPr algn="l"/>
            <a:r>
              <a:rPr lang="en-US" b="1" dirty="0" smtClean="0"/>
              <a:t>Difference</a:t>
            </a:r>
            <a:endParaRPr lang="en-US" b="1"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09600" y="533400"/>
            <a:ext cx="7772400" cy="1470025"/>
          </a:xfrm>
        </p:spPr>
        <p:txBody>
          <a:bodyPr/>
          <a:lstStyle/>
          <a:p>
            <a:pPr algn="r"/>
            <a:r>
              <a:rPr lang="en-US" dirty="0" smtClean="0"/>
              <a:t>Differences ……..</a:t>
            </a:r>
            <a:endParaRPr lang="en-US" dirty="0"/>
          </a:p>
        </p:txBody>
      </p:sp>
      <p:sp>
        <p:nvSpPr>
          <p:cNvPr id="3" name="Subtitle 2"/>
          <p:cNvSpPr>
            <a:spLocks noGrp="1"/>
          </p:cNvSpPr>
          <p:nvPr>
            <p:ph type="subTitle" idx="1"/>
          </p:nvPr>
        </p:nvSpPr>
        <p:spPr>
          <a:xfrm>
            <a:off x="1371600" y="2057400"/>
            <a:ext cx="6400800" cy="3581400"/>
          </a:xfrm>
        </p:spPr>
        <p:txBody>
          <a:bodyPr>
            <a:normAutofit/>
          </a:bodyPr>
          <a:lstStyle/>
          <a:p>
            <a:pPr algn="l"/>
            <a:r>
              <a:rPr lang="en-US" b="1" dirty="0" smtClean="0"/>
              <a:t>The political scientists make a clear distinction between the State and government. Some of the difficult problems of political science are solved on the basis of the distinction between the State and government</a:t>
            </a:r>
            <a:endParaRPr lang="en-US" b="1"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381000"/>
            <a:ext cx="7772400" cy="1470025"/>
          </a:xfrm>
        </p:spPr>
        <p:txBody>
          <a:bodyPr/>
          <a:lstStyle/>
          <a:p>
            <a:pPr algn="r"/>
            <a:r>
              <a:rPr lang="en-US" dirty="0" smtClean="0"/>
              <a:t>Differences …....</a:t>
            </a:r>
            <a:endParaRPr lang="en-US" dirty="0"/>
          </a:p>
        </p:txBody>
      </p:sp>
      <p:sp>
        <p:nvSpPr>
          <p:cNvPr id="3" name="Subtitle 2"/>
          <p:cNvSpPr>
            <a:spLocks noGrp="1"/>
          </p:cNvSpPr>
          <p:nvPr>
            <p:ph type="subTitle" idx="1"/>
          </p:nvPr>
        </p:nvSpPr>
        <p:spPr>
          <a:xfrm>
            <a:off x="1371600" y="2133600"/>
            <a:ext cx="6400800" cy="3505200"/>
          </a:xfrm>
        </p:spPr>
        <p:txBody>
          <a:bodyPr>
            <a:normAutofit fontScale="92500" lnSpcReduction="20000"/>
          </a:bodyPr>
          <a:lstStyle/>
          <a:p>
            <a:pPr algn="l"/>
            <a:r>
              <a:rPr lang="en-US" b="1" dirty="0" smtClean="0"/>
              <a:t>In a popular talk the terms the 'State' and Government" are very often used synonymously. Common people use them in an identical sense. Even the king like Louis XIV ignored this distinction when he said. "I am the State". What he claimed was actually the government and the State whose authority he had possessed</a:t>
            </a:r>
            <a:endParaRPr lang="en-US" b="1"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457200"/>
            <a:ext cx="7772400" cy="1470025"/>
          </a:xfrm>
        </p:spPr>
        <p:txBody>
          <a:bodyPr/>
          <a:lstStyle/>
          <a:p>
            <a:pPr algn="r"/>
            <a:r>
              <a:rPr lang="en-US" dirty="0" smtClean="0"/>
              <a:t>Differences ……..</a:t>
            </a:r>
            <a:endParaRPr lang="en-US" dirty="0"/>
          </a:p>
        </p:txBody>
      </p:sp>
      <p:sp>
        <p:nvSpPr>
          <p:cNvPr id="3" name="Subtitle 2"/>
          <p:cNvSpPr>
            <a:spLocks noGrp="1"/>
          </p:cNvSpPr>
          <p:nvPr>
            <p:ph type="subTitle" idx="1"/>
          </p:nvPr>
        </p:nvSpPr>
        <p:spPr>
          <a:xfrm>
            <a:off x="1371600" y="1981200"/>
            <a:ext cx="6400800" cy="3657600"/>
          </a:xfrm>
        </p:spPr>
        <p:txBody>
          <a:bodyPr>
            <a:normAutofit fontScale="85000" lnSpcReduction="10000"/>
          </a:bodyPr>
          <a:lstStyle/>
          <a:p>
            <a:pPr algn="l"/>
            <a:r>
              <a:rPr lang="en-US" sz="3800" b="1" dirty="0" smtClean="0"/>
              <a:t>State:</a:t>
            </a:r>
            <a:r>
              <a:rPr lang="en-US" b="1" dirty="0" smtClean="0"/>
              <a:t> "A state is an organized community living under a unified political system, means, the government"</a:t>
            </a:r>
          </a:p>
          <a:p>
            <a:pPr algn="l"/>
            <a:r>
              <a:rPr lang="en-US" b="1" dirty="0" smtClean="0"/>
              <a:t>It may or may not have been sovereign.</a:t>
            </a:r>
          </a:p>
          <a:p>
            <a:pPr algn="l"/>
            <a:r>
              <a:rPr lang="en-US" sz="4600" b="1" dirty="0" smtClean="0"/>
              <a:t>Nation:</a:t>
            </a:r>
            <a:r>
              <a:rPr lang="en-US" b="1" dirty="0" smtClean="0"/>
              <a:t> A nation may refer to a community of people who share a common language, culture, ethnicity, descent, or history</a:t>
            </a:r>
            <a:endParaRPr lang="en-US" b="1"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381000"/>
            <a:ext cx="7772400" cy="1470025"/>
          </a:xfrm>
        </p:spPr>
        <p:txBody>
          <a:bodyPr/>
          <a:lstStyle/>
          <a:p>
            <a:pPr algn="r"/>
            <a:r>
              <a:rPr lang="en-US" dirty="0" smtClean="0"/>
              <a:t>The State …….</a:t>
            </a:r>
            <a:endParaRPr lang="en-US" dirty="0"/>
          </a:p>
        </p:txBody>
      </p:sp>
      <p:sp>
        <p:nvSpPr>
          <p:cNvPr id="3" name="Subtitle 2"/>
          <p:cNvSpPr>
            <a:spLocks noGrp="1"/>
          </p:cNvSpPr>
          <p:nvPr>
            <p:ph type="subTitle" idx="1"/>
          </p:nvPr>
        </p:nvSpPr>
        <p:spPr>
          <a:xfrm>
            <a:off x="1371600" y="1828800"/>
            <a:ext cx="6400800" cy="3810000"/>
          </a:xfrm>
        </p:spPr>
        <p:txBody>
          <a:bodyPr/>
          <a:lstStyle/>
          <a:p>
            <a:pPr algn="l"/>
            <a:r>
              <a:rPr lang="en-US" sz="4000" b="1" dirty="0" smtClean="0"/>
              <a:t>Elements of State</a:t>
            </a:r>
          </a:p>
          <a:p>
            <a:pPr algn="l"/>
            <a:r>
              <a:rPr lang="en-US" b="1" dirty="0" smtClean="0"/>
              <a:t>1. Population or people </a:t>
            </a:r>
            <a:br>
              <a:rPr lang="en-US" b="1" dirty="0" smtClean="0"/>
            </a:br>
            <a:r>
              <a:rPr lang="en-US" b="1" dirty="0" smtClean="0"/>
              <a:t>2. Territory </a:t>
            </a:r>
            <a:br>
              <a:rPr lang="en-US" b="1" dirty="0" smtClean="0"/>
            </a:br>
            <a:r>
              <a:rPr lang="en-US" b="1" dirty="0" smtClean="0"/>
              <a:t>3. Government </a:t>
            </a:r>
            <a:br>
              <a:rPr lang="en-US" b="1" dirty="0" smtClean="0"/>
            </a:br>
            <a:r>
              <a:rPr lang="en-US" b="1" dirty="0" smtClean="0"/>
              <a:t>4. Sovereignty </a:t>
            </a: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381000"/>
            <a:ext cx="7772400" cy="1470025"/>
          </a:xfrm>
        </p:spPr>
        <p:txBody>
          <a:bodyPr/>
          <a:lstStyle/>
          <a:p>
            <a:pPr algn="r"/>
            <a:r>
              <a:rPr lang="en-US" dirty="0" smtClean="0"/>
              <a:t>The State …….</a:t>
            </a:r>
            <a:endParaRPr lang="en-US" dirty="0"/>
          </a:p>
        </p:txBody>
      </p:sp>
      <p:sp>
        <p:nvSpPr>
          <p:cNvPr id="3" name="Subtitle 2"/>
          <p:cNvSpPr>
            <a:spLocks noGrp="1"/>
          </p:cNvSpPr>
          <p:nvPr>
            <p:ph type="subTitle" idx="1"/>
          </p:nvPr>
        </p:nvSpPr>
        <p:spPr>
          <a:xfrm>
            <a:off x="1371600" y="1828800"/>
            <a:ext cx="6400800" cy="3810000"/>
          </a:xfrm>
        </p:spPr>
        <p:txBody>
          <a:bodyPr/>
          <a:lstStyle/>
          <a:p>
            <a:pPr algn="l"/>
            <a:r>
              <a:rPr lang="en-US" sz="4000" b="1" dirty="0" smtClean="0"/>
              <a:t>State of Pakistan</a:t>
            </a:r>
          </a:p>
          <a:p>
            <a:pPr algn="l"/>
            <a:r>
              <a:rPr lang="en-US" b="1" dirty="0" smtClean="0"/>
              <a:t>Pakistan officially the Islamic Republic of Pakistan, is a sovereign country in South Asia</a:t>
            </a:r>
            <a:endParaRPr lang="en-US" b="1"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381000"/>
            <a:ext cx="7772400" cy="1470025"/>
          </a:xfrm>
        </p:spPr>
        <p:txBody>
          <a:bodyPr/>
          <a:lstStyle/>
          <a:p>
            <a:pPr algn="r"/>
            <a:r>
              <a:rPr lang="en-US" dirty="0" smtClean="0"/>
              <a:t>The State …….</a:t>
            </a:r>
            <a:endParaRPr lang="en-US" dirty="0"/>
          </a:p>
        </p:txBody>
      </p:sp>
      <p:sp>
        <p:nvSpPr>
          <p:cNvPr id="3" name="Subtitle 2"/>
          <p:cNvSpPr>
            <a:spLocks noGrp="1"/>
          </p:cNvSpPr>
          <p:nvPr>
            <p:ph type="subTitle" idx="1"/>
          </p:nvPr>
        </p:nvSpPr>
        <p:spPr>
          <a:xfrm>
            <a:off x="1371600" y="1828800"/>
            <a:ext cx="6400800" cy="3810000"/>
          </a:xfrm>
        </p:spPr>
        <p:txBody>
          <a:bodyPr/>
          <a:lstStyle/>
          <a:p>
            <a:pPr algn="l"/>
            <a:r>
              <a:rPr lang="en-US" b="1" dirty="0" smtClean="0"/>
              <a:t>With a population exceeding 180 million people, it is the sixth most populous country and with an area covering 796,095 Sq. km (307,374 sq. miles), it is the 36th largest country in the world in terms of area</a:t>
            </a:r>
            <a:endParaRPr lang="en-US" b="1"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381000"/>
            <a:ext cx="7772400" cy="1470025"/>
          </a:xfrm>
        </p:spPr>
        <p:txBody>
          <a:bodyPr/>
          <a:lstStyle/>
          <a:p>
            <a:pPr algn="r"/>
            <a:r>
              <a:rPr lang="en-US" dirty="0" smtClean="0"/>
              <a:t>The State …….</a:t>
            </a:r>
            <a:endParaRPr lang="en-US" dirty="0"/>
          </a:p>
        </p:txBody>
      </p:sp>
      <p:sp>
        <p:nvSpPr>
          <p:cNvPr id="3" name="Subtitle 2"/>
          <p:cNvSpPr>
            <a:spLocks noGrp="1"/>
          </p:cNvSpPr>
          <p:nvPr>
            <p:ph type="subTitle" idx="1"/>
          </p:nvPr>
        </p:nvSpPr>
        <p:spPr>
          <a:xfrm>
            <a:off x="1371600" y="1828800"/>
            <a:ext cx="6400800" cy="3810000"/>
          </a:xfrm>
        </p:spPr>
        <p:txBody>
          <a:bodyPr>
            <a:normAutofit lnSpcReduction="10000"/>
          </a:bodyPr>
          <a:lstStyle/>
          <a:p>
            <a:pPr algn="l"/>
            <a:r>
              <a:rPr lang="en-US" b="1" dirty="0" smtClean="0"/>
              <a:t>It is bordered by India to the east, Afghanistan to the west and north, Iran to the southwest and China in the far northeast. </a:t>
            </a:r>
          </a:p>
          <a:p>
            <a:pPr algn="l"/>
            <a:r>
              <a:rPr lang="en-US" b="1" dirty="0" smtClean="0"/>
              <a:t>It is separated from Tajikistan by Afghanistan's narrow </a:t>
            </a:r>
            <a:r>
              <a:rPr lang="en-US" b="1" i="1" dirty="0" err="1" smtClean="0"/>
              <a:t>Wakhan</a:t>
            </a:r>
            <a:r>
              <a:rPr lang="en-US" b="1" dirty="0" smtClean="0"/>
              <a:t> Corridor in the north, and also shares a marine border with Oman</a:t>
            </a:r>
            <a:endParaRPr lang="en-US" b="1"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762000" y="457200"/>
            <a:ext cx="7772400" cy="1470025"/>
          </a:xfrm>
        </p:spPr>
        <p:txBody>
          <a:bodyPr/>
          <a:lstStyle/>
          <a:p>
            <a:pPr algn="r"/>
            <a:r>
              <a:rPr lang="en-US" dirty="0" smtClean="0"/>
              <a:t>Differences ……..</a:t>
            </a:r>
            <a:endParaRPr lang="en-US" dirty="0"/>
          </a:p>
        </p:txBody>
      </p:sp>
      <p:sp>
        <p:nvSpPr>
          <p:cNvPr id="3" name="Subtitle 2"/>
          <p:cNvSpPr>
            <a:spLocks noGrp="1"/>
          </p:cNvSpPr>
          <p:nvPr>
            <p:ph type="subTitle" idx="1"/>
          </p:nvPr>
        </p:nvSpPr>
        <p:spPr>
          <a:xfrm>
            <a:off x="1371600" y="1905000"/>
            <a:ext cx="6400800" cy="3733800"/>
          </a:xfrm>
        </p:spPr>
        <p:txBody>
          <a:bodyPr>
            <a:normAutofit fontScale="92500" lnSpcReduction="10000"/>
          </a:bodyPr>
          <a:lstStyle/>
          <a:p>
            <a:pPr lvl="0" algn="l"/>
            <a:r>
              <a:rPr lang="en-US" sz="3900" b="1" dirty="0" smtClean="0"/>
              <a:t>The Four elements</a:t>
            </a:r>
          </a:p>
          <a:p>
            <a:pPr algn="l"/>
            <a:r>
              <a:rPr lang="en-US" b="1" dirty="0" smtClean="0"/>
              <a:t>The Stale has four elements like population, territory. Government and sovereignty. Government is a narrow concept and it is an element of the State. It is rightly said the State is an organic concept in which the government is a part</a:t>
            </a:r>
            <a:endParaRPr lang="en-US" b="1"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381000"/>
            <a:ext cx="7772400" cy="1470025"/>
          </a:xfrm>
        </p:spPr>
        <p:txBody>
          <a:bodyPr/>
          <a:lstStyle/>
          <a:p>
            <a:pPr algn="r"/>
            <a:r>
              <a:rPr lang="en-US" dirty="0" smtClean="0"/>
              <a:t>The State …….</a:t>
            </a:r>
            <a:endParaRPr lang="en-US" dirty="0"/>
          </a:p>
        </p:txBody>
      </p:sp>
      <p:sp>
        <p:nvSpPr>
          <p:cNvPr id="3" name="Subtitle 2"/>
          <p:cNvSpPr>
            <a:spLocks noGrp="1"/>
          </p:cNvSpPr>
          <p:nvPr>
            <p:ph type="subTitle" idx="1"/>
          </p:nvPr>
        </p:nvSpPr>
        <p:spPr>
          <a:xfrm>
            <a:off x="1371600" y="1828800"/>
            <a:ext cx="6400800" cy="3810000"/>
          </a:xfrm>
        </p:spPr>
        <p:txBody>
          <a:bodyPr>
            <a:normAutofit lnSpcReduction="10000"/>
          </a:bodyPr>
          <a:lstStyle/>
          <a:p>
            <a:pPr algn="l"/>
            <a:r>
              <a:rPr lang="en-US" sz="4000" b="1" dirty="0" smtClean="0"/>
              <a:t>Nation</a:t>
            </a:r>
          </a:p>
          <a:p>
            <a:pPr algn="l"/>
            <a:r>
              <a:rPr lang="en-US" b="1" dirty="0" smtClean="0"/>
              <a:t>Nation may refer to a large group of people who share a common language, culture, ethnicity, descent, or history. It also says nation can refer to “a people, race, or tribe; those having the same descent, language, and history</a:t>
            </a:r>
            <a:endParaRPr lang="en-US" b="1"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381000"/>
            <a:ext cx="7772400" cy="1470025"/>
          </a:xfrm>
        </p:spPr>
        <p:txBody>
          <a:bodyPr/>
          <a:lstStyle/>
          <a:p>
            <a:pPr algn="r"/>
            <a:r>
              <a:rPr lang="en-US" dirty="0" smtClean="0"/>
              <a:t>The State …….</a:t>
            </a:r>
            <a:endParaRPr lang="en-US" dirty="0"/>
          </a:p>
        </p:txBody>
      </p:sp>
      <p:sp>
        <p:nvSpPr>
          <p:cNvPr id="3" name="Subtitle 2"/>
          <p:cNvSpPr>
            <a:spLocks noGrp="1"/>
          </p:cNvSpPr>
          <p:nvPr>
            <p:ph type="subTitle" idx="1"/>
          </p:nvPr>
        </p:nvSpPr>
        <p:spPr>
          <a:xfrm>
            <a:off x="1371600" y="1828800"/>
            <a:ext cx="6400800" cy="3810000"/>
          </a:xfrm>
        </p:spPr>
        <p:txBody>
          <a:bodyPr>
            <a:normAutofit fontScale="92500" lnSpcReduction="20000"/>
          </a:bodyPr>
          <a:lstStyle/>
          <a:p>
            <a:pPr algn="l"/>
            <a:r>
              <a:rPr lang="en-US" sz="3800" b="1" dirty="0" smtClean="0"/>
              <a:t>Elements of Nation</a:t>
            </a:r>
          </a:p>
          <a:p>
            <a:pPr algn="l"/>
            <a:r>
              <a:rPr lang="en-US" b="1" dirty="0" smtClean="0"/>
              <a:t>A nation is a large group of people united by  </a:t>
            </a:r>
          </a:p>
          <a:p>
            <a:pPr algn="l"/>
            <a:r>
              <a:rPr lang="en-US" b="1" dirty="0" smtClean="0"/>
              <a:t>1. Common descent; and/or </a:t>
            </a:r>
            <a:br>
              <a:rPr lang="en-US" b="1" dirty="0" smtClean="0"/>
            </a:br>
            <a:r>
              <a:rPr lang="en-US" b="1" dirty="0" smtClean="0"/>
              <a:t>2. Culture; and/or </a:t>
            </a:r>
            <a:br>
              <a:rPr lang="en-US" b="1" dirty="0" smtClean="0"/>
            </a:br>
            <a:r>
              <a:rPr lang="en-US" b="1" dirty="0" smtClean="0"/>
              <a:t>3. Language; and/or </a:t>
            </a:r>
            <a:br>
              <a:rPr lang="en-US" b="1" dirty="0" smtClean="0"/>
            </a:br>
            <a:r>
              <a:rPr lang="en-US" b="1" dirty="0" smtClean="0"/>
              <a:t>4. History; &amp;</a:t>
            </a:r>
          </a:p>
          <a:p>
            <a:pPr algn="l"/>
            <a:r>
              <a:rPr lang="en-US" b="1" dirty="0" smtClean="0"/>
              <a:t>5. Occupying a particular region or territory or country</a:t>
            </a:r>
          </a:p>
          <a:p>
            <a:pPr algn="l"/>
            <a:endParaRPr lang="en-US" b="1"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381000"/>
            <a:ext cx="7772400" cy="1470025"/>
          </a:xfrm>
        </p:spPr>
        <p:txBody>
          <a:bodyPr/>
          <a:lstStyle/>
          <a:p>
            <a:pPr algn="r"/>
            <a:r>
              <a:rPr lang="en-US" dirty="0" smtClean="0"/>
              <a:t>The State …….</a:t>
            </a:r>
            <a:endParaRPr lang="en-US" dirty="0"/>
          </a:p>
        </p:txBody>
      </p:sp>
      <p:sp>
        <p:nvSpPr>
          <p:cNvPr id="3" name="Subtitle 2"/>
          <p:cNvSpPr>
            <a:spLocks noGrp="1"/>
          </p:cNvSpPr>
          <p:nvPr>
            <p:ph type="subTitle" idx="1"/>
          </p:nvPr>
        </p:nvSpPr>
        <p:spPr>
          <a:xfrm>
            <a:off x="1371600" y="1828800"/>
            <a:ext cx="6400800" cy="3810000"/>
          </a:xfrm>
        </p:spPr>
        <p:txBody>
          <a:bodyPr/>
          <a:lstStyle/>
          <a:p>
            <a:pPr algn="l"/>
            <a:r>
              <a:rPr lang="en-US" sz="4000" b="1" dirty="0" smtClean="0"/>
              <a:t>Nation of Pakistan</a:t>
            </a:r>
          </a:p>
          <a:p>
            <a:pPr algn="l"/>
            <a:r>
              <a:rPr lang="en-US" b="1" dirty="0" smtClean="0"/>
              <a:t>Pakistan has several official national symbols including a historic document, a flag, an emblem, an anthem, a memorial tower as well as several national heroes</a:t>
            </a:r>
            <a:endParaRPr lang="en-US" b="1"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381000"/>
            <a:ext cx="7772400" cy="1470025"/>
          </a:xfrm>
        </p:spPr>
        <p:txBody>
          <a:bodyPr/>
          <a:lstStyle/>
          <a:p>
            <a:pPr algn="r"/>
            <a:r>
              <a:rPr lang="en-US" dirty="0" smtClean="0"/>
              <a:t>The State …….</a:t>
            </a:r>
            <a:endParaRPr lang="en-US" dirty="0"/>
          </a:p>
        </p:txBody>
      </p:sp>
      <p:sp>
        <p:nvSpPr>
          <p:cNvPr id="3" name="Subtitle 2"/>
          <p:cNvSpPr>
            <a:spLocks noGrp="1"/>
          </p:cNvSpPr>
          <p:nvPr>
            <p:ph type="subTitle" idx="1"/>
          </p:nvPr>
        </p:nvSpPr>
        <p:spPr>
          <a:xfrm>
            <a:off x="1371600" y="1828800"/>
            <a:ext cx="6400800" cy="3810000"/>
          </a:xfrm>
        </p:spPr>
        <p:txBody>
          <a:bodyPr/>
          <a:lstStyle/>
          <a:p>
            <a:pPr algn="l"/>
            <a:r>
              <a:rPr lang="en-US" b="1" dirty="0" smtClean="0"/>
              <a:t>The oldest symbol is the Lahore Resolution, adopted by the All India Muslim League on 23 March 1940, and which presented the official demand for the creation of a separate country for the Muslims of India</a:t>
            </a:r>
            <a:endParaRPr lang="en-US" b="1"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762000" y="457200"/>
            <a:ext cx="7772400" cy="1470025"/>
          </a:xfrm>
        </p:spPr>
        <p:txBody>
          <a:bodyPr/>
          <a:lstStyle/>
          <a:p>
            <a:pPr algn="r"/>
            <a:r>
              <a:rPr lang="en-US" dirty="0" smtClean="0"/>
              <a:t>Differences ……..</a:t>
            </a:r>
            <a:endParaRPr lang="en-US" dirty="0"/>
          </a:p>
        </p:txBody>
      </p:sp>
      <p:sp>
        <p:nvSpPr>
          <p:cNvPr id="3" name="Subtitle 2"/>
          <p:cNvSpPr>
            <a:spLocks noGrp="1"/>
          </p:cNvSpPr>
          <p:nvPr>
            <p:ph type="subTitle" idx="1"/>
          </p:nvPr>
        </p:nvSpPr>
        <p:spPr>
          <a:xfrm>
            <a:off x="1371600" y="1905000"/>
            <a:ext cx="6400800" cy="3733800"/>
          </a:xfrm>
        </p:spPr>
        <p:txBody>
          <a:bodyPr/>
          <a:lstStyle/>
          <a:p>
            <a:pPr lvl="0" algn="l"/>
            <a:r>
              <a:rPr lang="en-US" sz="4000" b="1" dirty="0" smtClean="0"/>
              <a:t>Permanent Feature</a:t>
            </a:r>
          </a:p>
          <a:p>
            <a:pPr algn="l"/>
            <a:r>
              <a:rPr lang="en-US" b="1" dirty="0" smtClean="0"/>
              <a:t>The State is more or less permanent and continues from time immemorial. But the government is temporary. It changes frequently. A government may come and go, but the State continues for ever</a:t>
            </a:r>
            <a:endParaRPr lang="en-US" b="1"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762000" y="457200"/>
            <a:ext cx="7772400" cy="1470025"/>
          </a:xfrm>
        </p:spPr>
        <p:txBody>
          <a:bodyPr/>
          <a:lstStyle/>
          <a:p>
            <a:pPr algn="r"/>
            <a:r>
              <a:rPr lang="en-US" dirty="0" smtClean="0"/>
              <a:t>Differences ……..</a:t>
            </a:r>
            <a:endParaRPr lang="en-US" dirty="0"/>
          </a:p>
        </p:txBody>
      </p:sp>
      <p:sp>
        <p:nvSpPr>
          <p:cNvPr id="3" name="Subtitle 2"/>
          <p:cNvSpPr>
            <a:spLocks noGrp="1"/>
          </p:cNvSpPr>
          <p:nvPr>
            <p:ph type="subTitle" idx="1"/>
          </p:nvPr>
        </p:nvSpPr>
        <p:spPr>
          <a:xfrm>
            <a:off x="1371600" y="1905000"/>
            <a:ext cx="6400800" cy="3733800"/>
          </a:xfrm>
        </p:spPr>
        <p:txBody>
          <a:bodyPr/>
          <a:lstStyle/>
          <a:p>
            <a:pPr lvl="0" algn="l"/>
            <a:r>
              <a:rPr lang="en-US" sz="4000" b="1" dirty="0" smtClean="0"/>
              <a:t>Composition</a:t>
            </a:r>
          </a:p>
          <a:p>
            <a:pPr algn="l"/>
            <a:r>
              <a:rPr lang="en-US" b="1" dirty="0" smtClean="0"/>
              <a:t>The State is generally composed of all citizens but all of them are not members of the government. The government consists of only a few selected citizens</a:t>
            </a:r>
            <a:endParaRPr lang="en-US" b="1"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762000" y="457200"/>
            <a:ext cx="7772400" cy="1470025"/>
          </a:xfrm>
        </p:spPr>
        <p:txBody>
          <a:bodyPr/>
          <a:lstStyle/>
          <a:p>
            <a:pPr algn="r"/>
            <a:r>
              <a:rPr lang="en-US" dirty="0" smtClean="0"/>
              <a:t>Differences ……..</a:t>
            </a:r>
            <a:endParaRPr lang="en-US" dirty="0"/>
          </a:p>
        </p:txBody>
      </p:sp>
      <p:sp>
        <p:nvSpPr>
          <p:cNvPr id="3" name="Subtitle 2"/>
          <p:cNvSpPr>
            <a:spLocks noGrp="1"/>
          </p:cNvSpPr>
          <p:nvPr>
            <p:ph type="subTitle" idx="1"/>
          </p:nvPr>
        </p:nvSpPr>
        <p:spPr>
          <a:xfrm>
            <a:off x="1371600" y="1905000"/>
            <a:ext cx="6400800" cy="3733800"/>
          </a:xfrm>
        </p:spPr>
        <p:txBody>
          <a:bodyPr>
            <a:normAutofit fontScale="92500" lnSpcReduction="10000"/>
          </a:bodyPr>
          <a:lstStyle/>
          <a:p>
            <a:pPr lvl="0" algn="l"/>
            <a:r>
              <a:rPr lang="en-US" sz="3800" b="1" dirty="0" smtClean="0"/>
              <a:t>Sovereignty</a:t>
            </a:r>
          </a:p>
          <a:p>
            <a:pPr algn="l"/>
            <a:r>
              <a:rPr lang="en-US" b="1" dirty="0" smtClean="0"/>
              <a:t>The State possesses sovereignty. Its authority is absolute and unlimited. Its power cannot be taken away by any other institution. Government possesses no sovereignty, through its constitution. Powers of government are delegated and limited</a:t>
            </a:r>
          </a:p>
          <a:p>
            <a:pPr algn="l"/>
            <a:endParaRPr lang="en-US" b="1"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762000" y="457200"/>
            <a:ext cx="7772400" cy="1470025"/>
          </a:xfrm>
        </p:spPr>
        <p:txBody>
          <a:bodyPr/>
          <a:lstStyle/>
          <a:p>
            <a:pPr algn="r"/>
            <a:r>
              <a:rPr lang="en-US" dirty="0" smtClean="0"/>
              <a:t>Differences ……..</a:t>
            </a:r>
            <a:endParaRPr lang="en-US" dirty="0"/>
          </a:p>
        </p:txBody>
      </p:sp>
      <p:sp>
        <p:nvSpPr>
          <p:cNvPr id="3" name="Subtitle 2"/>
          <p:cNvSpPr>
            <a:spLocks noGrp="1"/>
          </p:cNvSpPr>
          <p:nvPr>
            <p:ph type="subTitle" idx="1"/>
          </p:nvPr>
        </p:nvSpPr>
        <p:spPr>
          <a:xfrm>
            <a:off x="1371600" y="1905000"/>
            <a:ext cx="6400800" cy="3733800"/>
          </a:xfrm>
        </p:spPr>
        <p:txBody>
          <a:bodyPr/>
          <a:lstStyle/>
          <a:p>
            <a:pPr lvl="0" algn="l"/>
            <a:r>
              <a:rPr lang="en-US" sz="4000" b="1" dirty="0" smtClean="0"/>
              <a:t>Concept</a:t>
            </a:r>
          </a:p>
          <a:p>
            <a:pPr algn="l"/>
            <a:r>
              <a:rPr lang="en-US" b="1" dirty="0" smtClean="0"/>
              <a:t>The State is an abstract concept whereas government is a concrete one. Nobody sees the State and the State never acts. The government is a physical manifestation and it acts for the State</a:t>
            </a:r>
            <a:endParaRPr lang="en-US" b="1"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762000" y="457200"/>
            <a:ext cx="7772400" cy="1470025"/>
          </a:xfrm>
        </p:spPr>
        <p:txBody>
          <a:bodyPr/>
          <a:lstStyle/>
          <a:p>
            <a:pPr algn="r"/>
            <a:r>
              <a:rPr lang="en-US" dirty="0" smtClean="0"/>
              <a:t>Differences ……..</a:t>
            </a:r>
            <a:endParaRPr lang="en-US" dirty="0"/>
          </a:p>
        </p:txBody>
      </p:sp>
      <p:sp>
        <p:nvSpPr>
          <p:cNvPr id="3" name="Subtitle 2"/>
          <p:cNvSpPr>
            <a:spLocks noGrp="1"/>
          </p:cNvSpPr>
          <p:nvPr>
            <p:ph type="subTitle" idx="1"/>
          </p:nvPr>
        </p:nvSpPr>
        <p:spPr>
          <a:xfrm>
            <a:off x="1371600" y="1905000"/>
            <a:ext cx="6400800" cy="3733800"/>
          </a:xfrm>
        </p:spPr>
        <p:txBody>
          <a:bodyPr>
            <a:normAutofit fontScale="92500"/>
          </a:bodyPr>
          <a:lstStyle/>
          <a:p>
            <a:pPr lvl="0" algn="l"/>
            <a:r>
              <a:rPr lang="en-US" sz="3900" b="1" dirty="0" smtClean="0"/>
              <a:t>Classes</a:t>
            </a:r>
          </a:p>
          <a:p>
            <a:pPr algn="l"/>
            <a:r>
              <a:rPr lang="en-US" b="1" dirty="0" smtClean="0"/>
              <a:t>All States are identical in character and nature. Whether big or small, the characteristics of the State do not undergo changes. But governments are of different types and they may vary form the State to the. State </a:t>
            </a:r>
            <a:endParaRPr lang="en-US" b="1"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762000" y="457200"/>
            <a:ext cx="7772400" cy="1470025"/>
          </a:xfrm>
        </p:spPr>
        <p:txBody>
          <a:bodyPr/>
          <a:lstStyle/>
          <a:p>
            <a:pPr algn="r"/>
            <a:r>
              <a:rPr lang="en-US" dirty="0" smtClean="0"/>
              <a:t>Differences ……..</a:t>
            </a:r>
            <a:endParaRPr lang="en-US" dirty="0"/>
          </a:p>
        </p:txBody>
      </p:sp>
      <p:sp>
        <p:nvSpPr>
          <p:cNvPr id="3" name="Subtitle 2"/>
          <p:cNvSpPr>
            <a:spLocks noGrp="1"/>
          </p:cNvSpPr>
          <p:nvPr>
            <p:ph type="subTitle" idx="1"/>
          </p:nvPr>
        </p:nvSpPr>
        <p:spPr>
          <a:xfrm>
            <a:off x="1371600" y="1905000"/>
            <a:ext cx="6400800" cy="3733800"/>
          </a:xfrm>
        </p:spPr>
        <p:txBody>
          <a:bodyPr/>
          <a:lstStyle/>
          <a:p>
            <a:pPr lvl="0" algn="l"/>
            <a:r>
              <a:rPr lang="en-US" sz="4000" b="1" dirty="0" smtClean="0"/>
              <a:t>Rights of Citizens</a:t>
            </a:r>
          </a:p>
          <a:p>
            <a:pPr algn="l"/>
            <a:r>
              <a:rPr lang="en-US" b="1" dirty="0" smtClean="0"/>
              <a:t>The citizens possess rights to go against, government and not against the State. The State only acts through the government and the government may commit mistakes and not the State</a:t>
            </a:r>
            <a:endParaRPr lang="en-US" b="1"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762000" y="457200"/>
            <a:ext cx="7772400" cy="1470025"/>
          </a:xfrm>
        </p:spPr>
        <p:txBody>
          <a:bodyPr/>
          <a:lstStyle/>
          <a:p>
            <a:pPr algn="r"/>
            <a:r>
              <a:rPr lang="en-US" dirty="0" smtClean="0"/>
              <a:t>Differences ……..</a:t>
            </a:r>
            <a:endParaRPr lang="en-US" dirty="0"/>
          </a:p>
        </p:txBody>
      </p:sp>
      <p:sp>
        <p:nvSpPr>
          <p:cNvPr id="3" name="Subtitle 2"/>
          <p:cNvSpPr>
            <a:spLocks noGrp="1"/>
          </p:cNvSpPr>
          <p:nvPr>
            <p:ph type="subTitle" idx="1"/>
          </p:nvPr>
        </p:nvSpPr>
        <p:spPr>
          <a:xfrm>
            <a:off x="1371600" y="1905000"/>
            <a:ext cx="6400800" cy="3733800"/>
          </a:xfrm>
        </p:spPr>
        <p:txBody>
          <a:bodyPr/>
          <a:lstStyle/>
          <a:p>
            <a:pPr lvl="0" algn="l"/>
            <a:r>
              <a:rPr lang="en-US" sz="4000" b="1" dirty="0" smtClean="0"/>
              <a:t>Nation Concept</a:t>
            </a:r>
          </a:p>
          <a:p>
            <a:pPr algn="l"/>
            <a:r>
              <a:rPr lang="en-US" b="1" dirty="0" smtClean="0"/>
              <a:t>Unlike State, a nation has no required geographical tie-in. But they must/should, as a rule, share history, culture and language</a:t>
            </a:r>
            <a:endParaRPr lang="en-US" b="1" dirty="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762000" y="457200"/>
            <a:ext cx="7772400" cy="1470025"/>
          </a:xfrm>
        </p:spPr>
        <p:txBody>
          <a:bodyPr/>
          <a:lstStyle/>
          <a:p>
            <a:pPr algn="r"/>
            <a:r>
              <a:rPr lang="en-US" dirty="0" smtClean="0"/>
              <a:t>Differences ……..</a:t>
            </a:r>
            <a:endParaRPr lang="en-US" dirty="0"/>
          </a:p>
        </p:txBody>
      </p:sp>
      <p:sp>
        <p:nvSpPr>
          <p:cNvPr id="3" name="Subtitle 2"/>
          <p:cNvSpPr>
            <a:spLocks noGrp="1"/>
          </p:cNvSpPr>
          <p:nvPr>
            <p:ph type="subTitle" idx="1"/>
          </p:nvPr>
        </p:nvSpPr>
        <p:spPr>
          <a:xfrm>
            <a:off x="1371600" y="1905000"/>
            <a:ext cx="6400800" cy="3733800"/>
          </a:xfrm>
        </p:spPr>
        <p:txBody>
          <a:bodyPr>
            <a:normAutofit fontScale="92500" lnSpcReduction="10000"/>
          </a:bodyPr>
          <a:lstStyle/>
          <a:p>
            <a:pPr lvl="0" algn="l"/>
            <a:r>
              <a:rPr lang="en-US" sz="3900" b="1" dirty="0" smtClean="0"/>
              <a:t>Portion of Land</a:t>
            </a:r>
          </a:p>
          <a:p>
            <a:pPr algn="l"/>
            <a:r>
              <a:rPr lang="en-US" b="1" dirty="0" smtClean="0"/>
              <a:t>A nation can be defined as group of people who are bound together into a single body, through history, customs, value, language, culture, tradition, art and religion. On the contrary, a state can be defined as a patch of land with a sovereign government.</a:t>
            </a:r>
          </a:p>
          <a:p>
            <a:pPr algn="l"/>
            <a:endParaRPr lang="en-US" b="1" dirty="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762000" y="457200"/>
            <a:ext cx="7772400" cy="1470025"/>
          </a:xfrm>
        </p:spPr>
        <p:txBody>
          <a:bodyPr/>
          <a:lstStyle/>
          <a:p>
            <a:pPr algn="r"/>
            <a:r>
              <a:rPr lang="en-US" dirty="0" smtClean="0"/>
              <a:t>Differences ……..</a:t>
            </a:r>
            <a:endParaRPr lang="en-US" dirty="0"/>
          </a:p>
        </p:txBody>
      </p:sp>
      <p:sp>
        <p:nvSpPr>
          <p:cNvPr id="3" name="Subtitle 2"/>
          <p:cNvSpPr>
            <a:spLocks noGrp="1"/>
          </p:cNvSpPr>
          <p:nvPr>
            <p:ph type="subTitle" idx="1"/>
          </p:nvPr>
        </p:nvSpPr>
        <p:spPr>
          <a:xfrm>
            <a:off x="1371600" y="1905000"/>
            <a:ext cx="6400800" cy="3733800"/>
          </a:xfrm>
        </p:spPr>
        <p:txBody>
          <a:bodyPr>
            <a:normAutofit fontScale="92500" lnSpcReduction="10000"/>
          </a:bodyPr>
          <a:lstStyle/>
          <a:p>
            <a:pPr lvl="0" algn="l"/>
            <a:r>
              <a:rPr lang="en-US" sz="4300" b="1" dirty="0" smtClean="0"/>
              <a:t>Identification</a:t>
            </a:r>
          </a:p>
          <a:p>
            <a:pPr algn="l"/>
            <a:r>
              <a:rPr lang="en-US" b="1" dirty="0" smtClean="0"/>
              <a:t>A nation can be defined as a politico-cultural entity, which is identified by its unique character and collective rights. On the other hand, a state can be defined as a politico-judicial entity, which is identified by its sovereign rights.</a:t>
            </a:r>
          </a:p>
          <a:p>
            <a:pPr algn="l"/>
            <a:endParaRPr lang="en-US" b="1" dirty="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762000" y="457200"/>
            <a:ext cx="7772400" cy="1470025"/>
          </a:xfrm>
        </p:spPr>
        <p:txBody>
          <a:bodyPr/>
          <a:lstStyle/>
          <a:p>
            <a:pPr algn="r"/>
            <a:r>
              <a:rPr lang="en-US" dirty="0" smtClean="0"/>
              <a:t>Differences ……..</a:t>
            </a:r>
            <a:endParaRPr lang="en-US" dirty="0"/>
          </a:p>
        </p:txBody>
      </p:sp>
      <p:sp>
        <p:nvSpPr>
          <p:cNvPr id="3" name="Subtitle 2"/>
          <p:cNvSpPr>
            <a:spLocks noGrp="1"/>
          </p:cNvSpPr>
          <p:nvPr>
            <p:ph type="subTitle" idx="1"/>
          </p:nvPr>
        </p:nvSpPr>
        <p:spPr>
          <a:xfrm>
            <a:off x="1371600" y="1905000"/>
            <a:ext cx="6400800" cy="3733800"/>
          </a:xfrm>
        </p:spPr>
        <p:txBody>
          <a:bodyPr>
            <a:normAutofit lnSpcReduction="10000"/>
          </a:bodyPr>
          <a:lstStyle/>
          <a:p>
            <a:pPr lvl="0" algn="l"/>
            <a:r>
              <a:rPr lang="en-US" sz="4300" b="1" dirty="0" smtClean="0"/>
              <a:t>Abstract</a:t>
            </a:r>
          </a:p>
          <a:p>
            <a:pPr algn="l"/>
            <a:r>
              <a:rPr lang="en-US" b="1" dirty="0" smtClean="0"/>
              <a:t>When looking at the etymology, ‘nation’ has been derived from the </a:t>
            </a:r>
            <a:r>
              <a:rPr lang="en-US" b="1" dirty="0" err="1" smtClean="0"/>
              <a:t>latin</a:t>
            </a:r>
            <a:r>
              <a:rPr lang="en-US" b="1" dirty="0" smtClean="0"/>
              <a:t> word, ‘</a:t>
            </a:r>
            <a:r>
              <a:rPr lang="en-US" b="1" dirty="0" err="1" smtClean="0"/>
              <a:t>natio</a:t>
            </a:r>
            <a:r>
              <a:rPr lang="en-US" b="1" dirty="0" smtClean="0"/>
              <a:t>’, which means a ‘set of people’. State is a word that has been derived from the Latin’s ‘Status’, which means ‘condition’.</a:t>
            </a:r>
            <a:endParaRPr lang="en-US" b="1" dirty="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762000" y="457200"/>
            <a:ext cx="7772400" cy="1470025"/>
          </a:xfrm>
        </p:spPr>
        <p:txBody>
          <a:bodyPr/>
          <a:lstStyle/>
          <a:p>
            <a:pPr algn="r"/>
            <a:r>
              <a:rPr lang="en-US" dirty="0" smtClean="0"/>
              <a:t>Differences ……..</a:t>
            </a:r>
            <a:endParaRPr lang="en-US" dirty="0"/>
          </a:p>
        </p:txBody>
      </p:sp>
      <p:sp>
        <p:nvSpPr>
          <p:cNvPr id="3" name="Subtitle 2"/>
          <p:cNvSpPr>
            <a:spLocks noGrp="1"/>
          </p:cNvSpPr>
          <p:nvPr>
            <p:ph type="subTitle" idx="1"/>
          </p:nvPr>
        </p:nvSpPr>
        <p:spPr>
          <a:xfrm>
            <a:off x="1371600" y="1905000"/>
            <a:ext cx="6400800" cy="3733800"/>
          </a:xfrm>
        </p:spPr>
        <p:txBody>
          <a:bodyPr>
            <a:normAutofit fontScale="92500" lnSpcReduction="20000"/>
          </a:bodyPr>
          <a:lstStyle/>
          <a:p>
            <a:pPr lvl="0" algn="l"/>
            <a:r>
              <a:rPr lang="en-US" sz="3900" b="1" dirty="0" smtClean="0"/>
              <a:t>Political Entity</a:t>
            </a:r>
          </a:p>
          <a:p>
            <a:pPr algn="l"/>
            <a:r>
              <a:rPr lang="en-US" b="1" dirty="0" smtClean="0"/>
              <a:t>States together form a nation. However, a state will have a separate political entity within a nation. Though the states have their own rules, and can also bring in new laws, they must adhere to the national laws. The states cannot frame laws; is of no interest to the nation.</a:t>
            </a:r>
            <a:endParaRPr lang="en-US" b="1" dirty="0"/>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762000" y="457200"/>
            <a:ext cx="7772400" cy="1470025"/>
          </a:xfrm>
        </p:spPr>
        <p:txBody>
          <a:bodyPr/>
          <a:lstStyle/>
          <a:p>
            <a:pPr algn="r"/>
            <a:r>
              <a:rPr lang="en-US" dirty="0" smtClean="0"/>
              <a:t>Differences ……..</a:t>
            </a:r>
            <a:endParaRPr lang="en-US" dirty="0"/>
          </a:p>
        </p:txBody>
      </p:sp>
      <p:sp>
        <p:nvSpPr>
          <p:cNvPr id="3" name="Subtitle 2"/>
          <p:cNvSpPr>
            <a:spLocks noGrp="1"/>
          </p:cNvSpPr>
          <p:nvPr>
            <p:ph type="subTitle" idx="1"/>
          </p:nvPr>
        </p:nvSpPr>
        <p:spPr>
          <a:xfrm>
            <a:off x="1371600" y="1905000"/>
            <a:ext cx="6400800" cy="3733800"/>
          </a:xfrm>
        </p:spPr>
        <p:txBody>
          <a:bodyPr/>
          <a:lstStyle/>
          <a:p>
            <a:pPr lvl="0" algn="l"/>
            <a:r>
              <a:rPr lang="en-US" sz="4000" b="1" dirty="0" smtClean="0"/>
              <a:t>Fundamental Standard</a:t>
            </a:r>
          </a:p>
          <a:p>
            <a:pPr algn="l"/>
            <a:r>
              <a:rPr lang="en-US" b="1" dirty="0" smtClean="0"/>
              <a:t>A nation can be referred to as the holder of sovereignty, that has a big role in developing the fundamental norms of a state. A nation will have a constitution, whereas a state will not have a separate constitution</a:t>
            </a:r>
            <a:endParaRPr lang="en-US" b="1" dirty="0"/>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762000" y="457200"/>
            <a:ext cx="7772400" cy="1470025"/>
          </a:xfrm>
        </p:spPr>
        <p:txBody>
          <a:bodyPr/>
          <a:lstStyle/>
          <a:p>
            <a:pPr algn="r"/>
            <a:r>
              <a:rPr lang="en-US" dirty="0" smtClean="0"/>
              <a:t>Differences ……..</a:t>
            </a:r>
            <a:endParaRPr lang="en-US" dirty="0"/>
          </a:p>
        </p:txBody>
      </p:sp>
      <p:sp>
        <p:nvSpPr>
          <p:cNvPr id="3" name="Subtitle 2"/>
          <p:cNvSpPr>
            <a:spLocks noGrp="1"/>
          </p:cNvSpPr>
          <p:nvPr>
            <p:ph type="subTitle" idx="1"/>
          </p:nvPr>
        </p:nvSpPr>
        <p:spPr>
          <a:xfrm>
            <a:off x="1371600" y="1905000"/>
            <a:ext cx="6400800" cy="3733800"/>
          </a:xfrm>
        </p:spPr>
        <p:txBody>
          <a:bodyPr/>
          <a:lstStyle/>
          <a:p>
            <a:pPr lvl="0" algn="l"/>
            <a:r>
              <a:rPr lang="en-US" sz="4000" b="1" dirty="0" smtClean="0"/>
              <a:t>Dependency</a:t>
            </a:r>
          </a:p>
          <a:p>
            <a:pPr algn="l"/>
            <a:r>
              <a:rPr lang="en-US" b="1" dirty="0" smtClean="0"/>
              <a:t>The policies pertaining to national interest are taken by the government at the national level, but the state cannot formulate such policies</a:t>
            </a:r>
            <a:endParaRPr lang="en-US" b="1" dirty="0"/>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dirty="0" smtClean="0"/>
              <a:t>Next Topic - Administrative Adjudication</a:t>
            </a:r>
            <a:endParaRPr lang="en-US" dirty="0"/>
          </a:p>
        </p:txBody>
      </p:sp>
      <p:sp>
        <p:nvSpPr>
          <p:cNvPr id="3" name="Subtitle 2"/>
          <p:cNvSpPr>
            <a:spLocks noGrp="1"/>
          </p:cNvSpPr>
          <p:nvPr>
            <p:ph type="subTitle" idx="1"/>
          </p:nvPr>
        </p:nvSpPr>
        <p:spPr/>
        <p:txBody>
          <a:bodyPr>
            <a:normAutofit fontScale="55000" lnSpcReduction="20000"/>
          </a:bodyPr>
          <a:lstStyle/>
          <a:p>
            <a:pPr algn="l"/>
            <a:r>
              <a:rPr lang="en-US" b="1" dirty="0" smtClean="0"/>
              <a:t>Characters of Administrative Agency </a:t>
            </a:r>
          </a:p>
          <a:p>
            <a:pPr algn="l"/>
            <a:r>
              <a:rPr lang="en-US" b="1" dirty="0" smtClean="0"/>
              <a:t>Role of  Administrative Tribunals</a:t>
            </a:r>
          </a:p>
          <a:p>
            <a:pPr algn="l"/>
            <a:r>
              <a:rPr lang="en-US" b="1" dirty="0" smtClean="0"/>
              <a:t>Difference </a:t>
            </a:r>
            <a:r>
              <a:rPr lang="en-US" b="1" smtClean="0"/>
              <a:t>of Administrative Tribunals from </a:t>
            </a:r>
            <a:r>
              <a:rPr lang="en-US" b="1" dirty="0" smtClean="0"/>
              <a:t>Regular Courts</a:t>
            </a:r>
          </a:p>
          <a:p>
            <a:pPr algn="l"/>
            <a:r>
              <a:rPr lang="en-US" b="1" dirty="0" smtClean="0"/>
              <a:t>Advantages of Administrative Tribunals</a:t>
            </a:r>
          </a:p>
          <a:p>
            <a:pPr algn="l"/>
            <a:r>
              <a:rPr lang="en-US" b="1" dirty="0" smtClean="0"/>
              <a:t>Disadvantages of Administrative Tribunals</a:t>
            </a:r>
          </a:p>
          <a:p>
            <a:pPr algn="l"/>
            <a:r>
              <a:rPr lang="en-US" b="1" dirty="0" smtClean="0"/>
              <a:t>Examples of Administrative Tribunals in Pakistan</a:t>
            </a:r>
          </a:p>
          <a:p>
            <a:pPr algn="l"/>
            <a:endParaRPr lang="en-US" b="1"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196</TotalTime>
  <Words>807</Words>
  <Application>Microsoft Office PowerPoint</Application>
  <PresentationFormat>On-screen Show (4:3)</PresentationFormat>
  <Paragraphs>87</Paragraphs>
  <Slides>28</Slides>
  <Notes>0</Notes>
  <HiddenSlides>0</HiddenSlides>
  <MMClips>0</MMClips>
  <ScaleCrop>false</ScaleCrop>
  <HeadingPairs>
    <vt:vector size="4" baseType="variant">
      <vt:variant>
        <vt:lpstr>Theme</vt:lpstr>
      </vt:variant>
      <vt:variant>
        <vt:i4>1</vt:i4>
      </vt:variant>
      <vt:variant>
        <vt:lpstr>Slide Titles</vt:lpstr>
      </vt:variant>
      <vt:variant>
        <vt:i4>28</vt:i4>
      </vt:variant>
    </vt:vector>
  </HeadingPairs>
  <TitlesOfParts>
    <vt:vector size="29" baseType="lpstr">
      <vt:lpstr>Office Theme</vt:lpstr>
      <vt:lpstr>Last Topic - The State, Nation, Government </vt:lpstr>
      <vt:lpstr>Difference between State and Nation</vt:lpstr>
      <vt:lpstr>Differences ……..</vt:lpstr>
      <vt:lpstr>Differences …....</vt:lpstr>
      <vt:lpstr>Differences ……..</vt:lpstr>
      <vt:lpstr>The State …….</vt:lpstr>
      <vt:lpstr>The State …….</vt:lpstr>
      <vt:lpstr>The State …….</vt:lpstr>
      <vt:lpstr>The State …….</vt:lpstr>
      <vt:lpstr>Differences ……..</vt:lpstr>
      <vt:lpstr>The State …….</vt:lpstr>
      <vt:lpstr>The State …….</vt:lpstr>
      <vt:lpstr>The State …….</vt:lpstr>
      <vt:lpstr>The State …….</vt:lpstr>
      <vt:lpstr>Differences ……..</vt:lpstr>
      <vt:lpstr>Differences ……..</vt:lpstr>
      <vt:lpstr>Differences ……..</vt:lpstr>
      <vt:lpstr>Differences ……..</vt:lpstr>
      <vt:lpstr>Differences ……..</vt:lpstr>
      <vt:lpstr>Differences ……..</vt:lpstr>
      <vt:lpstr>Differences ……..</vt:lpstr>
      <vt:lpstr>Differences ……..</vt:lpstr>
      <vt:lpstr>Differences ……..</vt:lpstr>
      <vt:lpstr>Differences ……..</vt:lpstr>
      <vt:lpstr>Differences ……..</vt:lpstr>
      <vt:lpstr>Differences ……..</vt:lpstr>
      <vt:lpstr>Differences ……..</vt:lpstr>
      <vt:lpstr>Next Topic - Administrative Adjudication</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Fundamental Rights in The Constitution of Pakistan 1973</dc:title>
  <dc:creator>Subhan</dc:creator>
  <cp:lastModifiedBy>NTS</cp:lastModifiedBy>
  <cp:revision>16</cp:revision>
  <dcterms:created xsi:type="dcterms:W3CDTF">2013-11-28T07:57:58Z</dcterms:created>
  <dcterms:modified xsi:type="dcterms:W3CDTF">2013-12-13T10:32:48Z</dcterms:modified>
</cp:coreProperties>
</file>