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69" r:id="rId3"/>
    <p:sldId id="272" r:id="rId4"/>
    <p:sldId id="273" r:id="rId5"/>
    <p:sldId id="274" r:id="rId6"/>
    <p:sldId id="275" r:id="rId7"/>
    <p:sldId id="276" r:id="rId8"/>
    <p:sldId id="277" r:id="rId9"/>
    <p:sldId id="278" r:id="rId10"/>
    <p:sldId id="279" r:id="rId11"/>
    <p:sldId id="280" r:id="rId12"/>
    <p:sldId id="281" r:id="rId13"/>
    <p:sldId id="282" r:id="rId14"/>
    <p:sldId id="283" r:id="rId15"/>
    <p:sldId id="284" r:id="rId16"/>
    <p:sldId id="285" r:id="rId17"/>
    <p:sldId id="286" r:id="rId18"/>
    <p:sldId id="287" r:id="rId19"/>
    <p:sldId id="288" r:id="rId20"/>
    <p:sldId id="292" r:id="rId21"/>
    <p:sldId id="289" r:id="rId22"/>
    <p:sldId id="293" r:id="rId23"/>
    <p:sldId id="294" r:id="rId24"/>
    <p:sldId id="290" r:id="rId25"/>
    <p:sldId id="291" r:id="rId26"/>
    <p:sldId id="296" r:id="rId27"/>
    <p:sldId id="295" r:id="rId28"/>
    <p:sldId id="297" r:id="rId29"/>
    <p:sldId id="298" r:id="rId30"/>
    <p:sldId id="299" r:id="rId31"/>
    <p:sldId id="300" r:id="rId32"/>
    <p:sldId id="301" r:id="rId33"/>
    <p:sldId id="302" r:id="rId34"/>
    <p:sldId id="271"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6" d="100"/>
          <a:sy n="66" d="100"/>
        </p:scale>
        <p:origin x="-1422"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A62198-2D6D-4E1C-B53A-4B901E16A908}" type="datetimeFigureOut">
              <a:rPr lang="en-US" smtClean="0"/>
              <a:pPr/>
              <a:t>12/14/2013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3A62198-2D6D-4E1C-B53A-4B901E16A908}" type="datetimeFigureOut">
              <a:rPr lang="en-US" smtClean="0"/>
              <a:pPr/>
              <a:t>12/14/2013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3A62198-2D6D-4E1C-B53A-4B901E16A908}" type="datetimeFigureOut">
              <a:rPr lang="en-US" smtClean="0"/>
              <a:pPr/>
              <a:t>12/14/2013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3A62198-2D6D-4E1C-B53A-4B901E16A908}" type="datetimeFigureOut">
              <a:rPr lang="en-US" smtClean="0"/>
              <a:pPr/>
              <a:t>12/14/2013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A62198-2D6D-4E1C-B53A-4B901E16A908}" type="datetimeFigureOut">
              <a:rPr lang="en-US" smtClean="0"/>
              <a:pPr/>
              <a:t>12/14/2013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62198-2D6D-4E1C-B53A-4B901E16A908}" type="datetimeFigureOut">
              <a:rPr lang="en-US" smtClean="0"/>
              <a:pPr/>
              <a:t>12/14/2013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62198-2D6D-4E1C-B53A-4B901E16A908}" type="datetimeFigureOut">
              <a:rPr lang="en-US" smtClean="0"/>
              <a:pPr/>
              <a:t>12/14/2013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62198-2D6D-4E1C-B53A-4B901E16A908}" type="datetimeFigureOut">
              <a:rPr lang="en-US" smtClean="0"/>
              <a:pPr/>
              <a:t>12/14/2013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C0AD1D-06B4-483B-90D3-7F52B83334C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r>
              <a:rPr lang="en-US" dirty="0" smtClean="0"/>
              <a:t>Last Topic - National Security</a:t>
            </a:r>
            <a:endParaRPr lang="en-US" dirty="0"/>
          </a:p>
        </p:txBody>
      </p:sp>
      <p:sp>
        <p:nvSpPr>
          <p:cNvPr id="3" name="Subtitle 2"/>
          <p:cNvSpPr>
            <a:spLocks noGrp="1"/>
          </p:cNvSpPr>
          <p:nvPr>
            <p:ph type="subTitle" idx="1"/>
          </p:nvPr>
        </p:nvSpPr>
        <p:spPr>
          <a:xfrm>
            <a:off x="1371600" y="1905000"/>
            <a:ext cx="6400800" cy="3733800"/>
          </a:xfrm>
        </p:spPr>
        <p:txBody>
          <a:bodyPr>
            <a:normAutofit/>
          </a:bodyPr>
          <a:lstStyle/>
          <a:p>
            <a:pPr algn="l"/>
            <a:r>
              <a:rPr lang="en-US" b="1" dirty="0" smtClean="0"/>
              <a:t>Measures taken to ensure national </a:t>
            </a:r>
            <a:r>
              <a:rPr lang="en-US" b="1" smtClean="0"/>
              <a:t>security include</a:t>
            </a:r>
            <a:endParaRPr lang="en-US" dirty="0" smtClean="0"/>
          </a:p>
          <a:p>
            <a:pPr algn="l"/>
            <a:r>
              <a:rPr lang="en-US" b="1" dirty="0" smtClean="0"/>
              <a:t>Pakistan National Security Council</a:t>
            </a:r>
            <a:r>
              <a:rPr lang="en-US" dirty="0" smtClean="0"/>
              <a:t> </a:t>
            </a:r>
            <a:r>
              <a:rPr lang="en-US" b="1" dirty="0" smtClean="0"/>
              <a:t>(PNSC</a:t>
            </a:r>
            <a:r>
              <a:rPr lang="en-US" dirty="0" smtClean="0"/>
              <a:t>)</a:t>
            </a:r>
          </a:p>
          <a:p>
            <a:pPr algn="l"/>
            <a:r>
              <a:rPr lang="en-US" b="1" dirty="0" smtClean="0"/>
              <a:t>Elements of National Security </a:t>
            </a:r>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2600"/>
            <a:ext cx="7772400" cy="1470025"/>
          </a:xfrm>
        </p:spPr>
        <p:txBody>
          <a:bodyPr/>
          <a:lstStyle/>
          <a:p>
            <a:r>
              <a:rPr lang="en-US" dirty="0" smtClean="0"/>
              <a:t>Alternative Dispute Resolution</a:t>
            </a:r>
            <a:endParaRPr lang="en-US" dirty="0"/>
          </a:p>
        </p:txBody>
      </p:sp>
      <p:sp>
        <p:nvSpPr>
          <p:cNvPr id="3" name="Subtitle 2"/>
          <p:cNvSpPr>
            <a:spLocks noGrp="1"/>
          </p:cNvSpPr>
          <p:nvPr>
            <p:ph type="subTitle" idx="1"/>
          </p:nvPr>
        </p:nvSpPr>
        <p:spPr>
          <a:xfrm>
            <a:off x="1371600" y="3733800"/>
            <a:ext cx="6400800" cy="1905000"/>
          </a:xfrm>
        </p:spPr>
        <p:txBody>
          <a:bodyPr>
            <a:normAutofit/>
          </a:bodyPr>
          <a:lstStyle/>
          <a:p>
            <a:pPr algn="l"/>
            <a:r>
              <a:rPr lang="en-US" b="1" dirty="0" smtClean="0"/>
              <a:t>Benefits of alternative dispute resolution</a:t>
            </a:r>
          </a:p>
          <a:p>
            <a:pPr algn="l"/>
            <a:r>
              <a:rPr lang="en-US" b="1" dirty="0" smtClean="0"/>
              <a:t>Procedure</a:t>
            </a:r>
            <a:endParaRPr lang="en-US"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Benefits of alternative dispute resolution</a:t>
            </a:r>
            <a:endParaRPr lang="en-US" dirty="0"/>
          </a:p>
        </p:txBody>
      </p:sp>
      <p:sp>
        <p:nvSpPr>
          <p:cNvPr id="3" name="Subtitle 2"/>
          <p:cNvSpPr>
            <a:spLocks noGrp="1"/>
          </p:cNvSpPr>
          <p:nvPr>
            <p:ph type="subTitle" idx="1"/>
          </p:nvPr>
        </p:nvSpPr>
        <p:spPr/>
        <p:txBody>
          <a:bodyPr>
            <a:normAutofit fontScale="85000" lnSpcReduction="20000"/>
          </a:bodyPr>
          <a:lstStyle/>
          <a:p>
            <a:pPr algn="l"/>
            <a:r>
              <a:rPr lang="en-US" b="1" dirty="0" smtClean="0"/>
              <a:t>Alternative dispute resolution (ADR) gives parties in dispute the opportunity to work through disputed issues with the help of a neutral third party. It is generally faster and less expensive than going to court</a:t>
            </a:r>
            <a:endParaRPr lang="en-US"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Benefits of …….</a:t>
            </a:r>
            <a:endParaRPr lang="en-US" dirty="0"/>
          </a:p>
        </p:txBody>
      </p:sp>
      <p:sp>
        <p:nvSpPr>
          <p:cNvPr id="3" name="Subtitle 2"/>
          <p:cNvSpPr>
            <a:spLocks noGrp="1"/>
          </p:cNvSpPr>
          <p:nvPr>
            <p:ph type="subTitle" idx="1"/>
          </p:nvPr>
        </p:nvSpPr>
        <p:spPr>
          <a:xfrm>
            <a:off x="1371600" y="2209800"/>
            <a:ext cx="6400800" cy="3429000"/>
          </a:xfrm>
        </p:spPr>
        <p:txBody>
          <a:bodyPr/>
          <a:lstStyle/>
          <a:p>
            <a:pPr algn="l"/>
            <a:r>
              <a:rPr lang="en-US" sz="4000" b="1" dirty="0" smtClean="0"/>
              <a:t>Save a lot of time</a:t>
            </a:r>
            <a:r>
              <a:rPr lang="en-US" b="1" dirty="0" smtClean="0"/>
              <a:t> by allowing resolution in weeks or months, compared to court, which can take years</a:t>
            </a:r>
            <a:endParaRPr lang="en-US"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Benefits of …….</a:t>
            </a:r>
            <a:endParaRPr lang="en-US" dirty="0"/>
          </a:p>
        </p:txBody>
      </p:sp>
      <p:sp>
        <p:nvSpPr>
          <p:cNvPr id="3" name="Subtitle 2"/>
          <p:cNvSpPr>
            <a:spLocks noGrp="1"/>
          </p:cNvSpPr>
          <p:nvPr>
            <p:ph type="subTitle" idx="1"/>
          </p:nvPr>
        </p:nvSpPr>
        <p:spPr>
          <a:xfrm>
            <a:off x="1371600" y="2209800"/>
            <a:ext cx="6400800" cy="3429000"/>
          </a:xfrm>
        </p:spPr>
        <p:txBody>
          <a:bodyPr/>
          <a:lstStyle/>
          <a:p>
            <a:pPr lvl="0" algn="l"/>
            <a:r>
              <a:rPr lang="en-US" sz="4000" b="1" dirty="0" smtClean="0"/>
              <a:t>Save a lot of money</a:t>
            </a:r>
            <a:r>
              <a:rPr lang="en-US" b="1" dirty="0" smtClean="0"/>
              <a:t>, including fees for lawyers and experts, and work time lost</a:t>
            </a:r>
          </a:p>
          <a:p>
            <a:pPr algn="l"/>
            <a:endParaRPr lang="en-US"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Benefits of …….</a:t>
            </a:r>
            <a:endParaRPr lang="en-US" dirty="0"/>
          </a:p>
        </p:txBody>
      </p:sp>
      <p:sp>
        <p:nvSpPr>
          <p:cNvPr id="3" name="Subtitle 2"/>
          <p:cNvSpPr>
            <a:spLocks noGrp="1"/>
          </p:cNvSpPr>
          <p:nvPr>
            <p:ph type="subTitle" idx="1"/>
          </p:nvPr>
        </p:nvSpPr>
        <p:spPr>
          <a:xfrm>
            <a:off x="1371600" y="2209800"/>
            <a:ext cx="6400800" cy="3429000"/>
          </a:xfrm>
        </p:spPr>
        <p:txBody>
          <a:bodyPr/>
          <a:lstStyle/>
          <a:p>
            <a:pPr algn="l"/>
            <a:r>
              <a:rPr lang="en-US" sz="4000" b="1" dirty="0" smtClean="0"/>
              <a:t>Put the parties in control</a:t>
            </a:r>
            <a:r>
              <a:rPr lang="en-US" b="1" dirty="0" smtClean="0"/>
              <a:t> (instead of their lawyers or the court) by giving them an opportunity to tell their side of the story and have a say in the final decision</a:t>
            </a:r>
            <a:endParaRPr lang="en-US"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Benefits of …….</a:t>
            </a:r>
            <a:endParaRPr lang="en-US" dirty="0"/>
          </a:p>
        </p:txBody>
      </p:sp>
      <p:sp>
        <p:nvSpPr>
          <p:cNvPr id="3" name="Subtitle 2"/>
          <p:cNvSpPr>
            <a:spLocks noGrp="1"/>
          </p:cNvSpPr>
          <p:nvPr>
            <p:ph type="subTitle" idx="1"/>
          </p:nvPr>
        </p:nvSpPr>
        <p:spPr>
          <a:xfrm>
            <a:off x="1371600" y="2209800"/>
            <a:ext cx="6400800" cy="3429000"/>
          </a:xfrm>
        </p:spPr>
        <p:txBody>
          <a:bodyPr/>
          <a:lstStyle/>
          <a:p>
            <a:pPr algn="l"/>
            <a:r>
              <a:rPr lang="en-US" sz="4000" b="1" dirty="0" smtClean="0"/>
              <a:t>Focus on the issues</a:t>
            </a:r>
            <a:r>
              <a:rPr lang="en-US" b="1" dirty="0" smtClean="0"/>
              <a:t> that are important to the people in dispute instead of just their legal rights and obligations</a:t>
            </a:r>
            <a:endParaRPr lang="en-US"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Benefits of …….</a:t>
            </a:r>
            <a:endParaRPr lang="en-US" dirty="0"/>
          </a:p>
        </p:txBody>
      </p:sp>
      <p:sp>
        <p:nvSpPr>
          <p:cNvPr id="3" name="Subtitle 2"/>
          <p:cNvSpPr>
            <a:spLocks noGrp="1"/>
          </p:cNvSpPr>
          <p:nvPr>
            <p:ph type="subTitle" idx="1"/>
          </p:nvPr>
        </p:nvSpPr>
        <p:spPr>
          <a:xfrm>
            <a:off x="1066800" y="2209800"/>
            <a:ext cx="6934200" cy="3429000"/>
          </a:xfrm>
        </p:spPr>
        <p:txBody>
          <a:bodyPr/>
          <a:lstStyle/>
          <a:p>
            <a:pPr algn="l"/>
            <a:r>
              <a:rPr lang="en-US" b="1" dirty="0" smtClean="0"/>
              <a:t>Help the people involved come up with </a:t>
            </a:r>
            <a:r>
              <a:rPr lang="en-US" sz="4000" b="1" dirty="0" smtClean="0"/>
              <a:t>Flexible and Creative</a:t>
            </a:r>
            <a:r>
              <a:rPr lang="en-US" b="1" dirty="0" smtClean="0"/>
              <a:t> options by exploring what each of them wants to achieve and why</a:t>
            </a:r>
            <a:endParaRPr lang="en-US"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Benefits of …….</a:t>
            </a:r>
            <a:endParaRPr lang="en-US" dirty="0"/>
          </a:p>
        </p:txBody>
      </p:sp>
      <p:sp>
        <p:nvSpPr>
          <p:cNvPr id="3" name="Subtitle 2"/>
          <p:cNvSpPr>
            <a:spLocks noGrp="1"/>
          </p:cNvSpPr>
          <p:nvPr>
            <p:ph type="subTitle" idx="1"/>
          </p:nvPr>
        </p:nvSpPr>
        <p:spPr>
          <a:xfrm>
            <a:off x="1371600" y="2209800"/>
            <a:ext cx="6400800" cy="3429000"/>
          </a:xfrm>
        </p:spPr>
        <p:txBody>
          <a:bodyPr/>
          <a:lstStyle/>
          <a:p>
            <a:pPr algn="l"/>
            <a:r>
              <a:rPr lang="en-US" sz="4000" b="1" dirty="0" smtClean="0"/>
              <a:t>Preserve relationships</a:t>
            </a:r>
            <a:r>
              <a:rPr lang="en-US" b="1" dirty="0" smtClean="0"/>
              <a:t> by helping people co-operate instead of creating one winner and one loser</a:t>
            </a:r>
            <a:endParaRPr lang="en-US"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Benefits of …….</a:t>
            </a:r>
            <a:endParaRPr lang="en-US" dirty="0"/>
          </a:p>
        </p:txBody>
      </p:sp>
      <p:sp>
        <p:nvSpPr>
          <p:cNvPr id="3" name="Subtitle 2"/>
          <p:cNvSpPr>
            <a:spLocks noGrp="1"/>
          </p:cNvSpPr>
          <p:nvPr>
            <p:ph type="subTitle" idx="1"/>
          </p:nvPr>
        </p:nvSpPr>
        <p:spPr>
          <a:xfrm>
            <a:off x="1371600" y="2209800"/>
            <a:ext cx="6400800" cy="3429000"/>
          </a:xfrm>
        </p:spPr>
        <p:txBody>
          <a:bodyPr/>
          <a:lstStyle/>
          <a:p>
            <a:pPr algn="l"/>
            <a:r>
              <a:rPr lang="en-US" sz="4000" b="1" dirty="0" smtClean="0"/>
              <a:t>Produce good results</a:t>
            </a:r>
            <a:r>
              <a:rPr lang="en-US" b="1" dirty="0" smtClean="0"/>
              <a:t>, for example settlement rates of up to 85 per cent</a:t>
            </a:r>
            <a:endParaRPr lang="en-US"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Benefits of …….</a:t>
            </a:r>
            <a:endParaRPr lang="en-US" dirty="0"/>
          </a:p>
        </p:txBody>
      </p:sp>
      <p:sp>
        <p:nvSpPr>
          <p:cNvPr id="3" name="Subtitle 2"/>
          <p:cNvSpPr>
            <a:spLocks noGrp="1"/>
          </p:cNvSpPr>
          <p:nvPr>
            <p:ph type="subTitle" idx="1"/>
          </p:nvPr>
        </p:nvSpPr>
        <p:spPr>
          <a:xfrm>
            <a:off x="1371600" y="2209800"/>
            <a:ext cx="6400800" cy="3429000"/>
          </a:xfrm>
        </p:spPr>
        <p:txBody>
          <a:bodyPr/>
          <a:lstStyle/>
          <a:p>
            <a:pPr algn="l"/>
            <a:r>
              <a:rPr lang="en-US" sz="4000" b="1" dirty="0" smtClean="0"/>
              <a:t>Reduce stress</a:t>
            </a:r>
            <a:r>
              <a:rPr lang="en-US" b="1" dirty="0" smtClean="0"/>
              <a:t> from court appearances, time and cost</a:t>
            </a:r>
            <a:endParaRPr lang="en-US"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Benefits of …….</a:t>
            </a:r>
            <a:endParaRPr lang="en-US" dirty="0"/>
          </a:p>
        </p:txBody>
      </p:sp>
      <p:sp>
        <p:nvSpPr>
          <p:cNvPr id="3" name="Subtitle 2"/>
          <p:cNvSpPr>
            <a:spLocks noGrp="1"/>
          </p:cNvSpPr>
          <p:nvPr>
            <p:ph type="subTitle" idx="1"/>
          </p:nvPr>
        </p:nvSpPr>
        <p:spPr>
          <a:xfrm>
            <a:off x="1371600" y="2209800"/>
            <a:ext cx="6400800" cy="3429000"/>
          </a:xfrm>
        </p:spPr>
        <p:txBody>
          <a:bodyPr/>
          <a:lstStyle/>
          <a:p>
            <a:pPr algn="l"/>
            <a:r>
              <a:rPr lang="en-US" sz="4000" b="1" dirty="0" smtClean="0"/>
              <a:t>Keep private disputes private</a:t>
            </a:r>
            <a:r>
              <a:rPr lang="en-US" b="1" dirty="0" smtClean="0"/>
              <a:t> — only people who are invited can attend an ADR session, unlike court, where the proceedings are usually on the public record and others, including the media</a:t>
            </a:r>
            <a:endParaRPr lang="en-US"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Benefits of …….</a:t>
            </a:r>
            <a:endParaRPr lang="en-US" dirty="0"/>
          </a:p>
        </p:txBody>
      </p:sp>
      <p:sp>
        <p:nvSpPr>
          <p:cNvPr id="3" name="Subtitle 2"/>
          <p:cNvSpPr>
            <a:spLocks noGrp="1"/>
          </p:cNvSpPr>
          <p:nvPr>
            <p:ph type="subTitle" idx="1"/>
          </p:nvPr>
        </p:nvSpPr>
        <p:spPr>
          <a:xfrm>
            <a:off x="1371600" y="2209800"/>
            <a:ext cx="6400800" cy="3429000"/>
          </a:xfrm>
        </p:spPr>
        <p:txBody>
          <a:bodyPr/>
          <a:lstStyle/>
          <a:p>
            <a:pPr algn="l"/>
            <a:r>
              <a:rPr lang="en-US" b="1" dirty="0" smtClean="0"/>
              <a:t>lead to </a:t>
            </a:r>
            <a:r>
              <a:rPr lang="en-US" sz="4000" b="1" dirty="0" smtClean="0"/>
              <a:t>more Flexible remedies than court</a:t>
            </a:r>
            <a:r>
              <a:rPr lang="en-US" b="1" dirty="0" smtClean="0"/>
              <a:t>, for example by making agreements that a court could not enforce or order (for example a change in the policy or practice of a business)</a:t>
            </a:r>
            <a:endParaRPr lang="en-US"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Benefits of …….</a:t>
            </a:r>
            <a:endParaRPr lang="en-US" dirty="0"/>
          </a:p>
        </p:txBody>
      </p:sp>
      <p:sp>
        <p:nvSpPr>
          <p:cNvPr id="3" name="Subtitle 2"/>
          <p:cNvSpPr>
            <a:spLocks noGrp="1"/>
          </p:cNvSpPr>
          <p:nvPr>
            <p:ph type="subTitle" idx="1"/>
          </p:nvPr>
        </p:nvSpPr>
        <p:spPr>
          <a:xfrm>
            <a:off x="1371600" y="2209800"/>
            <a:ext cx="6400800" cy="3429000"/>
          </a:xfrm>
        </p:spPr>
        <p:txBody>
          <a:bodyPr/>
          <a:lstStyle/>
          <a:p>
            <a:pPr algn="l"/>
            <a:r>
              <a:rPr lang="en-US" sz="4000" b="1" dirty="0" smtClean="0"/>
              <a:t>Be satisfying</a:t>
            </a:r>
            <a:r>
              <a:rPr lang="en-US" b="1" dirty="0" smtClean="0"/>
              <a:t> to the participants, who often report a high degree of satisfaction with ADR processes</a:t>
            </a:r>
            <a:endParaRPr lang="en-US"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Benefits of …….</a:t>
            </a:r>
            <a:endParaRPr lang="en-US" dirty="0"/>
          </a:p>
        </p:txBody>
      </p:sp>
      <p:sp>
        <p:nvSpPr>
          <p:cNvPr id="3" name="Subtitle 2"/>
          <p:cNvSpPr>
            <a:spLocks noGrp="1"/>
          </p:cNvSpPr>
          <p:nvPr>
            <p:ph type="subTitle" idx="1"/>
          </p:nvPr>
        </p:nvSpPr>
        <p:spPr>
          <a:xfrm>
            <a:off x="1371600" y="2209800"/>
            <a:ext cx="6400800" cy="3429000"/>
          </a:xfrm>
        </p:spPr>
        <p:txBody>
          <a:bodyPr/>
          <a:lstStyle/>
          <a:p>
            <a:pPr algn="l"/>
            <a:r>
              <a:rPr lang="en-US" b="1" dirty="0" smtClean="0"/>
              <a:t>give more people </a:t>
            </a:r>
            <a:r>
              <a:rPr lang="en-US" sz="4000" b="1" dirty="0" smtClean="0"/>
              <a:t>Access to justice</a:t>
            </a:r>
            <a:r>
              <a:rPr lang="en-US" b="1" dirty="0" smtClean="0"/>
              <a:t>, because people who cannot afford court or legal fees can still access a dispute resolution mechanism</a:t>
            </a:r>
            <a:endParaRPr lang="en-US"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Procedures for settling disputes</a:t>
            </a:r>
            <a:endParaRPr lang="en-US" dirty="0"/>
          </a:p>
        </p:txBody>
      </p:sp>
      <p:sp>
        <p:nvSpPr>
          <p:cNvPr id="3" name="Subtitle 2"/>
          <p:cNvSpPr>
            <a:spLocks noGrp="1"/>
          </p:cNvSpPr>
          <p:nvPr>
            <p:ph type="subTitle" idx="1"/>
          </p:nvPr>
        </p:nvSpPr>
        <p:spPr/>
        <p:txBody>
          <a:bodyPr>
            <a:normAutofit fontScale="85000" lnSpcReduction="20000"/>
          </a:bodyPr>
          <a:lstStyle/>
          <a:p>
            <a:pPr algn="l"/>
            <a:r>
              <a:rPr lang="en-US" b="1" dirty="0" smtClean="0"/>
              <a:t>Conciliation, </a:t>
            </a:r>
          </a:p>
          <a:p>
            <a:pPr algn="l"/>
            <a:r>
              <a:rPr lang="en-US" b="1" dirty="0" smtClean="0"/>
              <a:t>Arbitration, </a:t>
            </a:r>
          </a:p>
          <a:p>
            <a:pPr algn="l"/>
            <a:r>
              <a:rPr lang="en-US" b="1" dirty="0" smtClean="0"/>
              <a:t>Mediation, &amp; </a:t>
            </a:r>
          </a:p>
          <a:p>
            <a:pPr algn="l"/>
            <a:r>
              <a:rPr lang="en-US" b="1" dirty="0" smtClean="0"/>
              <a:t>Mini-trial</a:t>
            </a:r>
            <a:endParaRPr lang="en-US"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1470025"/>
          </a:xfrm>
        </p:spPr>
        <p:txBody>
          <a:bodyPr/>
          <a:lstStyle/>
          <a:p>
            <a:pPr algn="r"/>
            <a:r>
              <a:rPr lang="en-US" dirty="0" smtClean="0"/>
              <a:t>Procedures for …..</a:t>
            </a:r>
            <a:endParaRPr lang="en-US" dirty="0"/>
          </a:p>
        </p:txBody>
      </p:sp>
      <p:sp>
        <p:nvSpPr>
          <p:cNvPr id="3" name="Subtitle 2"/>
          <p:cNvSpPr>
            <a:spLocks noGrp="1"/>
          </p:cNvSpPr>
          <p:nvPr>
            <p:ph type="subTitle" idx="1"/>
          </p:nvPr>
        </p:nvSpPr>
        <p:spPr>
          <a:xfrm>
            <a:off x="1371600" y="2438400"/>
            <a:ext cx="6400800" cy="3200400"/>
          </a:xfrm>
        </p:spPr>
        <p:txBody>
          <a:bodyPr>
            <a:normAutofit fontScale="85000" lnSpcReduction="10000"/>
          </a:bodyPr>
          <a:lstStyle/>
          <a:p>
            <a:pPr algn="l"/>
            <a:r>
              <a:rPr lang="en-US" b="1" dirty="0" smtClean="0"/>
              <a:t>Such procedures, which are usually less costly and more expeditious than litigation, are increasingly being used in commercial and labor disputes, Divorce actions, in resolving Motor vehicle and Medical Malpractice tort claims, and in other disputes that would likely otherwise involve court litigation</a:t>
            </a:r>
            <a:endParaRPr lang="en-US"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Conciliation</a:t>
            </a:r>
            <a:endParaRPr lang="en-US" dirty="0"/>
          </a:p>
        </p:txBody>
      </p:sp>
      <p:sp>
        <p:nvSpPr>
          <p:cNvPr id="3" name="Subtitle 2"/>
          <p:cNvSpPr>
            <a:spLocks noGrp="1"/>
          </p:cNvSpPr>
          <p:nvPr>
            <p:ph type="subTitle" idx="1"/>
          </p:nvPr>
        </p:nvSpPr>
        <p:spPr/>
        <p:txBody>
          <a:bodyPr>
            <a:normAutofit fontScale="70000" lnSpcReduction="20000"/>
          </a:bodyPr>
          <a:lstStyle/>
          <a:p>
            <a:pPr algn="l"/>
            <a:r>
              <a:rPr lang="en-US" b="1" dirty="0" smtClean="0"/>
              <a:t>It is a process that involves a neutral third party to communicate with the parties in the exchange of information and settlement options. This process most closely resembles mediation before a mediator with a facilitative style.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Mediation</a:t>
            </a:r>
            <a:endParaRPr lang="en-US" dirty="0"/>
          </a:p>
        </p:txBody>
      </p:sp>
      <p:sp>
        <p:nvSpPr>
          <p:cNvPr id="3" name="Subtitle 2"/>
          <p:cNvSpPr>
            <a:spLocks noGrp="1"/>
          </p:cNvSpPr>
          <p:nvPr>
            <p:ph type="subTitle" idx="1"/>
          </p:nvPr>
        </p:nvSpPr>
        <p:spPr/>
        <p:txBody>
          <a:bodyPr>
            <a:normAutofit fontScale="85000" lnSpcReduction="20000"/>
          </a:bodyPr>
          <a:lstStyle/>
          <a:p>
            <a:pPr algn="l"/>
            <a:r>
              <a:rPr lang="en-US" b="1" dirty="0" smtClean="0"/>
              <a:t>It is the fastest growing ADR method. Unlike litigation, mediation provides a forum in which parties can resolve their own disputes, with the help of a neutral third party in a formal way</a:t>
            </a:r>
            <a:endParaRPr lang="en-US"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Mediation …..</a:t>
            </a:r>
            <a:endParaRPr lang="en-US" dirty="0"/>
          </a:p>
        </p:txBody>
      </p:sp>
      <p:sp>
        <p:nvSpPr>
          <p:cNvPr id="3" name="Subtitle 2"/>
          <p:cNvSpPr>
            <a:spLocks noGrp="1"/>
          </p:cNvSpPr>
          <p:nvPr>
            <p:ph type="subTitle" idx="1"/>
          </p:nvPr>
        </p:nvSpPr>
        <p:spPr>
          <a:xfrm>
            <a:off x="1371600" y="2133600"/>
            <a:ext cx="6400800" cy="3505200"/>
          </a:xfrm>
        </p:spPr>
        <p:txBody>
          <a:bodyPr/>
          <a:lstStyle/>
          <a:p>
            <a:pPr algn="l"/>
            <a:r>
              <a:rPr lang="en-US" b="1" dirty="0" smtClean="0"/>
              <a:t>Mediator's job is to keep the parties talking and to help move them through the more difficult points of contention. To do this, the mediator typically takes the parties through five stages</a:t>
            </a:r>
            <a:endParaRPr lang="en-US"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Mediation …..</a:t>
            </a:r>
            <a:endParaRPr lang="en-US" dirty="0"/>
          </a:p>
        </p:txBody>
      </p:sp>
      <p:sp>
        <p:nvSpPr>
          <p:cNvPr id="3" name="Subtitle 2"/>
          <p:cNvSpPr>
            <a:spLocks noGrp="1"/>
          </p:cNvSpPr>
          <p:nvPr>
            <p:ph type="subTitle" idx="1"/>
          </p:nvPr>
        </p:nvSpPr>
        <p:spPr>
          <a:xfrm>
            <a:off x="1371600" y="2133600"/>
            <a:ext cx="6400800" cy="3505200"/>
          </a:xfrm>
        </p:spPr>
        <p:txBody>
          <a:bodyPr>
            <a:normAutofit fontScale="92500"/>
          </a:bodyPr>
          <a:lstStyle/>
          <a:p>
            <a:pPr algn="l"/>
            <a:r>
              <a:rPr lang="en-US" sz="3900" b="1" dirty="0" smtClean="0"/>
              <a:t>First</a:t>
            </a:r>
            <a:r>
              <a:rPr lang="en-US" b="1" dirty="0" smtClean="0"/>
              <a:t>, the mediator gets the parties to agree on procedural matters, such as by stating that they are participating in the mediation voluntarily, setting the time and place for future sessions, and executing a formal confidentiality agreement</a:t>
            </a:r>
            <a:endParaRPr lang="en-US"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Mediation …..</a:t>
            </a:r>
            <a:endParaRPr lang="en-US" dirty="0"/>
          </a:p>
        </p:txBody>
      </p:sp>
      <p:sp>
        <p:nvSpPr>
          <p:cNvPr id="3" name="Subtitle 2"/>
          <p:cNvSpPr>
            <a:spLocks noGrp="1"/>
          </p:cNvSpPr>
          <p:nvPr>
            <p:ph type="subTitle" idx="1"/>
          </p:nvPr>
        </p:nvSpPr>
        <p:spPr>
          <a:xfrm>
            <a:off x="1371600" y="2133600"/>
            <a:ext cx="6400800" cy="3505200"/>
          </a:xfrm>
        </p:spPr>
        <p:txBody>
          <a:bodyPr>
            <a:normAutofit lnSpcReduction="10000"/>
          </a:bodyPr>
          <a:lstStyle/>
          <a:p>
            <a:pPr algn="l"/>
            <a:r>
              <a:rPr lang="en-US" sz="4000" b="1" dirty="0" smtClean="0"/>
              <a:t>Second</a:t>
            </a:r>
            <a:r>
              <a:rPr lang="en-US" b="1" dirty="0" smtClean="0"/>
              <a:t>, the parties exchange initial positions, not by way of addressing the mediator but in a face-to-face exchange with each other. Often, this is the first time each party hears the other's complete and uninterrupted version</a:t>
            </a:r>
            <a:endParaRPr lang="en-US"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Mediation …..</a:t>
            </a:r>
            <a:endParaRPr lang="en-US" dirty="0"/>
          </a:p>
        </p:txBody>
      </p:sp>
      <p:sp>
        <p:nvSpPr>
          <p:cNvPr id="3" name="Subtitle 2"/>
          <p:cNvSpPr>
            <a:spLocks noGrp="1"/>
          </p:cNvSpPr>
          <p:nvPr>
            <p:ph type="subTitle" idx="1"/>
          </p:nvPr>
        </p:nvSpPr>
        <p:spPr>
          <a:xfrm>
            <a:off x="1371600" y="2133600"/>
            <a:ext cx="6400800" cy="3505200"/>
          </a:xfrm>
        </p:spPr>
        <p:txBody>
          <a:bodyPr>
            <a:normAutofit lnSpcReduction="10000"/>
          </a:bodyPr>
          <a:lstStyle/>
          <a:p>
            <a:pPr algn="l"/>
            <a:r>
              <a:rPr lang="en-US" sz="4000" b="1" dirty="0" smtClean="0"/>
              <a:t>Third</a:t>
            </a:r>
            <a:r>
              <a:rPr lang="en-US" b="1" dirty="0" smtClean="0"/>
              <a:t>, if the parties have agreed to what is called a caucusing procedure, the mediator meets with each side separately in a series of confidential, private meetings and begins exploring settlement alternatives</a:t>
            </a:r>
            <a:endParaRPr lang="en-US"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Mediation …..</a:t>
            </a:r>
            <a:endParaRPr lang="en-US" dirty="0"/>
          </a:p>
        </p:txBody>
      </p:sp>
      <p:sp>
        <p:nvSpPr>
          <p:cNvPr id="3" name="Subtitle 2"/>
          <p:cNvSpPr>
            <a:spLocks noGrp="1"/>
          </p:cNvSpPr>
          <p:nvPr>
            <p:ph type="subTitle" idx="1"/>
          </p:nvPr>
        </p:nvSpPr>
        <p:spPr>
          <a:xfrm>
            <a:off x="1371600" y="2133600"/>
            <a:ext cx="6400800" cy="3505200"/>
          </a:xfrm>
        </p:spPr>
        <p:txBody>
          <a:bodyPr/>
          <a:lstStyle/>
          <a:p>
            <a:pPr algn="l"/>
            <a:r>
              <a:rPr lang="en-US" sz="4000" b="1" dirty="0" smtClean="0"/>
              <a:t>Fourth</a:t>
            </a:r>
            <a:r>
              <a:rPr lang="en-US" b="1" dirty="0" smtClean="0"/>
              <a:t>, when the gap between the parties begins to close, the mediator may carry offers and counteroffers back and forth between them, or the parties may elect to return to a joint session to exchange their offers</a:t>
            </a:r>
            <a:endParaRPr lang="en-US"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Mediation …..</a:t>
            </a:r>
            <a:endParaRPr lang="en-US" dirty="0"/>
          </a:p>
        </p:txBody>
      </p:sp>
      <p:sp>
        <p:nvSpPr>
          <p:cNvPr id="3" name="Subtitle 2"/>
          <p:cNvSpPr>
            <a:spLocks noGrp="1"/>
          </p:cNvSpPr>
          <p:nvPr>
            <p:ph type="subTitle" idx="1"/>
          </p:nvPr>
        </p:nvSpPr>
        <p:spPr>
          <a:xfrm>
            <a:off x="1371600" y="2133600"/>
            <a:ext cx="6400800" cy="3505200"/>
          </a:xfrm>
        </p:spPr>
        <p:txBody>
          <a:bodyPr>
            <a:normAutofit lnSpcReduction="10000"/>
          </a:bodyPr>
          <a:lstStyle/>
          <a:p>
            <a:pPr algn="l"/>
            <a:r>
              <a:rPr lang="en-US" sz="4000" b="1" dirty="0" smtClean="0"/>
              <a:t>Finally</a:t>
            </a:r>
            <a:r>
              <a:rPr lang="en-US" b="1" dirty="0" smtClean="0"/>
              <a:t>, when the parties agree upon the broad terms of a settlement, they formally reaffirm their understanding of that settlement, complete the final details, and sign a settlement agreement</a:t>
            </a:r>
            <a:endParaRPr lang="en-US"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Arbitration Act 1940</a:t>
            </a:r>
            <a:endParaRPr lang="en-US" dirty="0"/>
          </a:p>
        </p:txBody>
      </p:sp>
      <p:sp>
        <p:nvSpPr>
          <p:cNvPr id="3" name="Subtitle 2"/>
          <p:cNvSpPr>
            <a:spLocks noGrp="1"/>
          </p:cNvSpPr>
          <p:nvPr>
            <p:ph type="subTitle" idx="1"/>
          </p:nvPr>
        </p:nvSpPr>
        <p:spPr/>
        <p:txBody>
          <a:bodyPr>
            <a:normAutofit fontScale="70000" lnSpcReduction="20000"/>
          </a:bodyPr>
          <a:lstStyle/>
          <a:p>
            <a:pPr algn="l"/>
            <a:r>
              <a:rPr lang="en-US" b="1" dirty="0" smtClean="0"/>
              <a:t>In Pakistan the Arbitration Act 1940 is applicable, which has </a:t>
            </a:r>
          </a:p>
          <a:p>
            <a:pPr algn="l"/>
            <a:r>
              <a:rPr lang="en-US" b="1" dirty="0" smtClean="0"/>
              <a:t>49 Sections, </a:t>
            </a:r>
          </a:p>
          <a:p>
            <a:pPr algn="l"/>
            <a:r>
              <a:rPr lang="en-US" b="1" dirty="0" smtClean="0"/>
              <a:t>7 Chapters and divided into </a:t>
            </a:r>
          </a:p>
          <a:p>
            <a:pPr algn="l"/>
            <a:r>
              <a:rPr lang="en-US" b="1" dirty="0" smtClean="0"/>
              <a:t>2 Schedules</a:t>
            </a:r>
            <a:endParaRPr lang="en-US"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dirty="0" smtClean="0"/>
              <a:t>Arbitration …….</a:t>
            </a:r>
            <a:endParaRPr lang="en-US" dirty="0"/>
          </a:p>
        </p:txBody>
      </p:sp>
      <p:sp>
        <p:nvSpPr>
          <p:cNvPr id="3" name="Subtitle 2"/>
          <p:cNvSpPr>
            <a:spLocks noGrp="1"/>
          </p:cNvSpPr>
          <p:nvPr>
            <p:ph type="subTitle" idx="1"/>
          </p:nvPr>
        </p:nvSpPr>
        <p:spPr>
          <a:xfrm>
            <a:off x="1371600" y="1905000"/>
            <a:ext cx="6400800" cy="3733800"/>
          </a:xfrm>
        </p:spPr>
        <p:txBody>
          <a:bodyPr>
            <a:normAutofit/>
          </a:bodyPr>
          <a:lstStyle/>
          <a:p>
            <a:pPr algn="l"/>
            <a:r>
              <a:rPr lang="en-US" b="1" dirty="0" smtClean="0"/>
              <a:t>Arbitration more closely resembles traditional litigation in that a neutral third party hears the disputants' arguments and imposes a final and binding decision that is enforceable by the courts</a:t>
            </a:r>
            <a:endParaRPr lang="en-US"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Arbitration ….</a:t>
            </a:r>
            <a:endParaRPr lang="en-US" dirty="0"/>
          </a:p>
        </p:txBody>
      </p:sp>
      <p:sp>
        <p:nvSpPr>
          <p:cNvPr id="3" name="Subtitle 2"/>
          <p:cNvSpPr>
            <a:spLocks noGrp="1"/>
          </p:cNvSpPr>
          <p:nvPr>
            <p:ph type="subTitle" idx="1"/>
          </p:nvPr>
        </p:nvSpPr>
        <p:spPr>
          <a:xfrm>
            <a:off x="1371600" y="1905000"/>
            <a:ext cx="6400800" cy="3733800"/>
          </a:xfrm>
        </p:spPr>
        <p:txBody>
          <a:bodyPr>
            <a:normAutofit fontScale="92500" lnSpcReduction="10000"/>
          </a:bodyPr>
          <a:lstStyle/>
          <a:p>
            <a:pPr algn="l"/>
            <a:r>
              <a:rPr lang="en-US" b="1" dirty="0" smtClean="0"/>
              <a:t>Final and binding arbitration has long been used in labor-management disputes. For decades, unions and employers have found it mutually advantageous to have a knowledgeable arbitrator—whom they have chosen—resolve their disputes in this cheaper and faster fashion</a:t>
            </a:r>
            <a:endParaRPr lang="en-US"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Mediation-Arbitration</a:t>
            </a:r>
            <a:endParaRPr lang="en-US" dirty="0"/>
          </a:p>
        </p:txBody>
      </p:sp>
      <p:sp>
        <p:nvSpPr>
          <p:cNvPr id="3" name="Subtitle 2"/>
          <p:cNvSpPr>
            <a:spLocks noGrp="1"/>
          </p:cNvSpPr>
          <p:nvPr>
            <p:ph type="subTitle" idx="1"/>
          </p:nvPr>
        </p:nvSpPr>
        <p:spPr/>
        <p:txBody>
          <a:bodyPr>
            <a:normAutofit fontScale="70000" lnSpcReduction="20000"/>
          </a:bodyPr>
          <a:lstStyle/>
          <a:p>
            <a:pPr algn="l"/>
            <a:r>
              <a:rPr lang="en-US" b="1" dirty="0" smtClean="0"/>
              <a:t>The mediation-arbitration, or med-</a:t>
            </a:r>
            <a:r>
              <a:rPr lang="en-US" b="1" dirty="0" err="1" smtClean="0"/>
              <a:t>arb</a:t>
            </a:r>
            <a:r>
              <a:rPr lang="en-US" b="1" dirty="0" smtClean="0"/>
              <a:t>, combines mediation and arbitration. First, a mediator tries to bring the parties closer together and help them reach their own agreement. If the parties cannot compromise, they proceed for a final and binding decision</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Mini-trial</a:t>
            </a:r>
            <a:endParaRPr lang="en-US" dirty="0"/>
          </a:p>
        </p:txBody>
      </p:sp>
      <p:sp>
        <p:nvSpPr>
          <p:cNvPr id="3" name="Subtitle 2"/>
          <p:cNvSpPr>
            <a:spLocks noGrp="1"/>
          </p:cNvSpPr>
          <p:nvPr>
            <p:ph type="subTitle" idx="1"/>
          </p:nvPr>
        </p:nvSpPr>
        <p:spPr/>
        <p:txBody>
          <a:bodyPr>
            <a:normAutofit fontScale="85000" lnSpcReduction="20000"/>
          </a:bodyPr>
          <a:lstStyle/>
          <a:p>
            <a:pPr algn="l"/>
            <a:r>
              <a:rPr lang="en-US" b="1" dirty="0" smtClean="0"/>
              <a:t>The Mini-trial, is finding its greatest use in resolving large-scale disputes involving complex questions of mixed law and fact, such as Product Liability, Massive construction, and Antitrust cases</a:t>
            </a:r>
            <a:endParaRPr lang="en-US" b="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Mini-trial ……</a:t>
            </a:r>
            <a:endParaRPr lang="en-US" dirty="0"/>
          </a:p>
        </p:txBody>
      </p:sp>
      <p:sp>
        <p:nvSpPr>
          <p:cNvPr id="3" name="Subtitle 2"/>
          <p:cNvSpPr>
            <a:spLocks noGrp="1"/>
          </p:cNvSpPr>
          <p:nvPr>
            <p:ph type="subTitle" idx="1"/>
          </p:nvPr>
        </p:nvSpPr>
        <p:spPr>
          <a:xfrm>
            <a:off x="1371600" y="1981200"/>
            <a:ext cx="6400800" cy="3657600"/>
          </a:xfrm>
        </p:spPr>
        <p:txBody>
          <a:bodyPr>
            <a:normAutofit/>
          </a:bodyPr>
          <a:lstStyle/>
          <a:p>
            <a:pPr algn="l"/>
            <a:r>
              <a:rPr lang="en-US" b="1" dirty="0" smtClean="0"/>
              <a:t>In a mini-trial, each party presents its case as in a regular trial, but with the notable difference that the case is "tried" by the parties themselves, and the presentations are dramatically abbreviated</a:t>
            </a:r>
            <a:endParaRPr lang="en-US"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Early Neutral Evaluation</a:t>
            </a:r>
            <a:endParaRPr lang="en-US" dirty="0"/>
          </a:p>
        </p:txBody>
      </p:sp>
      <p:sp>
        <p:nvSpPr>
          <p:cNvPr id="3" name="Subtitle 2"/>
          <p:cNvSpPr>
            <a:spLocks noGrp="1"/>
          </p:cNvSpPr>
          <p:nvPr>
            <p:ph type="subTitle" idx="1"/>
          </p:nvPr>
        </p:nvSpPr>
        <p:spPr/>
        <p:txBody>
          <a:bodyPr>
            <a:normAutofit fontScale="85000" lnSpcReduction="20000"/>
          </a:bodyPr>
          <a:lstStyle/>
          <a:p>
            <a:pPr algn="l"/>
            <a:r>
              <a:rPr lang="en-US" b="1" dirty="0" smtClean="0"/>
              <a:t>An early neutral evaluation (ENE) is used </a:t>
            </a:r>
            <a:r>
              <a:rPr lang="en-US" b="1" smtClean="0"/>
              <a:t>in US when </a:t>
            </a:r>
            <a:r>
              <a:rPr lang="en-US" b="1" dirty="0" smtClean="0"/>
              <a:t>one or both parties to a dispute seek the advice of an experienced individual, usually an attorney, concerning the strength of their cases</a:t>
            </a:r>
            <a:endParaRPr lang="en-US" b="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Summary Jury Trial</a:t>
            </a:r>
            <a:endParaRPr lang="en-US" dirty="0"/>
          </a:p>
        </p:txBody>
      </p:sp>
      <p:sp>
        <p:nvSpPr>
          <p:cNvPr id="3" name="Subtitle 2"/>
          <p:cNvSpPr>
            <a:spLocks noGrp="1"/>
          </p:cNvSpPr>
          <p:nvPr>
            <p:ph type="subTitle" idx="1"/>
          </p:nvPr>
        </p:nvSpPr>
        <p:spPr/>
        <p:txBody>
          <a:bodyPr>
            <a:normAutofit fontScale="70000" lnSpcReduction="20000"/>
          </a:bodyPr>
          <a:lstStyle/>
          <a:p>
            <a:pPr algn="l"/>
            <a:r>
              <a:rPr lang="en-US" b="1" dirty="0" smtClean="0"/>
              <a:t>Summary jury trials have been used primarily in the federal courts in US, where they provide parties with the opportunity to "try" their cases in an shortened fashion before a group of jurists, who then deliberate and render an Advisory Opinion</a:t>
            </a:r>
            <a:endParaRPr lang="en-US" b="1"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Next </a:t>
            </a:r>
            <a:r>
              <a:rPr lang="en-US" dirty="0" smtClean="0"/>
              <a:t>Topic - The State, Nation, Government </a:t>
            </a:r>
            <a:endParaRPr lang="en-US" dirty="0"/>
          </a:p>
        </p:txBody>
      </p:sp>
      <p:sp>
        <p:nvSpPr>
          <p:cNvPr id="3" name="Subtitle 2"/>
          <p:cNvSpPr>
            <a:spLocks noGrp="1"/>
          </p:cNvSpPr>
          <p:nvPr>
            <p:ph type="subTitle" idx="1"/>
          </p:nvPr>
        </p:nvSpPr>
        <p:spPr/>
        <p:txBody>
          <a:bodyPr>
            <a:normAutofit/>
          </a:bodyPr>
          <a:lstStyle/>
          <a:p>
            <a:r>
              <a:rPr lang="en-US" b="1" dirty="0" smtClean="0"/>
              <a:t>Elements of State, Nation, Government</a:t>
            </a:r>
            <a:endParaRPr lang="en-US" dirty="0" smtClean="0"/>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223</TotalTime>
  <Words>759</Words>
  <Application>Microsoft Office PowerPoint</Application>
  <PresentationFormat>On-screen Show (4:3)</PresentationFormat>
  <Paragraphs>77</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Last Topic - National Security</vt:lpstr>
      <vt:lpstr>Alternative Dispute Resolution</vt:lpstr>
      <vt:lpstr>Benefits of alternative dispute resolution</vt:lpstr>
      <vt:lpstr>Benefits of …….</vt:lpstr>
      <vt:lpstr>Benefits of …….</vt:lpstr>
      <vt:lpstr>Benefits of …….</vt:lpstr>
      <vt:lpstr>Benefits of …….</vt:lpstr>
      <vt:lpstr>Benefits of …….</vt:lpstr>
      <vt:lpstr>Benefits of …….</vt:lpstr>
      <vt:lpstr>Benefits of …….</vt:lpstr>
      <vt:lpstr>Benefits of …….</vt:lpstr>
      <vt:lpstr>Benefits of …….</vt:lpstr>
      <vt:lpstr>Benefits of …….</vt:lpstr>
      <vt:lpstr>Benefits of …….</vt:lpstr>
      <vt:lpstr>Benefits of …….</vt:lpstr>
      <vt:lpstr>Procedures for settling disputes</vt:lpstr>
      <vt:lpstr>Procedures for …..</vt:lpstr>
      <vt:lpstr>Conciliation</vt:lpstr>
      <vt:lpstr>Mediation</vt:lpstr>
      <vt:lpstr>Mediation …..</vt:lpstr>
      <vt:lpstr>Mediation …..</vt:lpstr>
      <vt:lpstr>Mediation …..</vt:lpstr>
      <vt:lpstr>Mediation …..</vt:lpstr>
      <vt:lpstr>Mediation …..</vt:lpstr>
      <vt:lpstr>Mediation …..</vt:lpstr>
      <vt:lpstr>Arbitration Act 1940</vt:lpstr>
      <vt:lpstr>Arbitration …….</vt:lpstr>
      <vt:lpstr>Arbitration ….</vt:lpstr>
      <vt:lpstr>Mediation-Arbitration</vt:lpstr>
      <vt:lpstr>Mini-trial</vt:lpstr>
      <vt:lpstr>Mini-trial ……</vt:lpstr>
      <vt:lpstr>Early Neutral Evaluation</vt:lpstr>
      <vt:lpstr>Summary Jury Trial</vt:lpstr>
      <vt:lpstr>Next Topic - The State, Nation, Government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Fundamental Rights in The Constitution of Pakistan 1973</dc:title>
  <dc:creator>Subhan</dc:creator>
  <cp:lastModifiedBy>NTS</cp:lastModifiedBy>
  <cp:revision>22</cp:revision>
  <dcterms:created xsi:type="dcterms:W3CDTF">2013-11-28T07:57:58Z</dcterms:created>
  <dcterms:modified xsi:type="dcterms:W3CDTF">2013-12-14T05:39:19Z</dcterms:modified>
</cp:coreProperties>
</file>