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70" r:id="rId3"/>
    <p:sldId id="271" r:id="rId4"/>
    <p:sldId id="272" r:id="rId5"/>
    <p:sldId id="273" r:id="rId6"/>
    <p:sldId id="274" r:id="rId7"/>
    <p:sldId id="276" r:id="rId8"/>
    <p:sldId id="275" r:id="rId9"/>
    <p:sldId id="277" r:id="rId10"/>
    <p:sldId id="278" r:id="rId11"/>
    <p:sldId id="279" r:id="rId12"/>
    <p:sldId id="280" r:id="rId13"/>
    <p:sldId id="281" r:id="rId14"/>
    <p:sldId id="282" r:id="rId15"/>
    <p:sldId id="283" r:id="rId16"/>
    <p:sldId id="287" r:id="rId17"/>
    <p:sldId id="286" r:id="rId18"/>
    <p:sldId id="288" r:id="rId19"/>
    <p:sldId id="289" r:id="rId20"/>
    <p:sldId id="290" r:id="rId21"/>
    <p:sldId id="291" r:id="rId22"/>
    <p:sldId id="292" r:id="rId23"/>
    <p:sldId id="293" r:id="rId24"/>
    <p:sldId id="294" r:id="rId25"/>
    <p:sldId id="295" r:id="rId26"/>
    <p:sldId id="296" r:id="rId27"/>
    <p:sldId id="297" r:id="rId28"/>
    <p:sldId id="300"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62198-2D6D-4E1C-B53A-4B901E16A908}" type="datetimeFigureOut">
              <a:rPr lang="en-US" smtClean="0"/>
              <a:pPr/>
              <a:t>12/11/2013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C0AD1D-06B4-483B-90D3-7F52B83334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r>
              <a:rPr lang="en-US" dirty="0" smtClean="0"/>
              <a:t>Last Topic - Grounds for Judicial Review</a:t>
            </a:r>
            <a:endParaRPr lang="en-US" dirty="0"/>
          </a:p>
        </p:txBody>
      </p:sp>
      <p:sp>
        <p:nvSpPr>
          <p:cNvPr id="3" name="Subtitle 2"/>
          <p:cNvSpPr>
            <a:spLocks noGrp="1"/>
          </p:cNvSpPr>
          <p:nvPr>
            <p:ph type="subTitle" idx="1"/>
          </p:nvPr>
        </p:nvSpPr>
        <p:spPr>
          <a:xfrm>
            <a:off x="1371600" y="2209800"/>
            <a:ext cx="6400800" cy="3429000"/>
          </a:xfrm>
        </p:spPr>
        <p:txBody>
          <a:bodyPr>
            <a:normAutofit fontScale="40000" lnSpcReduction="20000"/>
          </a:bodyPr>
          <a:lstStyle/>
          <a:p>
            <a:pPr algn="l"/>
            <a:r>
              <a:rPr lang="en-US" b="1" dirty="0" smtClean="0"/>
              <a:t>IMPORTANCE:</a:t>
            </a:r>
          </a:p>
          <a:p>
            <a:pPr algn="l"/>
            <a:r>
              <a:rPr lang="en-US" b="1" dirty="0" smtClean="0"/>
              <a:t>POSTULATES OF THE DOCTRINE OF JUDICIAL REVIEW:</a:t>
            </a:r>
          </a:p>
          <a:p>
            <a:pPr algn="l"/>
            <a:r>
              <a:rPr lang="en-US" b="1" dirty="0" smtClean="0"/>
              <a:t>SCOPE OF JUDICIAL REVIEW:</a:t>
            </a:r>
          </a:p>
          <a:p>
            <a:pPr algn="l"/>
            <a:r>
              <a:rPr lang="en-US" b="1" dirty="0" smtClean="0"/>
              <a:t>1.    JUDICIAL REVIEW OF PRIMARY LEGISLATION:</a:t>
            </a:r>
          </a:p>
          <a:p>
            <a:pPr algn="l"/>
            <a:r>
              <a:rPr lang="en-US" b="1" dirty="0" smtClean="0"/>
              <a:t>The Grounds of Challenge to Primary Legislation:</a:t>
            </a:r>
          </a:p>
          <a:p>
            <a:pPr algn="l"/>
            <a:r>
              <a:rPr lang="en-US" b="1" dirty="0" smtClean="0"/>
              <a:t>Judicial Review of Constitutional Amendments:</a:t>
            </a:r>
          </a:p>
          <a:p>
            <a:pPr algn="l"/>
            <a:r>
              <a:rPr lang="en-US" b="1" dirty="0" smtClean="0"/>
              <a:t>2.    JUDICIAL REVIEW OF ADMINISTRATIVE ACTIONS:</a:t>
            </a:r>
          </a:p>
          <a:p>
            <a:pPr algn="l"/>
            <a:r>
              <a:rPr lang="en-US" b="1" dirty="0" smtClean="0"/>
              <a:t>General Scope:</a:t>
            </a:r>
          </a:p>
          <a:p>
            <a:pPr algn="l"/>
            <a:r>
              <a:rPr lang="en-US" b="1" dirty="0" smtClean="0"/>
              <a:t>Position in Pakistan:</a:t>
            </a:r>
          </a:p>
          <a:p>
            <a:pPr algn="l"/>
            <a:r>
              <a:rPr lang="en-US" b="1" dirty="0" smtClean="0"/>
              <a:t>Doctrine of Ultra </a:t>
            </a:r>
            <a:r>
              <a:rPr lang="en-US" b="1" dirty="0" err="1" smtClean="0"/>
              <a:t>Vires</a:t>
            </a:r>
            <a:r>
              <a:rPr lang="en-US" b="1" dirty="0" smtClean="0"/>
              <a:t>:</a:t>
            </a:r>
          </a:p>
          <a:p>
            <a:pPr algn="l"/>
            <a:r>
              <a:rPr lang="en-US" b="1" dirty="0" smtClean="0"/>
              <a:t>Grounds for Ultra </a:t>
            </a:r>
            <a:r>
              <a:rPr lang="en-US" b="1" dirty="0" err="1" smtClean="0"/>
              <a:t>Vires</a:t>
            </a:r>
            <a:r>
              <a:rPr lang="en-US" b="1" dirty="0" smtClean="0"/>
              <a:t>:</a:t>
            </a:r>
          </a:p>
          <a:p>
            <a:pPr algn="l"/>
            <a:r>
              <a:rPr lang="en-US" b="1" dirty="0" smtClean="0"/>
              <a:t>RELATIONSHIP BETWEEN JUDICIAL POWER, JURISDICTION AND JUDICIAL REVIEW:</a:t>
            </a:r>
          </a:p>
          <a:p>
            <a:pPr algn="l"/>
            <a:r>
              <a:rPr lang="en-US" b="1" dirty="0" smtClean="0"/>
              <a:t>INTERPRETATION AND ITS RELATION WITH JUDICIAL REVIEW:</a:t>
            </a:r>
          </a:p>
          <a:p>
            <a:pPr algn="l"/>
            <a:r>
              <a:rPr lang="en-US" b="1" dirty="0" smtClean="0"/>
              <a:t>NEXUS BETWEEN JUDICIAL REVIEW AND FUNDAMENTAL RIGHTS:</a:t>
            </a:r>
          </a:p>
          <a:p>
            <a:pPr algn="l"/>
            <a:r>
              <a:rPr lang="en-US" b="1" dirty="0" smtClean="0"/>
              <a:t>JUDICIAL REVIEW AS DEVELOPED IN DIFFERENT COUNTRIES:</a:t>
            </a:r>
          </a:p>
          <a:p>
            <a:pPr algn="l"/>
            <a:r>
              <a:rPr lang="en-US" b="1" dirty="0" smtClean="0"/>
              <a:t>STANDARD OF REVIEW:IS JUDICIAL REVIEW UNDEMOCRATIC?</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r>
              <a:rPr lang="en-US" dirty="0" smtClean="0"/>
              <a:t>National Security</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Measures taken to ensure national </a:t>
            </a:r>
            <a:r>
              <a:rPr lang="en-US" b="1" smtClean="0"/>
              <a:t>security include</a:t>
            </a:r>
            <a:endParaRPr lang="en-US" dirty="0" smtClean="0"/>
          </a:p>
          <a:p>
            <a:pPr algn="l"/>
            <a:r>
              <a:rPr lang="en-US" b="1" dirty="0" smtClean="0"/>
              <a:t>Pakistan National Security Council</a:t>
            </a:r>
            <a:r>
              <a:rPr lang="en-US" dirty="0" smtClean="0"/>
              <a:t> </a:t>
            </a:r>
            <a:r>
              <a:rPr lang="en-US" b="1" dirty="0" smtClean="0"/>
              <a:t>(PNSC</a:t>
            </a:r>
            <a:r>
              <a:rPr lang="en-US" dirty="0" smtClean="0"/>
              <a:t>)</a:t>
            </a:r>
          </a:p>
          <a:p>
            <a:pPr algn="l"/>
            <a:r>
              <a:rPr lang="en-US" b="1" dirty="0" smtClean="0"/>
              <a:t>Elements of National Security </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National Security …….</a:t>
            </a:r>
            <a:endParaRPr lang="en-US" dirty="0"/>
          </a:p>
        </p:txBody>
      </p:sp>
      <p:sp>
        <p:nvSpPr>
          <p:cNvPr id="3" name="Subtitle 2"/>
          <p:cNvSpPr>
            <a:spLocks noGrp="1"/>
          </p:cNvSpPr>
          <p:nvPr>
            <p:ph type="subTitle" idx="1"/>
          </p:nvPr>
        </p:nvSpPr>
        <p:spPr>
          <a:xfrm>
            <a:off x="1371600" y="2057400"/>
            <a:ext cx="6400800" cy="3581400"/>
          </a:xfrm>
        </p:spPr>
        <p:txBody>
          <a:bodyPr>
            <a:normAutofit/>
          </a:bodyPr>
          <a:lstStyle/>
          <a:p>
            <a:pPr algn="l"/>
            <a:r>
              <a:rPr lang="en-US" b="1" dirty="0" smtClean="0"/>
              <a:t>National security is the requirement to maintain the survival of the state through the use of economic power, diplomacy, power projection and political power</a:t>
            </a:r>
            <a:endParaRPr lang="en-US"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470025"/>
          </a:xfrm>
        </p:spPr>
        <p:txBody>
          <a:bodyPr/>
          <a:lstStyle/>
          <a:p>
            <a:pPr algn="r"/>
            <a:r>
              <a:rPr lang="en-US" dirty="0" smtClean="0"/>
              <a:t>National Security …….</a:t>
            </a:r>
            <a:endParaRPr lang="en-US" dirty="0"/>
          </a:p>
        </p:txBody>
      </p:sp>
      <p:sp>
        <p:nvSpPr>
          <p:cNvPr id="3" name="Subtitle 2"/>
          <p:cNvSpPr>
            <a:spLocks noGrp="1"/>
          </p:cNvSpPr>
          <p:nvPr>
            <p:ph type="subTitle" idx="1"/>
          </p:nvPr>
        </p:nvSpPr>
        <p:spPr>
          <a:xfrm>
            <a:off x="1371600" y="1905000"/>
            <a:ext cx="6400800" cy="3733800"/>
          </a:xfrm>
        </p:spPr>
        <p:txBody>
          <a:bodyPr>
            <a:normAutofit lnSpcReduction="10000"/>
          </a:bodyPr>
          <a:lstStyle/>
          <a:p>
            <a:pPr algn="l"/>
            <a:r>
              <a:rPr lang="en-US" b="1" dirty="0" smtClean="0"/>
              <a:t>The concept developed mostly in the United States after World War II. Initially focusing on military might, it now encompasses a broad range of facets, all of which impose on the non military or financial security of the nation and the values adopted by the national society</a:t>
            </a:r>
            <a:endParaRPr lang="en-US"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470025"/>
          </a:xfrm>
        </p:spPr>
        <p:txBody>
          <a:bodyPr/>
          <a:lstStyle/>
          <a:p>
            <a:pPr algn="r"/>
            <a:r>
              <a:rPr lang="en-US" dirty="0" smtClean="0"/>
              <a:t>National Security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Accordingly, in order to possess national security, a nation needs to possess economic security, energy security, environmental security, etc. </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470025"/>
          </a:xfrm>
        </p:spPr>
        <p:txBody>
          <a:bodyPr/>
          <a:lstStyle/>
          <a:p>
            <a:pPr algn="r"/>
            <a:r>
              <a:rPr lang="en-US" dirty="0" smtClean="0"/>
              <a:t>National Security …….</a:t>
            </a:r>
            <a:endParaRPr lang="en-US" dirty="0"/>
          </a:p>
        </p:txBody>
      </p:sp>
      <p:sp>
        <p:nvSpPr>
          <p:cNvPr id="3" name="Subtitle 2"/>
          <p:cNvSpPr>
            <a:spLocks noGrp="1"/>
          </p:cNvSpPr>
          <p:nvPr>
            <p:ph type="subTitle" idx="1"/>
          </p:nvPr>
        </p:nvSpPr>
        <p:spPr>
          <a:xfrm>
            <a:off x="1371600" y="1905000"/>
            <a:ext cx="6400800" cy="3733800"/>
          </a:xfrm>
        </p:spPr>
        <p:txBody>
          <a:bodyPr>
            <a:normAutofit fontScale="92500" lnSpcReduction="20000"/>
          </a:bodyPr>
          <a:lstStyle/>
          <a:p>
            <a:pPr algn="l"/>
            <a:r>
              <a:rPr lang="en-US" b="1" dirty="0" smtClean="0"/>
              <a:t>Security threats involve not only conventional foes such as other nation-states but also non-state actors such as violent non-state actors, narcotic cartels, multinational corporations and non-governmental organizations; some authorities include natural disasters and events causing severe environmental damage in this category</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1470025"/>
          </a:xfrm>
        </p:spPr>
        <p:txBody>
          <a:bodyPr/>
          <a:lstStyle/>
          <a:p>
            <a:r>
              <a:rPr lang="en-US" dirty="0" smtClean="0"/>
              <a:t>Measures taken to ensure National Security</a:t>
            </a:r>
            <a:endParaRPr lang="en-US" dirty="0"/>
          </a:p>
        </p:txBody>
      </p:sp>
      <p:sp>
        <p:nvSpPr>
          <p:cNvPr id="3" name="Subtitle 2"/>
          <p:cNvSpPr>
            <a:spLocks noGrp="1"/>
          </p:cNvSpPr>
          <p:nvPr>
            <p:ph type="subTitle" idx="1"/>
          </p:nvPr>
        </p:nvSpPr>
        <p:spPr>
          <a:xfrm>
            <a:off x="1371600" y="2438400"/>
            <a:ext cx="6400800" cy="3200400"/>
          </a:xfrm>
        </p:spPr>
        <p:txBody>
          <a:bodyPr>
            <a:normAutofit lnSpcReduction="10000"/>
          </a:bodyPr>
          <a:lstStyle/>
          <a:p>
            <a:pPr lvl="0" algn="l"/>
            <a:r>
              <a:rPr lang="en-US" b="1" dirty="0" smtClean="0"/>
              <a:t>1. Using diplomacy to convention allies and isolate threats</a:t>
            </a:r>
          </a:p>
          <a:p>
            <a:pPr lvl="0" algn="l"/>
            <a:r>
              <a:rPr lang="en-US" b="1" dirty="0" smtClean="0"/>
              <a:t>2. Marshalling economic power to facilitate or compel cooperation</a:t>
            </a:r>
          </a:p>
          <a:p>
            <a:pPr lvl="0" algn="l"/>
            <a:r>
              <a:rPr lang="en-US" b="1" dirty="0" smtClean="0"/>
              <a:t>3. Maintaining effective armed forces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470025"/>
          </a:xfrm>
        </p:spPr>
        <p:txBody>
          <a:bodyPr/>
          <a:lstStyle/>
          <a:p>
            <a:pPr algn="r"/>
            <a:r>
              <a:rPr lang="en-US" dirty="0" smtClean="0"/>
              <a:t>Measures Taken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lvl="0" algn="l"/>
            <a:r>
              <a:rPr lang="en-US" b="1" dirty="0" smtClean="0"/>
              <a:t>4. Implementing civil defense and emergency attentiveness measures (including anti-terrorism legislation)</a:t>
            </a:r>
          </a:p>
          <a:p>
            <a:pPr lvl="0" algn="l"/>
            <a:r>
              <a:rPr lang="en-US" b="1" dirty="0" smtClean="0"/>
              <a:t>5. Ensuring the flexibility and idleness of critical infrastructure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11001"/>
            <a:ext cx="7772400" cy="1440024"/>
          </a:xfrm>
        </p:spPr>
        <p:txBody>
          <a:bodyPr/>
          <a:lstStyle/>
          <a:p>
            <a:pPr algn="r"/>
            <a:r>
              <a:rPr lang="en-US" dirty="0" smtClean="0"/>
              <a:t>Measures Taken …….</a:t>
            </a:r>
            <a:endParaRPr lang="en-US" dirty="0"/>
          </a:p>
        </p:txBody>
      </p:sp>
      <p:sp>
        <p:nvSpPr>
          <p:cNvPr id="3" name="Subtitle 2"/>
          <p:cNvSpPr>
            <a:spLocks noGrp="1"/>
          </p:cNvSpPr>
          <p:nvPr>
            <p:ph type="subTitle" idx="1"/>
          </p:nvPr>
        </p:nvSpPr>
        <p:spPr>
          <a:xfrm>
            <a:off x="1371600" y="1981200"/>
            <a:ext cx="6400800" cy="3657600"/>
          </a:xfrm>
        </p:spPr>
        <p:txBody>
          <a:bodyPr>
            <a:normAutofit/>
          </a:bodyPr>
          <a:lstStyle/>
          <a:p>
            <a:pPr lvl="0" algn="l"/>
            <a:r>
              <a:rPr lang="en-US" b="1" dirty="0" smtClean="0"/>
              <a:t>6. Using intelligence services to detect and defeat or avoid threats and spying, and to protect classified information</a:t>
            </a:r>
          </a:p>
          <a:p>
            <a:pPr lvl="0" algn="l"/>
            <a:r>
              <a:rPr lang="en-US" b="1" dirty="0" smtClean="0"/>
              <a:t>7. Using counterintelligence services or secret police to protect the nation from internal threats</a:t>
            </a:r>
          </a:p>
          <a:p>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Pakistan National Security Council (PNSC) </a:t>
            </a:r>
            <a:endParaRPr lang="en-US" dirty="0"/>
          </a:p>
        </p:txBody>
      </p:sp>
      <p:sp>
        <p:nvSpPr>
          <p:cNvPr id="3" name="Subtitle 2"/>
          <p:cNvSpPr>
            <a:spLocks noGrp="1"/>
          </p:cNvSpPr>
          <p:nvPr>
            <p:ph type="subTitle" idx="1"/>
          </p:nvPr>
        </p:nvSpPr>
        <p:spPr/>
        <p:txBody>
          <a:bodyPr>
            <a:normAutofit fontScale="85000" lnSpcReduction="10000"/>
          </a:bodyPr>
          <a:lstStyle/>
          <a:p>
            <a:pPr algn="l"/>
            <a:r>
              <a:rPr lang="en-US" b="1" dirty="0" smtClean="0"/>
              <a:t>Pakistan National Security Council (PNSC) </a:t>
            </a:r>
          </a:p>
          <a:p>
            <a:pPr algn="l"/>
            <a:r>
              <a:rPr lang="en-US" b="1" dirty="0" smtClean="0"/>
              <a:t>is a federal institutional and consultative body chaired by the Prime minister of Pakistan</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PNSC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The PNSC is a principal forum that is mandated for considering national security and foreign policy matters with the senior national security advisers and Cabinet ministers</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PNSC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The idea and inception of National Security Council was first conceived in 1969 under the  Mr. </a:t>
            </a:r>
            <a:r>
              <a:rPr lang="en-US" b="1" dirty="0" err="1" smtClean="0"/>
              <a:t>Yahya</a:t>
            </a:r>
            <a:r>
              <a:rPr lang="en-US" b="1" dirty="0" smtClean="0"/>
              <a:t> Khan, its functions were to advise and assist the President and Prime minister on national security and foreign policies</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PNSC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The idea of this institution remains highly debatable and controversial in Pakistan's political feature </a:t>
            </a:r>
          </a:p>
          <a:p>
            <a:pPr algn="l"/>
            <a:r>
              <a:rPr lang="en-US" b="1" dirty="0" smtClean="0"/>
              <a:t>who argues that the PNSC provides legal cover for expanding the role and influence of the military in the country</a:t>
            </a: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PNSC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The National Security Council was re-created by former Chief of Army Staff General </a:t>
            </a:r>
            <a:r>
              <a:rPr lang="en-US" b="1" dirty="0" err="1" smtClean="0"/>
              <a:t>Pervez</a:t>
            </a:r>
            <a:r>
              <a:rPr lang="en-US" b="1" dirty="0" smtClean="0"/>
              <a:t> </a:t>
            </a:r>
            <a:r>
              <a:rPr lang="en-US" b="1" dirty="0" err="1" smtClean="0"/>
              <a:t>Musharraf</a:t>
            </a:r>
            <a:r>
              <a:rPr lang="en-US" b="1" dirty="0" smtClean="0"/>
              <a:t> in April 2004 under the National Security Council Act</a:t>
            </a: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PNSC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The PNSC remains to stay as statue on the constitution, the National Security Council is not active since 2008, but instead the </a:t>
            </a:r>
            <a:r>
              <a:rPr lang="en-US" b="1" dirty="0" err="1" smtClean="0"/>
              <a:t>Defence</a:t>
            </a:r>
            <a:r>
              <a:rPr lang="en-US" b="1" dirty="0" smtClean="0"/>
              <a:t> Committee of the Cabinet is re-activated in its place</a:t>
            </a:r>
            <a:endParaRPr lang="en-US"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470025"/>
          </a:xfrm>
        </p:spPr>
        <p:txBody>
          <a:bodyPr/>
          <a:lstStyle/>
          <a:p>
            <a:r>
              <a:rPr lang="en-US" dirty="0" smtClean="0"/>
              <a:t>Elements of National Security </a:t>
            </a:r>
            <a:endParaRPr lang="en-US" dirty="0"/>
          </a:p>
        </p:txBody>
      </p:sp>
      <p:sp>
        <p:nvSpPr>
          <p:cNvPr id="3" name="Subtitle 2"/>
          <p:cNvSpPr>
            <a:spLocks noGrp="1"/>
          </p:cNvSpPr>
          <p:nvPr>
            <p:ph type="subTitle" idx="1"/>
          </p:nvPr>
        </p:nvSpPr>
        <p:spPr>
          <a:xfrm>
            <a:off x="1371600" y="2438400"/>
            <a:ext cx="6400800" cy="3200400"/>
          </a:xfrm>
        </p:spPr>
        <p:txBody>
          <a:bodyPr>
            <a:normAutofit fontScale="55000" lnSpcReduction="20000"/>
          </a:bodyPr>
          <a:lstStyle/>
          <a:p>
            <a:pPr algn="l"/>
            <a:r>
              <a:rPr lang="en-US" b="1" dirty="0" smtClean="0"/>
              <a:t>1. Military security</a:t>
            </a:r>
            <a:endParaRPr lang="en-US" dirty="0" smtClean="0"/>
          </a:p>
          <a:p>
            <a:pPr algn="l"/>
            <a:r>
              <a:rPr lang="en-US" b="1" dirty="0" smtClean="0"/>
              <a:t>2. Economic security</a:t>
            </a:r>
            <a:endParaRPr lang="en-US" dirty="0" smtClean="0"/>
          </a:p>
          <a:p>
            <a:pPr algn="l"/>
            <a:r>
              <a:rPr lang="en-US" b="1" dirty="0" smtClean="0"/>
              <a:t>3. Financial security</a:t>
            </a:r>
            <a:endParaRPr lang="en-US" dirty="0" smtClean="0"/>
          </a:p>
          <a:p>
            <a:pPr algn="l"/>
            <a:r>
              <a:rPr lang="en-US" b="1" dirty="0" smtClean="0"/>
              <a:t>4. Energy security</a:t>
            </a:r>
            <a:endParaRPr lang="en-US" dirty="0" smtClean="0"/>
          </a:p>
          <a:p>
            <a:pPr algn="l"/>
            <a:r>
              <a:rPr lang="en-US" b="1" dirty="0" smtClean="0"/>
              <a:t>5</a:t>
            </a:r>
            <a:r>
              <a:rPr lang="en-US" dirty="0" smtClean="0"/>
              <a:t>.  </a:t>
            </a:r>
            <a:r>
              <a:rPr lang="en-US" b="1" dirty="0" smtClean="0"/>
              <a:t>Border Security</a:t>
            </a:r>
            <a:endParaRPr lang="en-US" dirty="0" smtClean="0"/>
          </a:p>
          <a:p>
            <a:pPr algn="l"/>
            <a:r>
              <a:rPr lang="en-US" b="1" dirty="0" smtClean="0"/>
              <a:t>6. Disaster Security</a:t>
            </a:r>
            <a:endParaRPr lang="en-US" dirty="0" smtClean="0"/>
          </a:p>
          <a:p>
            <a:pPr algn="l"/>
            <a:r>
              <a:rPr lang="en-US" b="1" dirty="0" smtClean="0"/>
              <a:t>7. Geo-</a:t>
            </a:r>
            <a:r>
              <a:rPr lang="en-US" b="1" dirty="0" err="1" smtClean="0"/>
              <a:t>stratagic</a:t>
            </a:r>
            <a:r>
              <a:rPr lang="en-US" b="1" dirty="0" smtClean="0"/>
              <a:t> Security</a:t>
            </a:r>
            <a:endParaRPr lang="en-US" dirty="0" smtClean="0"/>
          </a:p>
          <a:p>
            <a:pPr algn="l"/>
            <a:r>
              <a:rPr lang="en-US" b="1" dirty="0" smtClean="0"/>
              <a:t>8. Food security</a:t>
            </a:r>
            <a:endParaRPr lang="en-US" dirty="0" smtClean="0"/>
          </a:p>
          <a:p>
            <a:pPr algn="l"/>
            <a:r>
              <a:rPr lang="en-US" b="1" dirty="0" smtClean="0"/>
              <a:t>9. Public Health Security</a:t>
            </a:r>
            <a:endParaRPr lang="en-US" dirty="0" smtClean="0"/>
          </a:p>
          <a:p>
            <a:pPr algn="l"/>
            <a:r>
              <a:rPr lang="en-US" b="1" dirty="0" smtClean="0"/>
              <a:t>10. Environmental security</a:t>
            </a:r>
            <a:endParaRPr lang="en-US" dirty="0" smtClean="0"/>
          </a:p>
          <a:p>
            <a:pPr algn="l"/>
            <a:r>
              <a:rPr lang="en-US" b="1" dirty="0" smtClean="0"/>
              <a:t>11. Cyber security</a:t>
            </a:r>
            <a:endParaRPr lang="en-US"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dirty="0" smtClean="0"/>
              <a:t>1. Military Security</a:t>
            </a:r>
            <a:endParaRPr lang="en-US" dirty="0"/>
          </a:p>
        </p:txBody>
      </p:sp>
      <p:sp>
        <p:nvSpPr>
          <p:cNvPr id="3" name="Subtitle 2"/>
          <p:cNvSpPr>
            <a:spLocks noGrp="1"/>
          </p:cNvSpPr>
          <p:nvPr>
            <p:ph type="subTitle" idx="1"/>
          </p:nvPr>
        </p:nvSpPr>
        <p:spPr>
          <a:xfrm>
            <a:off x="1371600" y="2209800"/>
            <a:ext cx="6400800" cy="3429000"/>
          </a:xfrm>
        </p:spPr>
        <p:txBody>
          <a:bodyPr>
            <a:normAutofit lnSpcReduction="10000"/>
          </a:bodyPr>
          <a:lstStyle/>
          <a:p>
            <a:pPr algn="l"/>
            <a:r>
              <a:rPr lang="en-US" b="1" dirty="0" smtClean="0"/>
              <a:t>Implies the capability of a nation-state to defend itself, and/or discourage military aggression. Alternatively, military security implies the capability of a nation-state to enforce its policy choices by use of military force</a:t>
            </a:r>
            <a:endParaRPr lang="en-US"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dirty="0" smtClean="0"/>
              <a:t>2. Economic Security</a:t>
            </a:r>
            <a:endParaRPr lang="en-US" dirty="0"/>
          </a:p>
        </p:txBody>
      </p:sp>
      <p:sp>
        <p:nvSpPr>
          <p:cNvPr id="3" name="Subtitle 2"/>
          <p:cNvSpPr>
            <a:spLocks noGrp="1"/>
          </p:cNvSpPr>
          <p:nvPr>
            <p:ph type="subTitle" idx="1"/>
          </p:nvPr>
        </p:nvSpPr>
        <p:spPr>
          <a:xfrm>
            <a:off x="1371600" y="2209800"/>
            <a:ext cx="6400800" cy="3429000"/>
          </a:xfrm>
        </p:spPr>
        <p:txBody>
          <a:bodyPr/>
          <a:lstStyle/>
          <a:p>
            <a:pPr algn="l"/>
            <a:r>
              <a:rPr lang="en-US" b="1" dirty="0" smtClean="0"/>
              <a:t>Or financial security is the condition of having stable income or other resources to support a standard of living now and in the projected future</a:t>
            </a:r>
            <a:endParaRPr lang="en-US"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dirty="0" smtClean="0"/>
              <a:t>3. Financial Security </a:t>
            </a:r>
            <a:endParaRPr lang="en-US" dirty="0"/>
          </a:p>
        </p:txBody>
      </p:sp>
      <p:sp>
        <p:nvSpPr>
          <p:cNvPr id="3" name="Subtitle 2"/>
          <p:cNvSpPr>
            <a:spLocks noGrp="1"/>
          </p:cNvSpPr>
          <p:nvPr>
            <p:ph type="subTitle" idx="1"/>
          </p:nvPr>
        </p:nvSpPr>
        <p:spPr>
          <a:xfrm>
            <a:off x="1371600" y="2209800"/>
            <a:ext cx="6400800" cy="3429000"/>
          </a:xfrm>
        </p:spPr>
        <p:txBody>
          <a:bodyPr>
            <a:normAutofit lnSpcReduction="10000"/>
          </a:bodyPr>
          <a:lstStyle/>
          <a:p>
            <a:pPr algn="l"/>
            <a:r>
              <a:rPr lang="en-US" b="1" dirty="0" smtClean="0"/>
              <a:t>Refers to individual and family money management and savings. Economic security tends to include the broader effect of a society's production levels and monetary support for non-working citizens</a:t>
            </a:r>
            <a:endParaRPr lang="en-US"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dirty="0" smtClean="0"/>
              <a:t>4. Energy Security</a:t>
            </a:r>
            <a:endParaRPr lang="en-US" dirty="0"/>
          </a:p>
        </p:txBody>
      </p:sp>
      <p:sp>
        <p:nvSpPr>
          <p:cNvPr id="3" name="Subtitle 2"/>
          <p:cNvSpPr>
            <a:spLocks noGrp="1"/>
          </p:cNvSpPr>
          <p:nvPr>
            <p:ph type="subTitle" idx="1"/>
          </p:nvPr>
        </p:nvSpPr>
        <p:spPr>
          <a:xfrm>
            <a:off x="1371600" y="2209800"/>
            <a:ext cx="6400800" cy="3429000"/>
          </a:xfrm>
        </p:spPr>
        <p:txBody>
          <a:bodyPr>
            <a:normAutofit lnSpcReduction="10000"/>
          </a:bodyPr>
          <a:lstStyle/>
          <a:p>
            <a:pPr algn="l"/>
            <a:r>
              <a:rPr lang="en-US" b="1" dirty="0" smtClean="0"/>
              <a:t>A term for an association between national security and the availability of natural resources for energy consumption. Access to cheap energy has become essential to the functioning of modern economies</a:t>
            </a:r>
            <a:endParaRPr lang="en-US"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dirty="0" smtClean="0"/>
              <a:t>5. Border Security </a:t>
            </a:r>
            <a:endParaRPr lang="en-US" dirty="0"/>
          </a:p>
        </p:txBody>
      </p:sp>
      <p:sp>
        <p:nvSpPr>
          <p:cNvPr id="3" name="Subtitle 2"/>
          <p:cNvSpPr>
            <a:spLocks noGrp="1"/>
          </p:cNvSpPr>
          <p:nvPr>
            <p:ph type="subTitle" idx="1"/>
          </p:nvPr>
        </p:nvSpPr>
        <p:spPr>
          <a:xfrm>
            <a:off x="1371600" y="2209800"/>
            <a:ext cx="6400800" cy="3429000"/>
          </a:xfrm>
        </p:spPr>
        <p:txBody>
          <a:bodyPr/>
          <a:lstStyle/>
          <a:p>
            <a:pPr algn="l"/>
            <a:r>
              <a:rPr lang="en-US" b="1" dirty="0" smtClean="0"/>
              <a:t>Its primary role is to guard the Countries international borders during peacetime and also prevent trans border crime</a:t>
            </a:r>
          </a:p>
          <a:p>
            <a:pPr algn="l"/>
            <a:r>
              <a:rPr lang="en-US" b="1" dirty="0" smtClean="0"/>
              <a:t>In Pakistan the job is assigned to Rangers</a:t>
            </a:r>
            <a:endParaRPr lang="en-US"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dirty="0" smtClean="0"/>
              <a:t>6. Disaster Security </a:t>
            </a:r>
            <a:endParaRPr lang="en-US" dirty="0"/>
          </a:p>
        </p:txBody>
      </p:sp>
      <p:sp>
        <p:nvSpPr>
          <p:cNvPr id="3" name="Subtitle 2"/>
          <p:cNvSpPr>
            <a:spLocks noGrp="1"/>
          </p:cNvSpPr>
          <p:nvPr>
            <p:ph type="subTitle" idx="1"/>
          </p:nvPr>
        </p:nvSpPr>
        <p:spPr>
          <a:xfrm>
            <a:off x="1371600" y="2209800"/>
            <a:ext cx="6400800" cy="3429000"/>
          </a:xfrm>
        </p:spPr>
        <p:txBody>
          <a:bodyPr>
            <a:normAutofit lnSpcReduction="10000"/>
          </a:bodyPr>
          <a:lstStyle/>
          <a:p>
            <a:pPr algn="l"/>
            <a:r>
              <a:rPr lang="en-US" dirty="0" smtClean="0"/>
              <a:t>is the process, policies and procedures that are related to preparing for recovery or continuation of technology infrastructure which are vital to an organization after a natural or human-induced disaster</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dirty="0" smtClean="0"/>
              <a:t>7. Geo-</a:t>
            </a:r>
            <a:r>
              <a:rPr lang="en-US" dirty="0" err="1" smtClean="0"/>
              <a:t>stratagic</a:t>
            </a:r>
            <a:r>
              <a:rPr lang="en-US" dirty="0" smtClean="0"/>
              <a:t> Security</a:t>
            </a:r>
            <a:endParaRPr lang="en-US" dirty="0"/>
          </a:p>
        </p:txBody>
      </p:sp>
      <p:sp>
        <p:nvSpPr>
          <p:cNvPr id="3" name="Subtitle 2"/>
          <p:cNvSpPr>
            <a:spLocks noGrp="1"/>
          </p:cNvSpPr>
          <p:nvPr>
            <p:ph type="subTitle" idx="1"/>
          </p:nvPr>
        </p:nvSpPr>
        <p:spPr>
          <a:xfrm>
            <a:off x="1371600" y="2209800"/>
            <a:ext cx="6400800" cy="3429000"/>
          </a:xfrm>
        </p:spPr>
        <p:txBody>
          <a:bodyPr/>
          <a:lstStyle/>
          <a:p>
            <a:pPr algn="l"/>
            <a:r>
              <a:rPr lang="en-US" b="1" dirty="0" smtClean="0"/>
              <a:t>A subfield of geopolitics, is a type of foreign policy guided principally by geographical factors as they inform, constrain, or affect political and military planning</a:t>
            </a:r>
            <a:endParaRPr lang="en-US"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dirty="0" smtClean="0"/>
              <a:t>8. Food Security</a:t>
            </a:r>
            <a:endParaRPr lang="en-US" dirty="0"/>
          </a:p>
        </p:txBody>
      </p:sp>
      <p:sp>
        <p:nvSpPr>
          <p:cNvPr id="3" name="Subtitle 2"/>
          <p:cNvSpPr>
            <a:spLocks noGrp="1"/>
          </p:cNvSpPr>
          <p:nvPr>
            <p:ph type="subTitle" idx="1"/>
          </p:nvPr>
        </p:nvSpPr>
        <p:spPr>
          <a:xfrm>
            <a:off x="1371600" y="2209800"/>
            <a:ext cx="6400800" cy="3429000"/>
          </a:xfrm>
        </p:spPr>
        <p:txBody>
          <a:bodyPr>
            <a:normAutofit fontScale="92500" lnSpcReduction="20000"/>
          </a:bodyPr>
          <a:lstStyle/>
          <a:p>
            <a:pPr algn="l"/>
            <a:r>
              <a:rPr lang="en-US" b="1" dirty="0" smtClean="0"/>
              <a:t>According to the Food and Agriculture Organization (FAO)</a:t>
            </a:r>
          </a:p>
          <a:p>
            <a:pPr algn="l"/>
            <a:r>
              <a:rPr lang="en-US" b="1" dirty="0" smtClean="0"/>
              <a:t>exists when all people, at all times, have physical and economic access to sufficient, safe and nutritious food to meet their dietary needs and food preferences for an active and healthy life</a:t>
            </a:r>
            <a:endParaRPr lang="en-US"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dirty="0" smtClean="0"/>
              <a:t>9. Public Health Security </a:t>
            </a:r>
            <a:endParaRPr lang="en-US" dirty="0"/>
          </a:p>
        </p:txBody>
      </p:sp>
      <p:sp>
        <p:nvSpPr>
          <p:cNvPr id="3" name="Subtitle 2"/>
          <p:cNvSpPr>
            <a:spLocks noGrp="1"/>
          </p:cNvSpPr>
          <p:nvPr>
            <p:ph type="subTitle" idx="1"/>
          </p:nvPr>
        </p:nvSpPr>
        <p:spPr>
          <a:xfrm>
            <a:off x="1371600" y="2209800"/>
            <a:ext cx="6400800" cy="3429000"/>
          </a:xfrm>
        </p:spPr>
        <p:txBody>
          <a:bodyPr/>
          <a:lstStyle/>
          <a:p>
            <a:pPr algn="l"/>
            <a:r>
              <a:rPr lang="en-US" b="1" dirty="0" smtClean="0"/>
              <a:t>It means the assurance of Health for everyone, it is intended to establish new requirements &amp; horizon for the removal of threat to human, animal, and plant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dirty="0" smtClean="0"/>
              <a:t>10. Environmental security</a:t>
            </a:r>
            <a:endParaRPr lang="en-US" dirty="0"/>
          </a:p>
        </p:txBody>
      </p:sp>
      <p:sp>
        <p:nvSpPr>
          <p:cNvPr id="3" name="Subtitle 2"/>
          <p:cNvSpPr>
            <a:spLocks noGrp="1"/>
          </p:cNvSpPr>
          <p:nvPr>
            <p:ph type="subTitle" idx="1"/>
          </p:nvPr>
        </p:nvSpPr>
        <p:spPr>
          <a:xfrm>
            <a:off x="1371600" y="2209800"/>
            <a:ext cx="6400800" cy="3429000"/>
          </a:xfrm>
        </p:spPr>
        <p:txBody>
          <a:bodyPr/>
          <a:lstStyle/>
          <a:p>
            <a:pPr algn="l"/>
            <a:r>
              <a:rPr lang="en-US" b="1" dirty="0" smtClean="0"/>
              <a:t>It examines threats posed by environmental events and trends to individuals, communities or nations</a:t>
            </a:r>
            <a:endParaRPr lang="en-US"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609600"/>
            <a:ext cx="7772400" cy="1470025"/>
          </a:xfrm>
        </p:spPr>
        <p:txBody>
          <a:bodyPr/>
          <a:lstStyle/>
          <a:p>
            <a:r>
              <a:rPr lang="en-US" dirty="0" smtClean="0"/>
              <a:t>11. Cyber Security</a:t>
            </a:r>
            <a:endParaRPr lang="en-US" dirty="0"/>
          </a:p>
        </p:txBody>
      </p:sp>
      <p:sp>
        <p:nvSpPr>
          <p:cNvPr id="3" name="Subtitle 2"/>
          <p:cNvSpPr>
            <a:spLocks noGrp="1"/>
          </p:cNvSpPr>
          <p:nvPr>
            <p:ph type="subTitle" idx="1"/>
          </p:nvPr>
        </p:nvSpPr>
        <p:spPr>
          <a:xfrm>
            <a:off x="1371600" y="2209800"/>
            <a:ext cx="6400800" cy="3429000"/>
          </a:xfrm>
        </p:spPr>
        <p:txBody>
          <a:bodyPr>
            <a:normAutofit fontScale="92500"/>
          </a:bodyPr>
          <a:lstStyle/>
          <a:p>
            <a:pPr algn="l"/>
            <a:r>
              <a:rPr lang="en-US" b="1" dirty="0" smtClean="0"/>
              <a:t>Standards of Security, which enable organizations to practice safe security techniques to minimize the number of successful cyber-security attacks. These guides provide general outlines as well as specific techniques for implementing cyber-security</a:t>
            </a:r>
            <a:endParaRPr lang="en-US"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0"/>
            <a:ext cx="7772400" cy="1470025"/>
          </a:xfrm>
        </p:spPr>
        <p:txBody>
          <a:bodyPr/>
          <a:lstStyle/>
          <a:p>
            <a:r>
              <a:rPr lang="en-US" smtClean="0"/>
              <a:t>Next Topic - Alternative </a:t>
            </a:r>
            <a:r>
              <a:rPr lang="en-US" dirty="0" smtClean="0"/>
              <a:t>Dispute Resolution</a:t>
            </a:r>
            <a:endParaRPr lang="en-US" dirty="0"/>
          </a:p>
        </p:txBody>
      </p:sp>
      <p:sp>
        <p:nvSpPr>
          <p:cNvPr id="3" name="Subtitle 2"/>
          <p:cNvSpPr>
            <a:spLocks noGrp="1"/>
          </p:cNvSpPr>
          <p:nvPr>
            <p:ph type="subTitle" idx="1"/>
          </p:nvPr>
        </p:nvSpPr>
        <p:spPr>
          <a:xfrm>
            <a:off x="1371600" y="3733800"/>
            <a:ext cx="6400800" cy="1905000"/>
          </a:xfrm>
        </p:spPr>
        <p:txBody>
          <a:bodyPr>
            <a:normAutofit/>
          </a:bodyPr>
          <a:lstStyle/>
          <a:p>
            <a:pPr algn="l"/>
            <a:r>
              <a:rPr lang="en-US" b="1" dirty="0" smtClean="0"/>
              <a:t>Benefits of alternative dispute resolution</a:t>
            </a:r>
          </a:p>
          <a:p>
            <a:pPr algn="l"/>
            <a:r>
              <a:rPr lang="en-US" b="1" dirty="0" smtClean="0"/>
              <a:t>Procedure</a:t>
            </a:r>
            <a:endParaRPr lang="en-US"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TotalTime>
  <Words>417</Words>
  <Application>Microsoft Office PowerPoint</Application>
  <PresentationFormat>On-screen Show (4:3)</PresentationFormat>
  <Paragraphs>92</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Last Topic - Grounds for Judicial Review</vt:lpstr>
      <vt:lpstr>National Security</vt:lpstr>
      <vt:lpstr>National Security …….</vt:lpstr>
      <vt:lpstr>National Security …….</vt:lpstr>
      <vt:lpstr>National Security …….</vt:lpstr>
      <vt:lpstr>National Security …….</vt:lpstr>
      <vt:lpstr>Measures taken to ensure National Security</vt:lpstr>
      <vt:lpstr>Measures Taken …….</vt:lpstr>
      <vt:lpstr>Measures Taken …….</vt:lpstr>
      <vt:lpstr>Pakistan National Security Council (PNSC) </vt:lpstr>
      <vt:lpstr>PNSC …….</vt:lpstr>
      <vt:lpstr>PNSC …….</vt:lpstr>
      <vt:lpstr>PNSC …….</vt:lpstr>
      <vt:lpstr>PNSC …….</vt:lpstr>
      <vt:lpstr>PNSC …….</vt:lpstr>
      <vt:lpstr>Elements of National Security </vt:lpstr>
      <vt:lpstr>1. Military Security</vt:lpstr>
      <vt:lpstr>2. Economic Security</vt:lpstr>
      <vt:lpstr>3. Financial Security </vt:lpstr>
      <vt:lpstr>4. Energy Security</vt:lpstr>
      <vt:lpstr>5. Border Security </vt:lpstr>
      <vt:lpstr>6. Disaster Security </vt:lpstr>
      <vt:lpstr>7. Geo-stratagic Security</vt:lpstr>
      <vt:lpstr>8. Food Security</vt:lpstr>
      <vt:lpstr>9. Public Health Security </vt:lpstr>
      <vt:lpstr>10. Environmental security</vt:lpstr>
      <vt:lpstr>11. Cyber Security</vt:lpstr>
      <vt:lpstr>Next Topic - Alternative Dispute Resolution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Rights in The Constitution of Pakistan 1973</dc:title>
  <dc:creator>Subhan</dc:creator>
  <cp:lastModifiedBy>NTS</cp:lastModifiedBy>
  <cp:revision>24</cp:revision>
  <dcterms:created xsi:type="dcterms:W3CDTF">2013-11-28T07:57:58Z</dcterms:created>
  <dcterms:modified xsi:type="dcterms:W3CDTF">2013-12-11T15:00:14Z</dcterms:modified>
</cp:coreProperties>
</file>