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69" r:id="rId3"/>
    <p:sldId id="276" r:id="rId4"/>
    <p:sldId id="273" r:id="rId5"/>
    <p:sldId id="274" r:id="rId6"/>
    <p:sldId id="275" r:id="rId7"/>
    <p:sldId id="277" r:id="rId8"/>
    <p:sldId id="278" r:id="rId9"/>
    <p:sldId id="279" r:id="rId10"/>
    <p:sldId id="280" r:id="rId11"/>
    <p:sldId id="281" r:id="rId12"/>
    <p:sldId id="282" r:id="rId13"/>
    <p:sldId id="283" r:id="rId14"/>
    <p:sldId id="284" r:id="rId15"/>
    <p:sldId id="285" r:id="rId16"/>
    <p:sldId id="286" r:id="rId17"/>
    <p:sldId id="287" r:id="rId18"/>
    <p:sldId id="288" r:id="rId19"/>
    <p:sldId id="289" r:id="rId20"/>
    <p:sldId id="290" r:id="rId21"/>
    <p:sldId id="291" r:id="rId22"/>
    <p:sldId id="292" r:id="rId23"/>
    <p:sldId id="293" r:id="rId24"/>
    <p:sldId id="294" r:id="rId25"/>
    <p:sldId id="295" r:id="rId26"/>
    <p:sldId id="296" r:id="rId27"/>
    <p:sldId id="297" r:id="rId28"/>
    <p:sldId id="298" r:id="rId29"/>
    <p:sldId id="299" r:id="rId30"/>
    <p:sldId id="300" r:id="rId31"/>
    <p:sldId id="27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62198-2D6D-4E1C-B53A-4B901E16A908}" type="datetimeFigureOut">
              <a:rPr lang="en-US" smtClean="0"/>
              <a:pPr/>
              <a:t>12/15/2013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0AD1D-06B4-483B-90D3-7F52B83334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Last Topic - Judicial Review</a:t>
            </a:r>
            <a:endParaRPr lang="en-US" dirty="0"/>
          </a:p>
        </p:txBody>
      </p:sp>
      <p:sp>
        <p:nvSpPr>
          <p:cNvPr id="3" name="Subtitle 2"/>
          <p:cNvSpPr>
            <a:spLocks noGrp="1"/>
          </p:cNvSpPr>
          <p:nvPr>
            <p:ph type="subTitle" idx="1"/>
          </p:nvPr>
        </p:nvSpPr>
        <p:spPr/>
        <p:txBody>
          <a:bodyPr>
            <a:normAutofit fontScale="92500" lnSpcReduction="10000"/>
          </a:bodyPr>
          <a:lstStyle/>
          <a:p>
            <a:pPr algn="l"/>
            <a:r>
              <a:rPr lang="en-US" b="1" dirty="0" smtClean="0"/>
              <a:t>A court's authority to examine an executive or legislative act and to invalidate that act if it is contrary to constitutional principles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p:spPr>
        <p:txBody>
          <a:bodyPr/>
          <a:lstStyle/>
          <a:p>
            <a:r>
              <a:rPr lang="en-US" dirty="0" smtClean="0"/>
              <a:t>Grounds for Judicial Review</a:t>
            </a:r>
            <a:endParaRPr lang="en-US" dirty="0"/>
          </a:p>
        </p:txBody>
      </p:sp>
      <p:sp>
        <p:nvSpPr>
          <p:cNvPr id="3" name="Subtitle 2"/>
          <p:cNvSpPr>
            <a:spLocks noGrp="1"/>
          </p:cNvSpPr>
          <p:nvPr>
            <p:ph type="subTitle" idx="1"/>
          </p:nvPr>
        </p:nvSpPr>
        <p:spPr>
          <a:xfrm>
            <a:off x="1371600" y="1524000"/>
            <a:ext cx="6400800" cy="4114800"/>
          </a:xfrm>
        </p:spPr>
        <p:txBody>
          <a:bodyPr>
            <a:normAutofit fontScale="70000" lnSpcReduction="20000"/>
          </a:bodyPr>
          <a:lstStyle/>
          <a:p>
            <a:pPr algn="l"/>
            <a:r>
              <a:rPr lang="en-US" b="1" dirty="0" smtClean="0"/>
              <a:t>IMPORTANCE:</a:t>
            </a:r>
          </a:p>
          <a:p>
            <a:pPr algn="l"/>
            <a:r>
              <a:rPr lang="en-US" b="1" dirty="0" smtClean="0"/>
              <a:t>POSTULATES OF THE DOCTRINE OF JUDICIAL REVIEW:</a:t>
            </a:r>
          </a:p>
          <a:p>
            <a:pPr algn="l"/>
            <a:r>
              <a:rPr lang="en-US" b="1" dirty="0" smtClean="0"/>
              <a:t>SCOPE OF JUDICIAL REVIEW:</a:t>
            </a:r>
          </a:p>
          <a:p>
            <a:pPr algn="l"/>
            <a:r>
              <a:rPr lang="en-US" b="1" dirty="0" smtClean="0"/>
              <a:t>1.    JUDICIAL REVIEW OF PRIMARY LEGISLATION:</a:t>
            </a:r>
          </a:p>
          <a:p>
            <a:pPr algn="l"/>
            <a:r>
              <a:rPr lang="en-US" b="1" dirty="0" smtClean="0"/>
              <a:t>The Grounds of Challenge to Primary Legislation:</a:t>
            </a:r>
          </a:p>
          <a:p>
            <a:pPr algn="l"/>
            <a:r>
              <a:rPr lang="en-US" b="1" dirty="0" smtClean="0"/>
              <a:t>Judicial Review of Constitutional Amendments:</a:t>
            </a:r>
          </a:p>
          <a:p>
            <a:pPr algn="l"/>
            <a:r>
              <a:rPr lang="en-US" b="1" dirty="0" smtClean="0"/>
              <a:t>2.    JUDICIAL REVIEW OF ADMINISTRATIVE ACTIONS:</a:t>
            </a:r>
          </a:p>
          <a:p>
            <a:pPr algn="l"/>
            <a:r>
              <a:rPr lang="en-US" b="1" dirty="0" smtClean="0"/>
              <a:t>Position in Pakistan:</a:t>
            </a:r>
          </a:p>
          <a:p>
            <a:pPr algn="l"/>
            <a:r>
              <a:rPr lang="en-US" b="1" dirty="0" smtClean="0"/>
              <a:t>Doctrine of Ultra </a:t>
            </a:r>
            <a:r>
              <a:rPr lang="en-US" b="1" dirty="0" err="1" smtClean="0"/>
              <a:t>Vires</a:t>
            </a:r>
            <a:r>
              <a:rPr lang="en-US" b="1" dirty="0" smtClean="0"/>
              <a:t>:</a:t>
            </a:r>
          </a:p>
          <a:p>
            <a:pPr algn="l"/>
            <a:r>
              <a:rPr lang="en-US" b="1" dirty="0" smtClean="0"/>
              <a:t>Grounds for Ultra </a:t>
            </a:r>
            <a:r>
              <a:rPr lang="en-US" b="1" dirty="0" err="1" smtClean="0"/>
              <a:t>Vires</a:t>
            </a:r>
            <a:r>
              <a:rPr lang="en-US" b="1" dirty="0" smtClean="0"/>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Grounds for ……..</a:t>
            </a:r>
            <a:endParaRPr lang="en-US" dirty="0"/>
          </a:p>
        </p:txBody>
      </p:sp>
      <p:sp>
        <p:nvSpPr>
          <p:cNvPr id="3" name="Subtitle 2"/>
          <p:cNvSpPr>
            <a:spLocks noGrp="1"/>
          </p:cNvSpPr>
          <p:nvPr>
            <p:ph type="subTitle" idx="1"/>
          </p:nvPr>
        </p:nvSpPr>
        <p:spPr>
          <a:xfrm>
            <a:off x="1371600" y="1981200"/>
            <a:ext cx="6400800" cy="3657600"/>
          </a:xfrm>
        </p:spPr>
        <p:txBody>
          <a:bodyPr>
            <a:normAutofit fontScale="85000" lnSpcReduction="20000"/>
          </a:bodyPr>
          <a:lstStyle/>
          <a:p>
            <a:pPr algn="l"/>
            <a:r>
              <a:rPr lang="en-US" b="1" dirty="0" smtClean="0"/>
              <a:t>RELATIONSHIP BETWEEN JUDICIAL POWER, JURISDICTION AND JUDICIAL REVIEW:</a:t>
            </a:r>
          </a:p>
          <a:p>
            <a:pPr algn="l"/>
            <a:r>
              <a:rPr lang="en-US" b="1" dirty="0" smtClean="0"/>
              <a:t>INTERPRETATION AND ITS RELATION WITH JUDICIAL REVIEW:</a:t>
            </a:r>
          </a:p>
          <a:p>
            <a:pPr algn="l"/>
            <a:r>
              <a:rPr lang="en-US" b="1" dirty="0" smtClean="0"/>
              <a:t>NEXUS BETWEEN JUDICIAL REVIEW AND FUNDAMENTAL RIGHTS:</a:t>
            </a:r>
          </a:p>
          <a:p>
            <a:pPr algn="l"/>
            <a:r>
              <a:rPr lang="en-US" b="1" dirty="0" smtClean="0"/>
              <a:t>JUDICIAL REVIEW AS DEVELOPED IN DIFFERENT COUNTRIES:</a:t>
            </a:r>
          </a:p>
          <a:p>
            <a:pPr algn="l"/>
            <a:r>
              <a:rPr lang="en-US" b="1" smtClean="0"/>
              <a:t>JURISDICTION ISSUES:</a:t>
            </a:r>
            <a:endParaRPr lang="en-US" b="1"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1470025"/>
          </a:xfrm>
        </p:spPr>
        <p:txBody>
          <a:bodyPr/>
          <a:lstStyle/>
          <a:p>
            <a:r>
              <a:rPr lang="en-US" dirty="0" smtClean="0"/>
              <a:t>Grounds for Judicial Review</a:t>
            </a:r>
            <a:endParaRPr lang="en-US" dirty="0"/>
          </a:p>
        </p:txBody>
      </p:sp>
      <p:sp>
        <p:nvSpPr>
          <p:cNvPr id="3" name="Subtitle 2"/>
          <p:cNvSpPr>
            <a:spLocks noGrp="1"/>
          </p:cNvSpPr>
          <p:nvPr>
            <p:ph type="subTitle" idx="1"/>
          </p:nvPr>
        </p:nvSpPr>
        <p:spPr>
          <a:xfrm>
            <a:off x="1371600" y="2362200"/>
            <a:ext cx="6400800" cy="3276600"/>
          </a:xfrm>
        </p:spPr>
        <p:txBody>
          <a:bodyPr>
            <a:normAutofit fontScale="70000" lnSpcReduction="20000"/>
          </a:bodyPr>
          <a:lstStyle/>
          <a:p>
            <a:pPr algn="l"/>
            <a:r>
              <a:rPr lang="en-US" b="1" dirty="0" smtClean="0"/>
              <a:t>According to this dictionary:</a:t>
            </a:r>
          </a:p>
          <a:p>
            <a:pPr algn="l"/>
            <a:r>
              <a:rPr lang="en-US" b="1" dirty="0" smtClean="0"/>
              <a:t>The Court’s power to review the actions of other branches or levels of government; especially the Court’s power to invalidate legislative and executive actions as being unconstitutional;</a:t>
            </a:r>
          </a:p>
          <a:p>
            <a:pPr algn="l"/>
            <a:r>
              <a:rPr lang="en-US" b="1" dirty="0" smtClean="0"/>
              <a:t>The Court’s review of a lower Court’s or an administrative body’s factual or legal findings. “When an Act of Parliament is against common right and reason, or repugnant, or impossible to be performed, the common law will control it and adjudge, such Act to be void”</a:t>
            </a:r>
            <a:endParaRPr lang="en-US"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470025"/>
          </a:xfrm>
        </p:spPr>
        <p:txBody>
          <a:bodyPr/>
          <a:lstStyle/>
          <a:p>
            <a:r>
              <a:rPr lang="en-US" dirty="0" smtClean="0"/>
              <a:t>THE DOCTRINE OF JUDICIAL REVIEW</a:t>
            </a:r>
            <a:endParaRPr lang="en-US" dirty="0"/>
          </a:p>
        </p:txBody>
      </p:sp>
      <p:sp>
        <p:nvSpPr>
          <p:cNvPr id="3" name="Subtitle 2"/>
          <p:cNvSpPr>
            <a:spLocks noGrp="1"/>
          </p:cNvSpPr>
          <p:nvPr>
            <p:ph type="subTitle" idx="1"/>
          </p:nvPr>
        </p:nvSpPr>
        <p:spPr>
          <a:xfrm>
            <a:off x="1371600" y="2209800"/>
            <a:ext cx="6400800" cy="3429000"/>
          </a:xfrm>
        </p:spPr>
        <p:txBody>
          <a:bodyPr>
            <a:normAutofit fontScale="77500" lnSpcReduction="20000"/>
          </a:bodyPr>
          <a:lstStyle/>
          <a:p>
            <a:pPr algn="l"/>
            <a:r>
              <a:rPr lang="en-US" b="1" dirty="0" smtClean="0"/>
              <a:t>The doctrine of judicial review pre-supposes the truth of the following propositions:</a:t>
            </a:r>
          </a:p>
          <a:p>
            <a:pPr algn="l"/>
            <a:r>
              <a:rPr lang="en-US" b="1" dirty="0" smtClean="0"/>
              <a:t>(a)   Constitution is a law which is enforceable by Courts.</a:t>
            </a:r>
          </a:p>
          <a:p>
            <a:pPr algn="l"/>
            <a:r>
              <a:rPr lang="en-US" b="1" dirty="0" smtClean="0"/>
              <a:t>(b)   It is a law of higher obligation than the ordinary law.</a:t>
            </a:r>
          </a:p>
          <a:p>
            <a:pPr algn="l"/>
            <a:r>
              <a:rPr lang="en-US" b="1" dirty="0" smtClean="0"/>
              <a:t>(c)   In the event of conflict between Constitution and ordinary law, it is for the Courts to declare the ordinary law, as void</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772400" cy="1470025"/>
          </a:xfrm>
        </p:spPr>
        <p:txBody>
          <a:bodyPr/>
          <a:lstStyle/>
          <a:p>
            <a:r>
              <a:rPr lang="en-US" dirty="0" smtClean="0"/>
              <a:t>SCOPE OF JUDICIAL REVIEW</a:t>
            </a:r>
            <a:endParaRPr lang="en-US" dirty="0"/>
          </a:p>
        </p:txBody>
      </p:sp>
      <p:sp>
        <p:nvSpPr>
          <p:cNvPr id="3" name="Subtitle 2"/>
          <p:cNvSpPr>
            <a:spLocks noGrp="1"/>
          </p:cNvSpPr>
          <p:nvPr>
            <p:ph type="subTitle" idx="1"/>
          </p:nvPr>
        </p:nvSpPr>
        <p:spPr>
          <a:xfrm>
            <a:off x="1371600" y="2362200"/>
            <a:ext cx="6400800" cy="3276600"/>
          </a:xfrm>
        </p:spPr>
        <p:txBody>
          <a:bodyPr>
            <a:normAutofit fontScale="70000" lnSpcReduction="20000"/>
          </a:bodyPr>
          <a:lstStyle/>
          <a:p>
            <a:pPr algn="l"/>
            <a:r>
              <a:rPr lang="en-US" b="1" dirty="0" smtClean="0"/>
              <a:t>1.    JUDICIAL REVIEW OF PRIMARY LEGISLATION:</a:t>
            </a:r>
          </a:p>
          <a:p>
            <a:pPr algn="l"/>
            <a:r>
              <a:rPr lang="en-US" b="1" dirty="0" smtClean="0"/>
              <a:t>The Grounds of Challenge to Primary Legislation:</a:t>
            </a:r>
          </a:p>
          <a:p>
            <a:pPr algn="l"/>
            <a:r>
              <a:rPr lang="en-US" b="1" dirty="0" smtClean="0"/>
              <a:t>Judicial Review of Constitutional Amendments:</a:t>
            </a:r>
          </a:p>
          <a:p>
            <a:pPr algn="l"/>
            <a:r>
              <a:rPr lang="en-US" b="1" dirty="0" smtClean="0"/>
              <a:t>2.    JUDICIAL REVIEW OF ADMINISTRATIVE ACTIONS:</a:t>
            </a:r>
          </a:p>
          <a:p>
            <a:pPr algn="l"/>
            <a:r>
              <a:rPr lang="en-US" b="1" dirty="0" smtClean="0"/>
              <a:t>Position in Pakistan:</a:t>
            </a:r>
          </a:p>
          <a:p>
            <a:pPr algn="l"/>
            <a:r>
              <a:rPr lang="en-US" b="1" dirty="0" smtClean="0"/>
              <a:t>Doctrine of Ultra </a:t>
            </a:r>
            <a:r>
              <a:rPr lang="en-US" b="1" dirty="0" err="1" smtClean="0"/>
              <a:t>Vires</a:t>
            </a:r>
            <a:r>
              <a:rPr lang="en-US" b="1" dirty="0" smtClean="0"/>
              <a:t>:</a:t>
            </a:r>
          </a:p>
          <a:p>
            <a:pPr algn="l"/>
            <a:r>
              <a:rPr lang="en-US" b="1" dirty="0" smtClean="0"/>
              <a:t>Grounds for Ultra </a:t>
            </a:r>
            <a:r>
              <a:rPr lang="en-US" b="1" dirty="0" err="1" smtClean="0"/>
              <a:t>Vires</a:t>
            </a:r>
            <a:r>
              <a:rPr lang="en-US" b="1" dirty="0" smtClean="0"/>
              <a:t>:</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470025"/>
          </a:xfrm>
        </p:spPr>
        <p:txBody>
          <a:bodyPr/>
          <a:lstStyle/>
          <a:p>
            <a:r>
              <a:rPr lang="en-US" dirty="0" smtClean="0"/>
              <a:t>JUDICIAL REVIEW OF PRIMARY LEGISLATION</a:t>
            </a:r>
            <a:endParaRPr lang="en-US" dirty="0"/>
          </a:p>
        </p:txBody>
      </p:sp>
      <p:sp>
        <p:nvSpPr>
          <p:cNvPr id="3" name="Subtitle 2"/>
          <p:cNvSpPr>
            <a:spLocks noGrp="1"/>
          </p:cNvSpPr>
          <p:nvPr>
            <p:ph type="subTitle" idx="1"/>
          </p:nvPr>
        </p:nvSpPr>
        <p:spPr>
          <a:xfrm>
            <a:off x="1371600" y="2895600"/>
            <a:ext cx="6400800" cy="2743200"/>
          </a:xfrm>
        </p:spPr>
        <p:txBody>
          <a:bodyPr>
            <a:normAutofit fontScale="77500" lnSpcReduction="20000"/>
          </a:bodyPr>
          <a:lstStyle/>
          <a:p>
            <a:pPr algn="l"/>
            <a:r>
              <a:rPr lang="en-US" b="1" dirty="0" smtClean="0"/>
              <a:t>Primary Legislation:</a:t>
            </a:r>
          </a:p>
          <a:p>
            <a:pPr algn="l"/>
            <a:r>
              <a:rPr lang="en-US" b="1" dirty="0" smtClean="0"/>
              <a:t>Primary Legislation is legislation made directly by the legislature or the authority in whom the power to legislate for the time being vests.</a:t>
            </a:r>
          </a:p>
          <a:p>
            <a:pPr algn="l"/>
            <a:r>
              <a:rPr lang="en-US" b="1" dirty="0" smtClean="0"/>
              <a:t>Subordinate Legislation:</a:t>
            </a:r>
          </a:p>
          <a:p>
            <a:pPr algn="l"/>
            <a:r>
              <a:rPr lang="en-US" b="1" dirty="0" smtClean="0"/>
              <a:t>It is a law made by an authority acting under a power granted by a primary legislation</a:t>
            </a:r>
            <a:r>
              <a:rPr lang="en-US" dirty="0" smtClean="0"/>
              <a:t>.</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772400" cy="1470025"/>
          </a:xfrm>
        </p:spPr>
        <p:txBody>
          <a:bodyPr>
            <a:normAutofit/>
          </a:bodyPr>
          <a:lstStyle/>
          <a:p>
            <a:r>
              <a:rPr lang="en-US" dirty="0" smtClean="0"/>
              <a:t>The Grounds of Challenge to Primary Legislation</a:t>
            </a:r>
            <a:endParaRPr lang="en-US" dirty="0"/>
          </a:p>
        </p:txBody>
      </p:sp>
      <p:sp>
        <p:nvSpPr>
          <p:cNvPr id="3" name="Subtitle 2"/>
          <p:cNvSpPr>
            <a:spLocks noGrp="1"/>
          </p:cNvSpPr>
          <p:nvPr>
            <p:ph type="subTitle" idx="1"/>
          </p:nvPr>
        </p:nvSpPr>
        <p:spPr>
          <a:xfrm>
            <a:off x="1371600" y="2514600"/>
            <a:ext cx="6400800" cy="3124200"/>
          </a:xfrm>
        </p:spPr>
        <p:txBody>
          <a:bodyPr>
            <a:normAutofit fontScale="62500" lnSpcReduction="20000"/>
          </a:bodyPr>
          <a:lstStyle/>
          <a:p>
            <a:pPr algn="l"/>
            <a:r>
              <a:rPr lang="en-US" b="1" dirty="0" smtClean="0"/>
              <a:t>“It is the theory of a written Constitution that an Act of the legislature, against to the Constitution, is void”</a:t>
            </a:r>
          </a:p>
          <a:p>
            <a:pPr algn="l"/>
            <a:r>
              <a:rPr lang="en-US" sz="4500" b="1" dirty="0" smtClean="0"/>
              <a:t>In Pakistan:</a:t>
            </a:r>
          </a:p>
          <a:p>
            <a:pPr algn="l"/>
            <a:r>
              <a:rPr lang="en-US" b="1" dirty="0" smtClean="0"/>
              <a:t>In Pakistan, as in India, we have a written Constitution and the Constitution is the supreme law of the land. We have adopted the English Parliamentary system but not the English doctrine of the absolute supremacy of Parliament in matters of legislation. In this respect, we have followed the American Constitution and the systems modeled on it</a:t>
            </a:r>
          </a:p>
          <a:p>
            <a:pPr algn="l"/>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470025"/>
          </a:xfrm>
        </p:spPr>
        <p:txBody>
          <a:bodyPr>
            <a:normAutofit/>
          </a:bodyPr>
          <a:lstStyle/>
          <a:p>
            <a:r>
              <a:rPr lang="en-US" dirty="0" smtClean="0"/>
              <a:t>Judicial Review of Constitutional Amendments:</a:t>
            </a:r>
            <a:endParaRPr lang="en-US" dirty="0"/>
          </a:p>
        </p:txBody>
      </p:sp>
      <p:sp>
        <p:nvSpPr>
          <p:cNvPr id="3" name="Subtitle 2"/>
          <p:cNvSpPr>
            <a:spLocks noGrp="1"/>
          </p:cNvSpPr>
          <p:nvPr>
            <p:ph type="subTitle" idx="1"/>
          </p:nvPr>
        </p:nvSpPr>
        <p:spPr>
          <a:xfrm>
            <a:off x="1371600" y="2667000"/>
            <a:ext cx="6400800" cy="2971800"/>
          </a:xfrm>
        </p:spPr>
        <p:txBody>
          <a:bodyPr>
            <a:normAutofit fontScale="85000" lnSpcReduction="20000"/>
          </a:bodyPr>
          <a:lstStyle/>
          <a:p>
            <a:pPr algn="l"/>
            <a:r>
              <a:rPr lang="en-US" sz="4100" b="1" dirty="0" smtClean="0"/>
              <a:t>Islamic Republic of Pakistan</a:t>
            </a:r>
            <a:endParaRPr lang="en-US" b="1" dirty="0" smtClean="0"/>
          </a:p>
          <a:p>
            <a:pPr algn="l"/>
            <a:r>
              <a:rPr lang="en-US" b="1" dirty="0" smtClean="0"/>
              <a:t>Although the Courts in Pakistan have not recognized the Basic Structure Doctrine, the Courts in Pakistan consistently held that a Constitutional Amendment can only be challenged if it has been enacted in a manner not stipulated by the Constitution itself</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0"/>
            <a:ext cx="7772400" cy="1470025"/>
          </a:xfrm>
        </p:spPr>
        <p:txBody>
          <a:bodyPr>
            <a:normAutofit/>
          </a:bodyPr>
          <a:lstStyle/>
          <a:p>
            <a:r>
              <a:rPr lang="en-US" dirty="0" smtClean="0"/>
              <a:t>JUDICIAL REVIEW OF ADMINISTRATIVE ACTIONS</a:t>
            </a:r>
            <a:endParaRPr lang="en-US" dirty="0"/>
          </a:p>
        </p:txBody>
      </p:sp>
      <p:sp>
        <p:nvSpPr>
          <p:cNvPr id="3" name="Subtitle 2"/>
          <p:cNvSpPr>
            <a:spLocks noGrp="1"/>
          </p:cNvSpPr>
          <p:nvPr>
            <p:ph type="subTitle" idx="1"/>
          </p:nvPr>
        </p:nvSpPr>
        <p:spPr>
          <a:xfrm>
            <a:off x="1371600" y="2590800"/>
            <a:ext cx="6400800" cy="3048000"/>
          </a:xfrm>
        </p:spPr>
        <p:txBody>
          <a:bodyPr>
            <a:normAutofit fontScale="70000" lnSpcReduction="20000"/>
          </a:bodyPr>
          <a:lstStyle/>
          <a:p>
            <a:pPr algn="l"/>
            <a:r>
              <a:rPr lang="en-US" sz="4600" b="1" dirty="0" smtClean="0"/>
              <a:t>General Scope</a:t>
            </a:r>
          </a:p>
          <a:p>
            <a:pPr algn="l"/>
            <a:r>
              <a:rPr lang="en-US" b="1" dirty="0" smtClean="0"/>
              <a:t>In the exercise of its judicial review jurisdiction, the High Court is concerned only with the lawfulness of what the public officers do.</a:t>
            </a:r>
          </a:p>
          <a:p>
            <a:pPr algn="l"/>
            <a:r>
              <a:rPr lang="en-US" b="1" dirty="0" smtClean="0"/>
              <a:t>“The public officers are accountable to Parliament for what they do so far as regards efficiency and policy and of that Parliament is the only judge; they are responsible to a Court of justice for lawfulness of what they do and of that the Court is the only judge”</a:t>
            </a:r>
          </a:p>
          <a:p>
            <a:pPr algn="l"/>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1470025"/>
          </a:xfrm>
        </p:spPr>
        <p:txBody>
          <a:bodyPr/>
          <a:lstStyle/>
          <a:p>
            <a:r>
              <a:rPr lang="en-US" dirty="0" smtClean="0"/>
              <a:t>Position in Pakistan</a:t>
            </a:r>
            <a:endParaRPr lang="en-US" dirty="0"/>
          </a:p>
        </p:txBody>
      </p:sp>
      <p:sp>
        <p:nvSpPr>
          <p:cNvPr id="3" name="Subtitle 2"/>
          <p:cNvSpPr>
            <a:spLocks noGrp="1"/>
          </p:cNvSpPr>
          <p:nvPr>
            <p:ph type="subTitle" idx="1"/>
          </p:nvPr>
        </p:nvSpPr>
        <p:spPr>
          <a:xfrm>
            <a:off x="1371600" y="2438400"/>
            <a:ext cx="6400800" cy="3200400"/>
          </a:xfrm>
        </p:spPr>
        <p:txBody>
          <a:bodyPr>
            <a:normAutofit fontScale="70000" lnSpcReduction="20000"/>
          </a:bodyPr>
          <a:lstStyle/>
          <a:p>
            <a:pPr algn="l"/>
            <a:r>
              <a:rPr lang="en-US" b="1" dirty="0" smtClean="0"/>
              <a:t>“Where an administrative executive officer acts under a law, the High Court will control the action by an appropriate order if he:</a:t>
            </a:r>
          </a:p>
          <a:p>
            <a:pPr algn="l"/>
            <a:r>
              <a:rPr lang="en-US" b="1" dirty="0" smtClean="0"/>
              <a:t>-     goes out of law, i.e. exercises a jurisdiction not vested in him by law;</a:t>
            </a:r>
          </a:p>
          <a:p>
            <a:pPr algn="l"/>
            <a:r>
              <a:rPr lang="en-US" b="1" dirty="0" smtClean="0"/>
              <a:t>-     wrongly denies or omits to exercise a jurisdiction; and</a:t>
            </a:r>
          </a:p>
          <a:p>
            <a:pPr algn="l"/>
            <a:r>
              <a:rPr lang="en-US" b="1" dirty="0" smtClean="0"/>
              <a:t>-     where the law under which he acts prescribes the manner in which he is to act materially departs from that law”.</a:t>
            </a:r>
          </a:p>
          <a:p>
            <a:pPr algn="l"/>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772400" cy="1470025"/>
          </a:xfrm>
        </p:spPr>
        <p:txBody>
          <a:bodyPr/>
          <a:lstStyle/>
          <a:p>
            <a:r>
              <a:rPr lang="en-US" dirty="0" smtClean="0"/>
              <a:t>Doctrine of Ultra </a:t>
            </a:r>
            <a:r>
              <a:rPr lang="en-US" dirty="0" err="1" smtClean="0"/>
              <a:t>Vires</a:t>
            </a:r>
            <a:endParaRPr lang="en-US" dirty="0"/>
          </a:p>
        </p:txBody>
      </p:sp>
      <p:sp>
        <p:nvSpPr>
          <p:cNvPr id="3" name="Subtitle 2"/>
          <p:cNvSpPr>
            <a:spLocks noGrp="1"/>
          </p:cNvSpPr>
          <p:nvPr>
            <p:ph type="subTitle" idx="1"/>
          </p:nvPr>
        </p:nvSpPr>
        <p:spPr>
          <a:xfrm>
            <a:off x="1371600" y="2438400"/>
            <a:ext cx="6400800" cy="3200400"/>
          </a:xfrm>
        </p:spPr>
        <p:txBody>
          <a:bodyPr>
            <a:normAutofit fontScale="70000" lnSpcReduction="20000"/>
          </a:bodyPr>
          <a:lstStyle/>
          <a:p>
            <a:pPr algn="l"/>
            <a:r>
              <a:rPr lang="en-US" b="1" dirty="0" smtClean="0"/>
              <a:t>It’s Meanings: Ultra </a:t>
            </a:r>
            <a:r>
              <a:rPr lang="en-US" b="1" dirty="0" err="1" smtClean="0"/>
              <a:t>Vires</a:t>
            </a:r>
            <a:r>
              <a:rPr lang="en-US" b="1" dirty="0" smtClean="0"/>
              <a:t> is a Latin word which means; “Beyond Power”.</a:t>
            </a:r>
          </a:p>
          <a:p>
            <a:pPr algn="l"/>
            <a:r>
              <a:rPr lang="en-US" sz="4600" b="1" dirty="0" smtClean="0"/>
              <a:t>It’s Concept</a:t>
            </a:r>
            <a:r>
              <a:rPr lang="en-US" b="1" dirty="0" smtClean="0"/>
              <a:t>:</a:t>
            </a:r>
          </a:p>
          <a:p>
            <a:pPr algn="l"/>
            <a:r>
              <a:rPr lang="en-US" b="1" dirty="0" smtClean="0"/>
              <a:t>It is axiomatic that a public authority which derives its existence and its powers from statute cannot validly act outside those powers.</a:t>
            </a:r>
          </a:p>
          <a:p>
            <a:pPr algn="l"/>
            <a:r>
              <a:rPr lang="en-US" b="1" dirty="0" smtClean="0"/>
              <a:t>The doctrine of Ultra </a:t>
            </a:r>
            <a:r>
              <a:rPr lang="en-US" b="1" dirty="0" err="1" smtClean="0"/>
              <a:t>Vires</a:t>
            </a:r>
            <a:r>
              <a:rPr lang="en-US" b="1" dirty="0" smtClean="0"/>
              <a:t> covers all the defects which may lead to administrative actions – subordinate legislation included being invalidated in the Courts.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772400" cy="1470025"/>
          </a:xfrm>
        </p:spPr>
        <p:txBody>
          <a:bodyPr/>
          <a:lstStyle/>
          <a:p>
            <a:r>
              <a:rPr lang="en-US" dirty="0" smtClean="0"/>
              <a:t>Grounds for Ultra </a:t>
            </a:r>
            <a:r>
              <a:rPr lang="en-US" dirty="0" err="1" smtClean="0"/>
              <a:t>Vires</a:t>
            </a:r>
            <a:endParaRPr lang="en-US" dirty="0"/>
          </a:p>
        </p:txBody>
      </p:sp>
      <p:sp>
        <p:nvSpPr>
          <p:cNvPr id="3" name="Subtitle 2"/>
          <p:cNvSpPr>
            <a:spLocks noGrp="1"/>
          </p:cNvSpPr>
          <p:nvPr>
            <p:ph type="subTitle" idx="1"/>
          </p:nvPr>
        </p:nvSpPr>
        <p:spPr>
          <a:xfrm>
            <a:off x="1371600" y="2438400"/>
            <a:ext cx="6400800" cy="3200400"/>
          </a:xfrm>
        </p:spPr>
        <p:txBody>
          <a:bodyPr>
            <a:normAutofit fontScale="70000" lnSpcReduction="20000"/>
          </a:bodyPr>
          <a:lstStyle/>
          <a:p>
            <a:pPr algn="l"/>
            <a:r>
              <a:rPr lang="en-US" b="1" dirty="0" smtClean="0"/>
              <a:t>(a)   breaking of the Constitution;</a:t>
            </a:r>
          </a:p>
          <a:p>
            <a:pPr algn="l"/>
            <a:r>
              <a:rPr lang="en-US" b="1" dirty="0" smtClean="0"/>
              <a:t>(b)   Inconsistency with or breaking of the Enabling Statute;</a:t>
            </a:r>
          </a:p>
          <a:p>
            <a:pPr algn="l"/>
            <a:r>
              <a:rPr lang="en-US" b="1" dirty="0" smtClean="0"/>
              <a:t>(c)   Affecting jurisdiction of Courts;</a:t>
            </a:r>
          </a:p>
          <a:p>
            <a:pPr algn="l"/>
            <a:r>
              <a:rPr lang="en-US" b="1" dirty="0" smtClean="0"/>
              <a:t>(d)   breaking of a Law other than the Enabling Enactment;</a:t>
            </a:r>
          </a:p>
          <a:p>
            <a:pPr algn="l"/>
            <a:r>
              <a:rPr lang="en-US" b="1" dirty="0" smtClean="0"/>
              <a:t>(e)   Affecting Vested Rights; Retrospectively;</a:t>
            </a:r>
          </a:p>
          <a:p>
            <a:pPr algn="l"/>
            <a:r>
              <a:rPr lang="en-US" b="1" dirty="0" smtClean="0"/>
              <a:t>(f)   Bad Faith or Mala fides; and</a:t>
            </a:r>
          </a:p>
          <a:p>
            <a:pPr algn="l"/>
            <a:r>
              <a:rPr lang="en-US" b="1" dirty="0" smtClean="0"/>
              <a:t>(g)   Unreasonableness.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600200"/>
          </a:xfrm>
        </p:spPr>
        <p:txBody>
          <a:bodyPr>
            <a:normAutofit fontScale="90000"/>
          </a:bodyPr>
          <a:lstStyle/>
          <a:p>
            <a:r>
              <a:rPr lang="en-US" dirty="0" smtClean="0"/>
              <a:t>RELATIONSHIP BETWEEN JUDICIAL POWER, JURISDICTION AND JUDICIAL REVIEW</a:t>
            </a:r>
            <a:endParaRPr lang="en-US" dirty="0"/>
          </a:p>
        </p:txBody>
      </p:sp>
      <p:sp>
        <p:nvSpPr>
          <p:cNvPr id="3" name="Subtitle 2"/>
          <p:cNvSpPr>
            <a:spLocks noGrp="1"/>
          </p:cNvSpPr>
          <p:nvPr>
            <p:ph type="subTitle" idx="1"/>
          </p:nvPr>
        </p:nvSpPr>
        <p:spPr>
          <a:xfrm>
            <a:off x="1371600" y="2895600"/>
            <a:ext cx="6400800" cy="2743200"/>
          </a:xfrm>
        </p:spPr>
        <p:txBody>
          <a:bodyPr>
            <a:normAutofit lnSpcReduction="10000"/>
          </a:bodyPr>
          <a:lstStyle/>
          <a:p>
            <a:pPr algn="l"/>
            <a:r>
              <a:rPr lang="en-US" b="1" dirty="0" smtClean="0"/>
              <a:t>“Before a Court can claim to exercise judicial power, it must have jurisdiction; for jurisdiction is the authority of a Court to hear a case and hence to exercise judicial power”</a:t>
            </a:r>
          </a:p>
          <a:p>
            <a:pPr algn="l"/>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1470025"/>
          </a:xfrm>
        </p:spPr>
        <p:txBody>
          <a:bodyPr>
            <a:normAutofit fontScale="90000"/>
          </a:bodyPr>
          <a:lstStyle/>
          <a:p>
            <a:r>
              <a:rPr lang="en-US" dirty="0" smtClean="0"/>
              <a:t>INTERPRETATION AND ITS RELATION WITH JUDICIAL REVIEW</a:t>
            </a:r>
            <a:endParaRPr lang="en-US" dirty="0"/>
          </a:p>
        </p:txBody>
      </p:sp>
      <p:sp>
        <p:nvSpPr>
          <p:cNvPr id="3" name="Subtitle 2"/>
          <p:cNvSpPr>
            <a:spLocks noGrp="1"/>
          </p:cNvSpPr>
          <p:nvPr>
            <p:ph type="subTitle" idx="1"/>
          </p:nvPr>
        </p:nvSpPr>
        <p:spPr>
          <a:xfrm>
            <a:off x="1371600" y="2819400"/>
            <a:ext cx="6400800" cy="2819400"/>
          </a:xfrm>
        </p:spPr>
        <p:txBody>
          <a:bodyPr>
            <a:normAutofit fontScale="85000" lnSpcReduction="10000"/>
          </a:bodyPr>
          <a:lstStyle/>
          <a:p>
            <a:pPr algn="l"/>
            <a:r>
              <a:rPr lang="en-US" b="1" dirty="0" smtClean="0"/>
              <a:t>Judicial power is the power to decide and that includes the power to interpret. The core function of a judge is to decide by applying the law to the facts of the case before him. That necessarily involves interpretation of the law in order that it may be so applied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lstStyle/>
          <a:p>
            <a:r>
              <a:rPr lang="en-US" dirty="0" smtClean="0"/>
              <a:t>STANDARD OF REVIEW</a:t>
            </a:r>
            <a:endParaRPr lang="en-US" dirty="0"/>
          </a:p>
        </p:txBody>
      </p:sp>
      <p:sp>
        <p:nvSpPr>
          <p:cNvPr id="3" name="Subtitle 2"/>
          <p:cNvSpPr>
            <a:spLocks noGrp="1"/>
          </p:cNvSpPr>
          <p:nvPr>
            <p:ph type="subTitle" idx="1"/>
          </p:nvPr>
        </p:nvSpPr>
        <p:spPr>
          <a:xfrm>
            <a:off x="1371600" y="3124200"/>
            <a:ext cx="6400800" cy="2514600"/>
          </a:xfrm>
        </p:spPr>
        <p:txBody>
          <a:bodyPr>
            <a:normAutofit fontScale="92500" lnSpcReduction="20000"/>
          </a:bodyPr>
          <a:lstStyle/>
          <a:p>
            <a:pPr algn="l"/>
            <a:r>
              <a:rPr lang="en-US" sz="3900" b="1" dirty="0" smtClean="0"/>
              <a:t>In Pakistan</a:t>
            </a:r>
          </a:p>
          <a:p>
            <a:pPr algn="l"/>
            <a:r>
              <a:rPr lang="en-US" b="1" dirty="0" smtClean="0"/>
              <a:t>“Under Article 199 of the 1973 Constitution, the jurisdiction of the High Court is subject to the condition that the High Court is satisfied that no other remedy is provided by law”</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0"/>
            <a:ext cx="7772400" cy="1470025"/>
          </a:xfrm>
        </p:spPr>
        <p:txBody>
          <a:bodyPr/>
          <a:lstStyle/>
          <a:p>
            <a:r>
              <a:rPr lang="en-US" dirty="0" smtClean="0"/>
              <a:t>Jurisdiction Issues</a:t>
            </a:r>
            <a:endParaRPr lang="en-US" dirty="0"/>
          </a:p>
        </p:txBody>
      </p:sp>
      <p:sp>
        <p:nvSpPr>
          <p:cNvPr id="3" name="Subtitle 2"/>
          <p:cNvSpPr>
            <a:spLocks noGrp="1"/>
          </p:cNvSpPr>
          <p:nvPr>
            <p:ph type="subTitle" idx="1"/>
          </p:nvPr>
        </p:nvSpPr>
        <p:spPr>
          <a:xfrm>
            <a:off x="1371600" y="2590800"/>
            <a:ext cx="6400800" cy="3048000"/>
          </a:xfrm>
        </p:spPr>
        <p:txBody>
          <a:bodyPr>
            <a:normAutofit fontScale="92500" lnSpcReduction="10000"/>
          </a:bodyPr>
          <a:lstStyle/>
          <a:p>
            <a:pPr algn="l"/>
            <a:r>
              <a:rPr lang="en-US" b="1" dirty="0" smtClean="0"/>
              <a:t>It has been observed that the concept of locus </a:t>
            </a:r>
            <a:r>
              <a:rPr lang="en-US" b="1" dirty="0" err="1" smtClean="0"/>
              <a:t>standi</a:t>
            </a:r>
            <a:r>
              <a:rPr lang="en-US" b="1" dirty="0" smtClean="0"/>
              <a:t> has undergone material change in case of public interest litigation; and, indeed, there is a greater need to allow liberal cases “under a generous conception of locus </a:t>
            </a:r>
            <a:r>
              <a:rPr lang="en-US" b="1" dirty="0" err="1" smtClean="0"/>
              <a:t>standi</a:t>
            </a:r>
            <a:r>
              <a:rPr lang="en-US" b="1" dirty="0" smtClean="0"/>
              <a: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Jurisdiction Issues ……</a:t>
            </a:r>
            <a:endParaRPr lang="en-US" dirty="0"/>
          </a:p>
        </p:txBody>
      </p:sp>
      <p:sp>
        <p:nvSpPr>
          <p:cNvPr id="3" name="Subtitle 2"/>
          <p:cNvSpPr>
            <a:spLocks noGrp="1"/>
          </p:cNvSpPr>
          <p:nvPr>
            <p:ph type="subTitle" idx="1"/>
          </p:nvPr>
        </p:nvSpPr>
        <p:spPr>
          <a:xfrm>
            <a:off x="1371600" y="1981200"/>
            <a:ext cx="6400800" cy="3810000"/>
          </a:xfrm>
        </p:spPr>
        <p:txBody>
          <a:bodyPr>
            <a:normAutofit fontScale="55000" lnSpcReduction="20000"/>
          </a:bodyPr>
          <a:lstStyle/>
          <a:p>
            <a:pPr algn="l"/>
            <a:r>
              <a:rPr lang="en-US" b="1" dirty="0" smtClean="0"/>
              <a:t>1.    Territorial Jurisdiction:</a:t>
            </a:r>
          </a:p>
          <a:p>
            <a:pPr algn="l"/>
            <a:r>
              <a:rPr lang="en-US" b="1" dirty="0" smtClean="0"/>
              <a:t>2.    Fairness:</a:t>
            </a:r>
          </a:p>
          <a:p>
            <a:pPr algn="l"/>
            <a:r>
              <a:rPr lang="en-US" b="1" dirty="0" smtClean="0"/>
              <a:t>3.    Natural Justice:</a:t>
            </a:r>
          </a:p>
          <a:p>
            <a:pPr algn="l"/>
            <a:r>
              <a:rPr lang="en-US" b="1" dirty="0" smtClean="0"/>
              <a:t>4.    The Right to Be Heard:</a:t>
            </a:r>
          </a:p>
          <a:p>
            <a:pPr algn="l"/>
            <a:r>
              <a:rPr lang="en-US" b="1" dirty="0" smtClean="0"/>
              <a:t>5.    The Rule against Bias:</a:t>
            </a:r>
          </a:p>
          <a:p>
            <a:pPr algn="l"/>
            <a:r>
              <a:rPr lang="en-US" b="1" dirty="0" smtClean="0"/>
              <a:t>6.    Duty to Give Reasons:</a:t>
            </a:r>
          </a:p>
          <a:p>
            <a:pPr algn="l"/>
            <a:r>
              <a:rPr lang="en-US" b="1" dirty="0" smtClean="0"/>
              <a:t>7.    Duty to Communicate the Adverse Order:</a:t>
            </a:r>
          </a:p>
          <a:p>
            <a:pPr algn="l"/>
            <a:r>
              <a:rPr lang="en-US" b="1" dirty="0" smtClean="0"/>
              <a:t>8.   Unreasonableness:</a:t>
            </a:r>
          </a:p>
          <a:p>
            <a:pPr algn="l"/>
            <a:r>
              <a:rPr lang="en-US" b="1" dirty="0" smtClean="0"/>
              <a:t>9.   Mala-fides:</a:t>
            </a:r>
          </a:p>
          <a:p>
            <a:pPr algn="l"/>
            <a:r>
              <a:rPr lang="en-US" b="1" dirty="0" smtClean="0"/>
              <a:t>10.  Judicial Review in National Security and Emergency Matters:</a:t>
            </a:r>
          </a:p>
          <a:p>
            <a:pPr algn="l"/>
            <a:r>
              <a:rPr lang="en-US" b="1" dirty="0" smtClean="0"/>
              <a:t>11.  Judicial Review and National Supremacy:</a:t>
            </a:r>
          </a:p>
          <a:p>
            <a:pPr algn="l"/>
            <a:r>
              <a:rPr lang="en-US" b="1" dirty="0" smtClean="0"/>
              <a:t>12.  Question of Fact: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470025"/>
          </a:xfrm>
        </p:spPr>
        <p:txBody>
          <a:bodyPr/>
          <a:lstStyle/>
          <a:p>
            <a:r>
              <a:rPr lang="en-US" dirty="0" smtClean="0"/>
              <a:t>1.    Territorial Jurisdiction</a:t>
            </a:r>
            <a:endParaRPr lang="en-US" dirty="0"/>
          </a:p>
        </p:txBody>
      </p:sp>
      <p:sp>
        <p:nvSpPr>
          <p:cNvPr id="3" name="Subtitle 2"/>
          <p:cNvSpPr>
            <a:spLocks noGrp="1"/>
          </p:cNvSpPr>
          <p:nvPr>
            <p:ph type="subTitle" idx="1"/>
          </p:nvPr>
        </p:nvSpPr>
        <p:spPr>
          <a:xfrm>
            <a:off x="1371600" y="2057400"/>
            <a:ext cx="6400800" cy="3581400"/>
          </a:xfrm>
        </p:spPr>
        <p:txBody>
          <a:bodyPr>
            <a:normAutofit fontScale="77500" lnSpcReduction="20000"/>
          </a:bodyPr>
          <a:lstStyle/>
          <a:p>
            <a:pPr algn="l"/>
            <a:r>
              <a:rPr lang="en-US" b="1" dirty="0" smtClean="0"/>
              <a:t>“Territorial jurisdiction is the power of a Court or Tribunal considered with reference to the territory within which it is to be exercised. It means the geographical limits within which the judgments and orders of a Court can be enforced and executed. The object of defining the territorial limits of the Courts and Tribunals generally is to avoid a clashing of jurisdiction”.</a:t>
            </a:r>
          </a:p>
          <a:p>
            <a:pPr algn="l"/>
            <a:r>
              <a:rPr lang="en-US" b="1" dirty="0" smtClean="0"/>
              <a:t>Under Article 199 of our Constitution, the jurisdiction of the High Courts is territorial.</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470025"/>
          </a:xfrm>
        </p:spPr>
        <p:txBody>
          <a:bodyPr/>
          <a:lstStyle/>
          <a:p>
            <a:r>
              <a:rPr lang="en-US" dirty="0" smtClean="0"/>
              <a:t>2.    Fairness</a:t>
            </a:r>
            <a:endParaRPr lang="en-US" dirty="0"/>
          </a:p>
        </p:txBody>
      </p:sp>
      <p:sp>
        <p:nvSpPr>
          <p:cNvPr id="3" name="Subtitle 2"/>
          <p:cNvSpPr>
            <a:spLocks noGrp="1"/>
          </p:cNvSpPr>
          <p:nvPr>
            <p:ph type="subTitle" idx="1"/>
          </p:nvPr>
        </p:nvSpPr>
        <p:spPr>
          <a:xfrm>
            <a:off x="1371600" y="2057400"/>
            <a:ext cx="6400800" cy="3581400"/>
          </a:xfrm>
        </p:spPr>
        <p:txBody>
          <a:bodyPr>
            <a:normAutofit/>
          </a:bodyPr>
          <a:lstStyle/>
          <a:p>
            <a:pPr algn="l"/>
            <a:r>
              <a:rPr lang="en-US" b="1" dirty="0" smtClean="0"/>
              <a:t>“Public authority must, in the performance of their public law functions, act fairly and justly, is a universal rule vouched by high and respectable judicial authority”.</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470025"/>
          </a:xfrm>
        </p:spPr>
        <p:txBody>
          <a:bodyPr/>
          <a:lstStyle/>
          <a:p>
            <a:r>
              <a:rPr lang="en-US" dirty="0" smtClean="0"/>
              <a:t>3.    Natural Justice</a:t>
            </a:r>
            <a:endParaRPr lang="en-US" dirty="0"/>
          </a:p>
        </p:txBody>
      </p:sp>
      <p:sp>
        <p:nvSpPr>
          <p:cNvPr id="3" name="Subtitle 2"/>
          <p:cNvSpPr>
            <a:spLocks noGrp="1"/>
          </p:cNvSpPr>
          <p:nvPr>
            <p:ph type="subTitle" idx="1"/>
          </p:nvPr>
        </p:nvSpPr>
        <p:spPr>
          <a:xfrm>
            <a:off x="1371600" y="2286000"/>
            <a:ext cx="6400800" cy="3352800"/>
          </a:xfrm>
        </p:spPr>
        <p:txBody>
          <a:bodyPr>
            <a:normAutofit/>
          </a:bodyPr>
          <a:lstStyle/>
          <a:p>
            <a:pPr algn="l"/>
            <a:r>
              <a:rPr lang="en-US" b="1" dirty="0" smtClean="0"/>
              <a:t>Natural justice, it has been said, is only “fair play in action”.</a:t>
            </a:r>
          </a:p>
          <a:p>
            <a:pPr algn="l"/>
            <a:r>
              <a:rPr lang="en-US" b="1" dirty="0" smtClean="0"/>
              <a:t>For our purpose, it is sufficient to say that natural justice consists of the rule against bias and the right to be heard.</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1470025"/>
          </a:xfrm>
        </p:spPr>
        <p:txBody>
          <a:bodyPr/>
          <a:lstStyle/>
          <a:p>
            <a:r>
              <a:rPr lang="en-US" dirty="0" smtClean="0"/>
              <a:t>4.    The Right to Be Heard</a:t>
            </a:r>
            <a:endParaRPr lang="en-US" dirty="0"/>
          </a:p>
        </p:txBody>
      </p:sp>
      <p:sp>
        <p:nvSpPr>
          <p:cNvPr id="3" name="Subtitle 2"/>
          <p:cNvSpPr>
            <a:spLocks noGrp="1"/>
          </p:cNvSpPr>
          <p:nvPr>
            <p:ph type="subTitle" idx="1"/>
          </p:nvPr>
        </p:nvSpPr>
        <p:spPr>
          <a:xfrm>
            <a:off x="1371600" y="2286000"/>
            <a:ext cx="6400800" cy="3352800"/>
          </a:xfrm>
        </p:spPr>
        <p:txBody>
          <a:bodyPr>
            <a:normAutofit fontScale="92500" lnSpcReduction="10000"/>
          </a:bodyPr>
          <a:lstStyle/>
          <a:p>
            <a:pPr algn="l"/>
            <a:r>
              <a:rPr lang="en-US" b="1" dirty="0" smtClean="0"/>
              <a:t>This right may be founded upon a statute or a statutory instrument or it may rest upon the maxim “Audi </a:t>
            </a:r>
            <a:r>
              <a:rPr lang="en-US" b="1" dirty="0" err="1" smtClean="0"/>
              <a:t>Alteram</a:t>
            </a:r>
            <a:r>
              <a:rPr lang="en-US" b="1" dirty="0" smtClean="0"/>
              <a:t> </a:t>
            </a:r>
            <a:r>
              <a:rPr lang="en-US" b="1" dirty="0" err="1" smtClean="0"/>
              <a:t>Partem</a:t>
            </a:r>
            <a:r>
              <a:rPr lang="en-US" b="1" dirty="0" smtClean="0"/>
              <a:t>”</a:t>
            </a:r>
          </a:p>
          <a:p>
            <a:pPr algn="l"/>
            <a:r>
              <a:rPr lang="en-US" b="1" dirty="0" smtClean="0"/>
              <a:t>It is one of the principles of justice that no man should be condemned without being heard</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1470025"/>
          </a:xfrm>
        </p:spPr>
        <p:txBody>
          <a:bodyPr/>
          <a:lstStyle/>
          <a:p>
            <a:r>
              <a:rPr lang="en-US" dirty="0" smtClean="0"/>
              <a:t>5.    The Rule against Bias</a:t>
            </a:r>
            <a:endParaRPr lang="en-US" dirty="0"/>
          </a:p>
        </p:txBody>
      </p:sp>
      <p:sp>
        <p:nvSpPr>
          <p:cNvPr id="3" name="Subtitle 2"/>
          <p:cNvSpPr>
            <a:spLocks noGrp="1"/>
          </p:cNvSpPr>
          <p:nvPr>
            <p:ph type="subTitle" idx="1"/>
          </p:nvPr>
        </p:nvSpPr>
        <p:spPr>
          <a:xfrm>
            <a:off x="1371600" y="2362200"/>
            <a:ext cx="6400800" cy="3276600"/>
          </a:xfrm>
        </p:spPr>
        <p:txBody>
          <a:bodyPr>
            <a:normAutofit/>
          </a:bodyPr>
          <a:lstStyle/>
          <a:p>
            <a:pPr algn="l"/>
            <a:r>
              <a:rPr lang="en-US" b="1" dirty="0" smtClean="0"/>
              <a:t>“The rule against bias” is the second pillar supporting natural justice. It is commonly captured in the phrase “</a:t>
            </a:r>
            <a:r>
              <a:rPr lang="en-US" b="1" dirty="0" err="1" smtClean="0"/>
              <a:t>nemo</a:t>
            </a:r>
            <a:r>
              <a:rPr lang="en-US" b="1" dirty="0" smtClean="0"/>
              <a:t> </a:t>
            </a:r>
            <a:r>
              <a:rPr lang="en-US" b="1" dirty="0" err="1" smtClean="0"/>
              <a:t>judex</a:t>
            </a:r>
            <a:r>
              <a:rPr lang="en-US" b="1" dirty="0" smtClean="0"/>
              <a:t> in </a:t>
            </a:r>
            <a:r>
              <a:rPr lang="en-US" b="1" dirty="0" err="1" smtClean="0"/>
              <a:t>sua</a:t>
            </a:r>
            <a:r>
              <a:rPr lang="en-US" b="1" dirty="0" smtClean="0"/>
              <a:t> </a:t>
            </a:r>
            <a:r>
              <a:rPr lang="en-US" b="1" dirty="0" err="1" smtClean="0"/>
              <a:t>causa</a:t>
            </a:r>
            <a:r>
              <a:rPr lang="en-US" b="1" dirty="0" smtClean="0"/>
              <a:t>”, which means that “nobody may be judge in his own cause”.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dirty="0" smtClean="0"/>
              <a:t>6.    Duty to Give Reasons</a:t>
            </a:r>
            <a:endParaRPr lang="en-US" dirty="0"/>
          </a:p>
        </p:txBody>
      </p:sp>
      <p:sp>
        <p:nvSpPr>
          <p:cNvPr id="3" name="Subtitle 2"/>
          <p:cNvSpPr>
            <a:spLocks noGrp="1"/>
          </p:cNvSpPr>
          <p:nvPr>
            <p:ph type="subTitle" idx="1"/>
          </p:nvPr>
        </p:nvSpPr>
        <p:spPr>
          <a:xfrm>
            <a:off x="1371600" y="2057400"/>
            <a:ext cx="6400800" cy="3581400"/>
          </a:xfrm>
        </p:spPr>
        <p:txBody>
          <a:bodyPr>
            <a:normAutofit fontScale="77500" lnSpcReduction="20000"/>
          </a:bodyPr>
          <a:lstStyle/>
          <a:p>
            <a:pPr algn="l"/>
            <a:r>
              <a:rPr lang="en-US" b="1" dirty="0" smtClean="0"/>
              <a:t>Natural Justice demands that:</a:t>
            </a:r>
          </a:p>
          <a:p>
            <a:pPr algn="l"/>
            <a:r>
              <a:rPr lang="en-US" b="1" dirty="0" smtClean="0"/>
              <a:t>(a)   the applicant be informed of the nature of the case against him; and</a:t>
            </a:r>
          </a:p>
          <a:p>
            <a:pPr algn="l"/>
            <a:r>
              <a:rPr lang="en-US" b="1" dirty="0" smtClean="0"/>
              <a:t>(b)   he should be given a reasonable opportunity to be heard</a:t>
            </a:r>
          </a:p>
          <a:p>
            <a:pPr algn="l"/>
            <a:r>
              <a:rPr lang="en-US" b="1" dirty="0" smtClean="0"/>
              <a:t>It is well established rule that if opportunity to be heard is to have any value in practice, the decision maker must assign or identify the reasons for any adverse decision</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normAutofit/>
          </a:bodyPr>
          <a:lstStyle/>
          <a:p>
            <a:r>
              <a:rPr lang="en-US" dirty="0" smtClean="0"/>
              <a:t>7.    Duty to Communicate the Adverse Order</a:t>
            </a:r>
            <a:endParaRPr lang="en-US" dirty="0"/>
          </a:p>
        </p:txBody>
      </p:sp>
      <p:sp>
        <p:nvSpPr>
          <p:cNvPr id="3" name="Subtitle 2"/>
          <p:cNvSpPr>
            <a:spLocks noGrp="1"/>
          </p:cNvSpPr>
          <p:nvPr>
            <p:ph type="subTitle" idx="1"/>
          </p:nvPr>
        </p:nvSpPr>
        <p:spPr>
          <a:xfrm>
            <a:off x="1371600" y="2209800"/>
            <a:ext cx="6400800" cy="3429000"/>
          </a:xfrm>
        </p:spPr>
        <p:txBody>
          <a:bodyPr>
            <a:normAutofit fontScale="92500" lnSpcReduction="20000"/>
          </a:bodyPr>
          <a:lstStyle/>
          <a:p>
            <a:pPr algn="l"/>
            <a:r>
              <a:rPr lang="en-US" b="1" dirty="0" smtClean="0"/>
              <a:t>Notice of a decision is required before it can have the character of a determination with legal effect because the individual concerned must be in a position to challenge the decision in the Courts if he or she wishes to do so. This is not a technical rule. It is simply an application of the right of access to justice.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470025"/>
          </a:xfrm>
        </p:spPr>
        <p:txBody>
          <a:bodyPr/>
          <a:lstStyle/>
          <a:p>
            <a:r>
              <a:rPr lang="en-US" dirty="0" smtClean="0"/>
              <a:t>8.   Unreasonableness</a:t>
            </a:r>
            <a:endParaRPr lang="en-US" dirty="0"/>
          </a:p>
        </p:txBody>
      </p:sp>
      <p:sp>
        <p:nvSpPr>
          <p:cNvPr id="3" name="Subtitle 2"/>
          <p:cNvSpPr>
            <a:spLocks noGrp="1"/>
          </p:cNvSpPr>
          <p:nvPr>
            <p:ph type="subTitle" idx="1"/>
          </p:nvPr>
        </p:nvSpPr>
        <p:spPr>
          <a:xfrm>
            <a:off x="1371600" y="2057400"/>
            <a:ext cx="6400800" cy="3581400"/>
          </a:xfrm>
        </p:spPr>
        <p:txBody>
          <a:bodyPr>
            <a:normAutofit fontScale="77500" lnSpcReduction="20000"/>
          </a:bodyPr>
          <a:lstStyle/>
          <a:p>
            <a:pPr algn="l"/>
            <a:r>
              <a:rPr lang="en-US" b="1" dirty="0" smtClean="0"/>
              <a:t>In Government of Pakistan </a:t>
            </a:r>
            <a:r>
              <a:rPr lang="en-US" b="1" dirty="0" err="1" smtClean="0"/>
              <a:t>vs</a:t>
            </a:r>
            <a:r>
              <a:rPr lang="en-US" b="1" dirty="0" smtClean="0"/>
              <a:t> Dada </a:t>
            </a:r>
            <a:r>
              <a:rPr lang="en-US" b="1" dirty="0" err="1" smtClean="0"/>
              <a:t>Ameer</a:t>
            </a:r>
            <a:r>
              <a:rPr lang="en-US" b="1" dirty="0" smtClean="0"/>
              <a:t> </a:t>
            </a:r>
            <a:r>
              <a:rPr lang="en-US" b="1" dirty="0" err="1" smtClean="0"/>
              <a:t>Haider</a:t>
            </a:r>
            <a:r>
              <a:rPr lang="en-US" b="1" dirty="0" smtClean="0"/>
              <a:t> Khan (PLD 1987 SC 504), the respondent was refused a passport, and the reasons given by the government before the High Court were that the respondent was on old political worker having “communist thoughts”. In upholding the decision of the High Court, the Supreme Court observed</a:t>
            </a:r>
          </a:p>
          <a:p>
            <a:pPr algn="l"/>
            <a:r>
              <a:rPr lang="en-US" b="1" dirty="0" smtClean="0"/>
              <a:t>“We don’t think that this reason was a reasonable ground on which a citizen’s liberty to travel abroad could be curtailed”</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dirty="0" smtClean="0"/>
              <a:t>9.   Mala-fides</a:t>
            </a:r>
            <a:endParaRPr lang="en-US" dirty="0"/>
          </a:p>
        </p:txBody>
      </p:sp>
      <p:sp>
        <p:nvSpPr>
          <p:cNvPr id="3" name="Subtitle 2"/>
          <p:cNvSpPr>
            <a:spLocks noGrp="1"/>
          </p:cNvSpPr>
          <p:nvPr>
            <p:ph type="subTitle" idx="1"/>
          </p:nvPr>
        </p:nvSpPr>
        <p:spPr>
          <a:xfrm>
            <a:off x="1371600" y="2133600"/>
            <a:ext cx="6400800" cy="3505200"/>
          </a:xfrm>
        </p:spPr>
        <p:txBody>
          <a:bodyPr>
            <a:normAutofit/>
          </a:bodyPr>
          <a:lstStyle/>
          <a:p>
            <a:pPr algn="l"/>
            <a:r>
              <a:rPr lang="en-US" b="1" dirty="0" smtClean="0"/>
              <a:t>The Supreme Court and the High Courts in their judicial review jurisdiction can always pronounce an act to be mala fide and therefore void, and their jurisdiction to do so cannot be taken away</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normAutofit/>
          </a:bodyPr>
          <a:lstStyle/>
          <a:p>
            <a:r>
              <a:rPr lang="en-US" dirty="0" smtClean="0"/>
              <a:t>10.   Judicial Review in National Security and Emergency Matters</a:t>
            </a:r>
            <a:endParaRPr lang="en-US" dirty="0"/>
          </a:p>
        </p:txBody>
      </p:sp>
      <p:sp>
        <p:nvSpPr>
          <p:cNvPr id="3" name="Subtitle 2"/>
          <p:cNvSpPr>
            <a:spLocks noGrp="1"/>
          </p:cNvSpPr>
          <p:nvPr>
            <p:ph type="subTitle" idx="1"/>
          </p:nvPr>
        </p:nvSpPr>
        <p:spPr>
          <a:xfrm>
            <a:off x="1371600" y="2667000"/>
            <a:ext cx="6400800" cy="2971800"/>
          </a:xfrm>
        </p:spPr>
        <p:txBody>
          <a:bodyPr>
            <a:normAutofit/>
          </a:bodyPr>
          <a:lstStyle/>
          <a:p>
            <a:pPr algn="l"/>
            <a:r>
              <a:rPr lang="en-US" b="1" dirty="0" smtClean="0"/>
              <a:t>In such a situation, the Court must observe the limits dictated by law and common sense, but at they same time, the Courts </a:t>
            </a:r>
            <a:r>
              <a:rPr lang="en-US" b="1" dirty="0" err="1" smtClean="0"/>
              <a:t>dosn’t</a:t>
            </a:r>
            <a:r>
              <a:rPr lang="en-US" b="1" dirty="0" smtClean="0"/>
              <a:t> hand over their judicial function.</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dirty="0" smtClean="0"/>
              <a:t>11.   Question of Fact</a:t>
            </a:r>
            <a:endParaRPr lang="en-US" dirty="0"/>
          </a:p>
        </p:txBody>
      </p:sp>
      <p:sp>
        <p:nvSpPr>
          <p:cNvPr id="3" name="Subtitle 2"/>
          <p:cNvSpPr>
            <a:spLocks noGrp="1"/>
          </p:cNvSpPr>
          <p:nvPr>
            <p:ph type="subTitle" idx="1"/>
          </p:nvPr>
        </p:nvSpPr>
        <p:spPr>
          <a:xfrm>
            <a:off x="1371600" y="2209800"/>
            <a:ext cx="6400800" cy="3429000"/>
          </a:xfrm>
        </p:spPr>
        <p:txBody>
          <a:bodyPr>
            <a:normAutofit fontScale="92500"/>
          </a:bodyPr>
          <a:lstStyle/>
          <a:p>
            <a:pPr algn="l"/>
            <a:r>
              <a:rPr lang="en-US" b="1" dirty="0" smtClean="0"/>
              <a:t>In the exercise of their judicial review jurisdiction, the Courts are concerned with the lawfulness of the actions of public authorities; they are primarily concerned with the “questions of law” and they give negligible regard to “questions of fact”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470025"/>
          </a:xfrm>
        </p:spPr>
        <p:txBody>
          <a:bodyPr>
            <a:normAutofit/>
          </a:bodyPr>
          <a:lstStyle/>
          <a:p>
            <a:r>
              <a:rPr lang="en-US" dirty="0" smtClean="0"/>
              <a:t>12.	Judicial Review and National Supremacy</a:t>
            </a:r>
            <a:endParaRPr lang="en-US" dirty="0"/>
          </a:p>
        </p:txBody>
      </p:sp>
      <p:sp>
        <p:nvSpPr>
          <p:cNvPr id="3" name="Subtitle 2"/>
          <p:cNvSpPr>
            <a:spLocks noGrp="1"/>
          </p:cNvSpPr>
          <p:nvPr>
            <p:ph type="subTitle" idx="1"/>
          </p:nvPr>
        </p:nvSpPr>
        <p:spPr>
          <a:xfrm>
            <a:off x="1371600" y="2362200"/>
            <a:ext cx="6400800" cy="3276600"/>
          </a:xfrm>
        </p:spPr>
        <p:txBody>
          <a:bodyPr>
            <a:normAutofit fontScale="85000" lnSpcReduction="20000"/>
          </a:bodyPr>
          <a:lstStyle/>
          <a:p>
            <a:pPr algn="l"/>
            <a:r>
              <a:rPr lang="en-US" b="1" dirty="0" smtClean="0"/>
              <a:t>Even many persons in US who have criticized the concept of judicial review of congressional acts by the federal Courts have thought that review of state acts under federal Constitutional standards is soundly based in the supremacy clause, which makes the Constitution and Constitutional laws and treaties the supreme law of the land.</a:t>
            </a:r>
            <a:endParaRPr lang="en-US"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r>
              <a:rPr lang="en-US" smtClean="0"/>
              <a:t>Next Topic - National </a:t>
            </a:r>
            <a:r>
              <a:rPr lang="en-US" dirty="0" smtClean="0"/>
              <a:t>Security</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Measures taken to ensure national security include:</a:t>
            </a:r>
            <a:endParaRPr lang="en-US" dirty="0" smtClean="0"/>
          </a:p>
          <a:p>
            <a:pPr algn="l"/>
            <a:r>
              <a:rPr lang="en-US" b="1" dirty="0" smtClean="0"/>
              <a:t>Pakistan National Security Council</a:t>
            </a:r>
            <a:r>
              <a:rPr lang="en-US" dirty="0" smtClean="0"/>
              <a:t> </a:t>
            </a:r>
            <a:r>
              <a:rPr lang="en-US" b="1" dirty="0" smtClean="0"/>
              <a:t>(PNSC</a:t>
            </a:r>
            <a:r>
              <a:rPr lang="en-US" dirty="0" smtClean="0"/>
              <a:t>)</a:t>
            </a:r>
          </a:p>
          <a:p>
            <a:pPr algn="l"/>
            <a:r>
              <a:rPr lang="en-US" b="1" dirty="0" smtClean="0"/>
              <a:t>Elements of </a:t>
            </a:r>
            <a:r>
              <a:rPr lang="en-US" b="1" smtClean="0"/>
              <a:t>National Security</a:t>
            </a:r>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TotalTime>
  <Words>1389</Words>
  <Application>Microsoft Office PowerPoint</Application>
  <PresentationFormat>On-screen Show (4:3)</PresentationFormat>
  <Paragraphs>127</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Last Topic - Judicial Review</vt:lpstr>
      <vt:lpstr>Grounds for Judicial Review</vt:lpstr>
      <vt:lpstr>Grounds for ……..</vt:lpstr>
      <vt:lpstr>Grounds for Judicial Review</vt:lpstr>
      <vt:lpstr>THE DOCTRINE OF JUDICIAL REVIEW</vt:lpstr>
      <vt:lpstr>SCOPE OF JUDICIAL REVIEW</vt:lpstr>
      <vt:lpstr>JUDICIAL REVIEW OF PRIMARY LEGISLATION</vt:lpstr>
      <vt:lpstr>The Grounds of Challenge to Primary Legislation</vt:lpstr>
      <vt:lpstr>Judicial Review of Constitutional Amendments:</vt:lpstr>
      <vt:lpstr>JUDICIAL REVIEW OF ADMINISTRATIVE ACTIONS</vt:lpstr>
      <vt:lpstr>Position in Pakistan</vt:lpstr>
      <vt:lpstr>Doctrine of Ultra Vires</vt:lpstr>
      <vt:lpstr>Grounds for Ultra Vires</vt:lpstr>
      <vt:lpstr>RELATIONSHIP BETWEEN JUDICIAL POWER, JURISDICTION AND JUDICIAL REVIEW</vt:lpstr>
      <vt:lpstr>INTERPRETATION AND ITS RELATION WITH JUDICIAL REVIEW</vt:lpstr>
      <vt:lpstr>STANDARD OF REVIEW</vt:lpstr>
      <vt:lpstr>Jurisdiction Issues</vt:lpstr>
      <vt:lpstr>Jurisdiction Issues ……</vt:lpstr>
      <vt:lpstr>1.    Territorial Jurisdiction</vt:lpstr>
      <vt:lpstr>2.    Fairness</vt:lpstr>
      <vt:lpstr>3.    Natural Justice</vt:lpstr>
      <vt:lpstr>4.    The Right to Be Heard</vt:lpstr>
      <vt:lpstr>5.    The Rule against Bias</vt:lpstr>
      <vt:lpstr>6.    Duty to Give Reasons</vt:lpstr>
      <vt:lpstr>7.    Duty to Communicate the Adverse Order</vt:lpstr>
      <vt:lpstr>8.   Unreasonableness</vt:lpstr>
      <vt:lpstr>9.   Mala-fides</vt:lpstr>
      <vt:lpstr>10.   Judicial Review in National Security and Emergency Matters</vt:lpstr>
      <vt:lpstr>11.   Question of Fact</vt:lpstr>
      <vt:lpstr>12. Judicial Review and National Supremacy</vt:lpstr>
      <vt:lpstr>Next Topic - National Security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Rights in The Constitution of Pakistan 1973</dc:title>
  <dc:creator>Subhan</dc:creator>
  <cp:lastModifiedBy>NTS</cp:lastModifiedBy>
  <cp:revision>27</cp:revision>
  <dcterms:created xsi:type="dcterms:W3CDTF">2013-11-28T07:57:58Z</dcterms:created>
  <dcterms:modified xsi:type="dcterms:W3CDTF">2013-12-15T14:57:52Z</dcterms:modified>
</cp:coreProperties>
</file>