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0" r:id="rId3"/>
    <p:sldId id="271" r:id="rId4"/>
    <p:sldId id="289" r:id="rId5"/>
    <p:sldId id="290"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 Topic – Public Interest Immunity</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Discretion of Court</a:t>
            </a:r>
          </a:p>
          <a:p>
            <a:pPr algn="l"/>
            <a:r>
              <a:rPr lang="en-US" b="1" dirty="0" smtClean="0"/>
              <a:t>Jail Hearing</a:t>
            </a:r>
          </a:p>
          <a:p>
            <a:pPr algn="l"/>
            <a:r>
              <a:rPr lang="en-US" b="1" dirty="0" smtClean="0"/>
              <a:t>Sealed Document</a:t>
            </a:r>
          </a:p>
          <a:p>
            <a:pPr algn="l"/>
            <a:r>
              <a:rPr lang="en-US" b="1" dirty="0" smtClean="0"/>
              <a:t>In-Camera Proceeding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Administrative Tribunals</a:t>
            </a:r>
            <a:endParaRPr lang="en-US" dirty="0"/>
          </a:p>
        </p:txBody>
      </p:sp>
      <p:sp>
        <p:nvSpPr>
          <p:cNvPr id="3" name="Subtitle 2"/>
          <p:cNvSpPr>
            <a:spLocks noGrp="1"/>
          </p:cNvSpPr>
          <p:nvPr>
            <p:ph type="subTitle" idx="1"/>
          </p:nvPr>
        </p:nvSpPr>
        <p:spPr/>
        <p:txBody>
          <a:bodyPr/>
          <a:lstStyle/>
          <a:p>
            <a:pPr algn="l"/>
            <a:r>
              <a:rPr lang="en-US" b="1" dirty="0" smtClean="0"/>
              <a:t>Role</a:t>
            </a:r>
          </a:p>
          <a:p>
            <a:pPr algn="l"/>
            <a:r>
              <a:rPr lang="en-US" b="1" dirty="0" smtClean="0"/>
              <a:t>Courts &amp; Tribunals</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b="1" dirty="0" smtClean="0"/>
              <a:t>Administrative control Higher Judiciary controls courts</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b="1" dirty="0" smtClean="0"/>
              <a:t>Administrative control Government directly supervises tribunals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b="1" dirty="0" smtClean="0"/>
              <a:t>System of management:</a:t>
            </a:r>
          </a:p>
          <a:p>
            <a:r>
              <a:rPr lang="en-US" b="1" dirty="0" smtClean="0"/>
              <a:t>Common system of management is applicable in courts.</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b="1" dirty="0" smtClean="0"/>
              <a:t>System of management:</a:t>
            </a:r>
          </a:p>
          <a:p>
            <a:r>
              <a:rPr lang="en-US" b="1" dirty="0" smtClean="0"/>
              <a:t>Management as government prescribes is applicable in tribunals</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Presiding Officer:</a:t>
            </a:r>
          </a:p>
          <a:p>
            <a:r>
              <a:rPr lang="en-US" dirty="0" smtClean="0"/>
              <a:t>Officer who presides to Court is designated as Judge</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Presiding Officer:</a:t>
            </a:r>
          </a:p>
          <a:p>
            <a:r>
              <a:rPr lang="en-US" dirty="0" smtClean="0"/>
              <a:t>Persons so associated with tribunals are termed Members.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Head of the institution:</a:t>
            </a:r>
          </a:p>
          <a:p>
            <a:r>
              <a:rPr lang="en-US" dirty="0" smtClean="0"/>
              <a:t>Where there are more judges than one in courts, one of them is designated as Chief Justice</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Head of the institution:</a:t>
            </a:r>
          </a:p>
          <a:p>
            <a:r>
              <a:rPr lang="en-US" dirty="0" smtClean="0"/>
              <a:t>One member among others is termed as Chairman of the tribunal</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normAutofit/>
          </a:bodyPr>
          <a:lstStyle/>
          <a:p>
            <a:r>
              <a:rPr lang="en-US" dirty="0" smtClean="0"/>
              <a:t>Jurisdiction:</a:t>
            </a:r>
          </a:p>
          <a:p>
            <a:r>
              <a:rPr lang="en-US" dirty="0" smtClean="0"/>
              <a:t>All matters either civil or criminal are subjects of courts unless they are barred expressly. Jurisdiction of courts remains wide. Restrictions on courts are very limited.</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normAutofit/>
          </a:bodyPr>
          <a:lstStyle/>
          <a:p>
            <a:r>
              <a:rPr lang="en-US" dirty="0" smtClean="0"/>
              <a:t>Jurisdiction:</a:t>
            </a:r>
          </a:p>
          <a:p>
            <a:r>
              <a:rPr lang="en-US" dirty="0" smtClean="0"/>
              <a:t>Tribunal: All the matters, which are excluded from the jurisdiction of courts, are made subject of tribunals. Jurisdiction of tribunals remains limited in nature. Tribunals remain confined </a:t>
            </a:r>
            <a:r>
              <a:rPr lang="en-US" dirty="0" err="1" smtClean="0"/>
              <a:t>upto</a:t>
            </a:r>
            <a:r>
              <a:rPr lang="en-US" dirty="0" smtClean="0"/>
              <a:t> the extent of delegation of power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Hearing of Cases:</a:t>
            </a:r>
          </a:p>
          <a:p>
            <a:r>
              <a:rPr lang="en-US" dirty="0" smtClean="0"/>
              <a:t>U/s 9 of Code of Civil Procedure, courts cannot hear the matters, which are delegated to tribunals</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Hearing of Cases:</a:t>
            </a:r>
          </a:p>
          <a:p>
            <a:r>
              <a:rPr lang="en-US" dirty="0" smtClean="0"/>
              <a:t>Tribunal: Under Article 199 of the Constitution, tribunals cannot hear matters against which they are debarred to hear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normAutofit/>
          </a:bodyPr>
          <a:lstStyle/>
          <a:p>
            <a:r>
              <a:rPr lang="en-US" dirty="0" smtClean="0"/>
              <a:t>Applicability of procedural law:</a:t>
            </a:r>
          </a:p>
          <a:p>
            <a:r>
              <a:rPr lang="en-US" dirty="0" smtClean="0"/>
              <a:t>Following of procedural law is compulsory either Code of Civil Procedure or Code of Criminal Procedure or the Law of Evidence or otherwise.</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normAutofit/>
          </a:bodyPr>
          <a:lstStyle/>
          <a:p>
            <a:r>
              <a:rPr lang="en-US" dirty="0" smtClean="0"/>
              <a:t>Applicability of procedural law:</a:t>
            </a:r>
          </a:p>
          <a:p>
            <a:r>
              <a:rPr lang="en-US" dirty="0" smtClean="0"/>
              <a:t>Procedural law of the land is not applicable except restricted provisions of </a:t>
            </a:r>
            <a:r>
              <a:rPr lang="en-US" dirty="0" err="1" smtClean="0"/>
              <a:t>Qanun</a:t>
            </a:r>
            <a:r>
              <a:rPr lang="en-US" dirty="0" smtClean="0"/>
              <a:t>-e-</a:t>
            </a:r>
            <a:r>
              <a:rPr lang="en-US" dirty="0" err="1" smtClean="0"/>
              <a:t>Shahadat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Bye-laws:</a:t>
            </a:r>
          </a:p>
          <a:p>
            <a:r>
              <a:rPr lang="en-US" dirty="0" smtClean="0"/>
              <a:t>Code of Civil Procedure provides bye-laws</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Bye-laws:</a:t>
            </a:r>
          </a:p>
          <a:p>
            <a:r>
              <a:rPr lang="en-US" dirty="0" smtClean="0"/>
              <a:t>Administrative authority of tribunals formulates its own laws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Administration:</a:t>
            </a:r>
          </a:p>
          <a:p>
            <a:r>
              <a:rPr lang="en-US" dirty="0" smtClean="0"/>
              <a:t>Appointment of judges, removal, promotion, and salary packages are governed by itself courts</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Administration:</a:t>
            </a:r>
          </a:p>
          <a:p>
            <a:r>
              <a:rPr lang="en-US" dirty="0" smtClean="0"/>
              <a:t>Government makes rules as to their appointment, removal, promotion, and salary packages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normAutofit/>
          </a:bodyPr>
          <a:lstStyle/>
          <a:p>
            <a:r>
              <a:rPr lang="en-US" dirty="0" smtClean="0"/>
              <a:t>Original jurisdiction:</a:t>
            </a:r>
          </a:p>
          <a:p>
            <a:r>
              <a:rPr lang="en-US" dirty="0" smtClean="0"/>
              <a:t>Courts enjoys inherent powers. All courts are courts of original jurisdiction. They may try the cases in first instance</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normAutofit fontScale="92500"/>
          </a:bodyPr>
          <a:lstStyle/>
          <a:p>
            <a:r>
              <a:rPr lang="en-US" dirty="0" smtClean="0"/>
              <a:t>Original jurisdiction:</a:t>
            </a:r>
          </a:p>
          <a:p>
            <a:r>
              <a:rPr lang="en-US" dirty="0" smtClean="0"/>
              <a:t>They are forums of appeals. They do not possess the powers of original jurisdiction. Where there is dispute as to the jurisdiction of the tribunal, only Court is competent to decide whether particular matter comes under the jurisdiction of tribunal or Court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Power to enforce Judgment:</a:t>
            </a:r>
          </a:p>
          <a:p>
            <a:r>
              <a:rPr lang="en-US" dirty="0" smtClean="0"/>
              <a:t>Courts have effective power to enforce their decisions by way of contempt</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Power to enforce Judgment:</a:t>
            </a:r>
          </a:p>
          <a:p>
            <a:r>
              <a:rPr lang="en-US" dirty="0" smtClean="0"/>
              <a:t>Enforcement of the decisions is dependent of government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Punishment:</a:t>
            </a:r>
          </a:p>
          <a:p>
            <a:r>
              <a:rPr lang="en-US" dirty="0" smtClean="0"/>
              <a:t>Courts are competent to punish the person who is guilty</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Punishment:</a:t>
            </a:r>
          </a:p>
          <a:p>
            <a:r>
              <a:rPr lang="en-US" dirty="0" smtClean="0"/>
              <a:t>Tribunal cannot punish the person so guilty of offence. Power to punish guilty person is ineffective</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Forums of appeal:</a:t>
            </a:r>
          </a:p>
          <a:p>
            <a:r>
              <a:rPr lang="en-US" dirty="0" smtClean="0"/>
              <a:t>There are many forums of appeal after the Judgment of trial Court such as District Judge, High Court, or Supreme Court</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Forums of appeal:</a:t>
            </a:r>
          </a:p>
          <a:p>
            <a:r>
              <a:rPr lang="en-US" dirty="0" smtClean="0"/>
              <a:t>Only one appeal is allowed preferably in Supreme Court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Parties to suits:</a:t>
            </a:r>
          </a:p>
          <a:p>
            <a:r>
              <a:rPr lang="en-US" dirty="0" smtClean="0"/>
              <a:t>Any person may be party in suits</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Parties to suits:</a:t>
            </a:r>
          </a:p>
          <a:p>
            <a:r>
              <a:rPr lang="en-US" dirty="0" smtClean="0"/>
              <a:t>Government is compulsory as necessary party in the cases of tribunals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Administrative Tribunals ……</a:t>
            </a:r>
            <a:endParaRPr lang="en-US" dirty="0"/>
          </a:p>
        </p:txBody>
      </p:sp>
      <p:sp>
        <p:nvSpPr>
          <p:cNvPr id="3" name="Text Placeholder 2"/>
          <p:cNvSpPr>
            <a:spLocks noGrp="1"/>
          </p:cNvSpPr>
          <p:nvPr>
            <p:ph type="body" idx="1"/>
          </p:nvPr>
        </p:nvSpPr>
        <p:spPr/>
        <p:txBody>
          <a:bodyPr/>
          <a:lstStyle/>
          <a:p>
            <a:pPr algn="ctr"/>
            <a:r>
              <a:rPr lang="en-US" dirty="0" smtClean="0"/>
              <a:t>Courts</a:t>
            </a:r>
            <a:endParaRPr lang="en-US" dirty="0"/>
          </a:p>
        </p:txBody>
      </p:sp>
      <p:sp>
        <p:nvSpPr>
          <p:cNvPr id="4" name="Content Placeholder 3"/>
          <p:cNvSpPr>
            <a:spLocks noGrp="1"/>
          </p:cNvSpPr>
          <p:nvPr>
            <p:ph sz="half" idx="2"/>
          </p:nvPr>
        </p:nvSpPr>
        <p:spPr/>
        <p:txBody>
          <a:bodyPr/>
          <a:lstStyle/>
          <a:p>
            <a:r>
              <a:rPr lang="en-US" dirty="0" smtClean="0"/>
              <a:t>Parties to suits:</a:t>
            </a:r>
          </a:p>
          <a:p>
            <a:r>
              <a:rPr lang="en-US" dirty="0" smtClean="0"/>
              <a:t>All matters can be tried in courts. Government may or may not party in the cases try-able in courts.</a:t>
            </a:r>
          </a:p>
        </p:txBody>
      </p:sp>
      <p:sp>
        <p:nvSpPr>
          <p:cNvPr id="5" name="Text Placeholder 4"/>
          <p:cNvSpPr>
            <a:spLocks noGrp="1"/>
          </p:cNvSpPr>
          <p:nvPr>
            <p:ph type="body" sz="quarter" idx="3"/>
          </p:nvPr>
        </p:nvSpPr>
        <p:spPr/>
        <p:txBody>
          <a:bodyPr>
            <a:normAutofit/>
          </a:bodyPr>
          <a:lstStyle/>
          <a:p>
            <a:pPr algn="ctr"/>
            <a:r>
              <a:rPr lang="en-US" dirty="0" smtClean="0"/>
              <a:t>Tribunals</a:t>
            </a:r>
            <a:endParaRPr lang="en-US" dirty="0"/>
          </a:p>
        </p:txBody>
      </p:sp>
      <p:sp>
        <p:nvSpPr>
          <p:cNvPr id="6" name="Content Placeholder 5"/>
          <p:cNvSpPr>
            <a:spLocks noGrp="1"/>
          </p:cNvSpPr>
          <p:nvPr>
            <p:ph sz="quarter" idx="4"/>
          </p:nvPr>
        </p:nvSpPr>
        <p:spPr/>
        <p:txBody>
          <a:bodyPr/>
          <a:lstStyle/>
          <a:p>
            <a:r>
              <a:rPr lang="en-US" dirty="0" smtClean="0"/>
              <a:t>Parties to suits:</a:t>
            </a:r>
          </a:p>
          <a:p>
            <a:r>
              <a:rPr lang="en-US" dirty="0" smtClean="0"/>
              <a:t>Cases try-able in tribunals are only against government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0"/>
            <a:ext cx="7772400" cy="1470025"/>
          </a:xfrm>
        </p:spPr>
        <p:txBody>
          <a:bodyPr/>
          <a:lstStyle/>
          <a:p>
            <a:r>
              <a:rPr lang="en-US" dirty="0" smtClean="0"/>
              <a:t>Constitution of Tribunals</a:t>
            </a:r>
            <a:endParaRPr lang="en-US" dirty="0"/>
          </a:p>
        </p:txBody>
      </p:sp>
      <p:sp>
        <p:nvSpPr>
          <p:cNvPr id="3" name="Subtitle 2"/>
          <p:cNvSpPr>
            <a:spLocks noGrp="1"/>
          </p:cNvSpPr>
          <p:nvPr>
            <p:ph type="subTitle" idx="1"/>
          </p:nvPr>
        </p:nvSpPr>
        <p:spPr>
          <a:xfrm>
            <a:off x="1371600" y="2895600"/>
            <a:ext cx="6400800" cy="2743200"/>
          </a:xfrm>
        </p:spPr>
        <p:txBody>
          <a:bodyPr>
            <a:normAutofit fontScale="92500" lnSpcReduction="10000"/>
          </a:bodyPr>
          <a:lstStyle/>
          <a:p>
            <a:pPr algn="l"/>
            <a:r>
              <a:rPr lang="en-US" b="1" dirty="0" smtClean="0"/>
              <a:t>Tribunals are constituted same as the other courts are constituted such as Supreme Court, High Court, Federal </a:t>
            </a:r>
            <a:r>
              <a:rPr lang="en-US" b="1" i="1" dirty="0" err="1" smtClean="0"/>
              <a:t>Shariat</a:t>
            </a:r>
            <a:r>
              <a:rPr lang="en-US" b="1" dirty="0" smtClean="0"/>
              <a:t> Court etc. It is presumed that the rule of natural justice is applicable in such tribunals</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normAutofit fontScale="92500" lnSpcReduction="10000"/>
          </a:bodyPr>
          <a:lstStyle/>
          <a:p>
            <a:r>
              <a:rPr lang="en-US" b="1" dirty="0" smtClean="0"/>
              <a:t>Sample</a:t>
            </a:r>
          </a:p>
          <a:p>
            <a:pPr algn="l"/>
            <a:r>
              <a:rPr lang="en-US" b="1" dirty="0" smtClean="0"/>
              <a:t>Following criteria is adopted to constitute the tribunal:</a:t>
            </a:r>
          </a:p>
          <a:p>
            <a:pPr algn="l"/>
            <a:r>
              <a:rPr lang="en-US" b="1" dirty="0" smtClean="0"/>
              <a:t>1. Notification: By the Government</a:t>
            </a:r>
          </a:p>
          <a:p>
            <a:pPr algn="l"/>
            <a:r>
              <a:rPr lang="en-US" b="1" dirty="0" smtClean="0"/>
              <a:t>2. Members: It contains on least two members</a:t>
            </a:r>
          </a:p>
          <a:p>
            <a:pPr algn="l"/>
            <a:r>
              <a:rPr lang="en-US" b="1" dirty="0" smtClean="0"/>
              <a:t>3. Chairman: One person is designated as the Chairman of the tribunal</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normAutofit fontScale="92500" lnSpcReduction="20000"/>
          </a:bodyPr>
          <a:lstStyle/>
          <a:p>
            <a:pPr algn="l"/>
            <a:r>
              <a:rPr lang="en-US" b="1" dirty="0" smtClean="0"/>
              <a:t>Qualification: </a:t>
            </a:r>
          </a:p>
          <a:p>
            <a:pPr algn="l"/>
            <a:r>
              <a:rPr lang="en-US" b="1" dirty="0" smtClean="0"/>
              <a:t>All the members </a:t>
            </a:r>
            <a:r>
              <a:rPr lang="en-US" b="1" dirty="0" err="1" smtClean="0"/>
              <a:t>alongwith</a:t>
            </a:r>
            <a:r>
              <a:rPr lang="en-US" b="1" dirty="0" smtClean="0"/>
              <a:t> Chairman should be equally qualified as to either Judge of High Court or retired from High Court. Qualification of Judge of High Court is ten years’ practice in High Court. Qualification of the members may also be prescribed under the rules. Members should be less than of fifty-eight years of age</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lstStyle/>
          <a:p>
            <a:pPr algn="l"/>
            <a:r>
              <a:rPr lang="en-US" b="1" dirty="0" smtClean="0"/>
              <a:t>Condition: </a:t>
            </a:r>
          </a:p>
          <a:p>
            <a:pPr algn="l"/>
            <a:r>
              <a:rPr lang="en-US" b="1" dirty="0" smtClean="0"/>
              <a:t>He takes oath before the Chief Justice of the High Court where he is not retired Chief Justice of the High Court</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normAutofit/>
          </a:bodyPr>
          <a:lstStyle/>
          <a:p>
            <a:pPr algn="l"/>
            <a:r>
              <a:rPr lang="en-US" b="1" dirty="0" smtClean="0"/>
              <a:t>Remuneration: </a:t>
            </a:r>
          </a:p>
          <a:p>
            <a:pPr algn="l"/>
            <a:r>
              <a:rPr lang="en-US" b="1" dirty="0" smtClean="0"/>
              <a:t>a)      Chairman (retired): Where he is retired servant, he draws the salary last drawn.</a:t>
            </a:r>
          </a:p>
          <a:p>
            <a:pPr algn="l"/>
            <a:r>
              <a:rPr lang="en-US" b="1" dirty="0" smtClean="0"/>
              <a:t>b)      Chairman (working): Where he is working, his salary is fixed equal to the grade 22</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normAutofit lnSpcReduction="10000"/>
          </a:bodyPr>
          <a:lstStyle/>
          <a:p>
            <a:pPr algn="l"/>
            <a:r>
              <a:rPr lang="en-US" b="1" dirty="0" smtClean="0"/>
              <a:t>Remuneration: </a:t>
            </a:r>
          </a:p>
          <a:p>
            <a:pPr algn="l"/>
            <a:r>
              <a:rPr lang="en-US" b="1" dirty="0" smtClean="0"/>
              <a:t>a)	Member (retired): Where member is retired person, he draws salary equal to the salary last drawn.</a:t>
            </a:r>
          </a:p>
          <a:p>
            <a:pPr algn="l"/>
            <a:r>
              <a:rPr lang="en-US" b="1" dirty="0" smtClean="0"/>
              <a:t>b)     Member (working): Where member is working, he draws remuneration equal to the salary he was drawing</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normAutofit fontScale="70000" lnSpcReduction="20000"/>
          </a:bodyPr>
          <a:lstStyle/>
          <a:p>
            <a:pPr algn="l"/>
            <a:r>
              <a:rPr lang="en-US" b="1" dirty="0" smtClean="0"/>
              <a:t>Jurisdiction: Jurisdiction of the tribunals is as under:</a:t>
            </a:r>
          </a:p>
          <a:p>
            <a:pPr algn="l"/>
            <a:r>
              <a:rPr lang="en-US" b="1" dirty="0" smtClean="0"/>
              <a:t>a)     Terms and conditions of services</a:t>
            </a:r>
          </a:p>
          <a:p>
            <a:pPr algn="l"/>
            <a:r>
              <a:rPr lang="en-US" b="1" dirty="0" smtClean="0"/>
              <a:t>b)     </a:t>
            </a:r>
            <a:r>
              <a:rPr lang="en-US" b="1" dirty="0" err="1" smtClean="0"/>
              <a:t>Upto</a:t>
            </a:r>
            <a:r>
              <a:rPr lang="en-US" b="1" dirty="0" smtClean="0"/>
              <a:t> the extent of Whole Pakistan or any Area</a:t>
            </a:r>
          </a:p>
          <a:p>
            <a:pPr algn="l"/>
            <a:r>
              <a:rPr lang="en-US" b="1" dirty="0" smtClean="0"/>
              <a:t>c)     Appointment</a:t>
            </a:r>
          </a:p>
          <a:p>
            <a:pPr algn="l"/>
            <a:r>
              <a:rPr lang="en-US" b="1" dirty="0" smtClean="0"/>
              <a:t>d)     Confirmation</a:t>
            </a:r>
          </a:p>
          <a:p>
            <a:pPr algn="l"/>
            <a:r>
              <a:rPr lang="en-US" b="1" dirty="0" smtClean="0"/>
              <a:t>e)     Promotion</a:t>
            </a:r>
          </a:p>
          <a:p>
            <a:pPr algn="l"/>
            <a:r>
              <a:rPr lang="en-US" b="1" dirty="0" smtClean="0"/>
              <a:t>f)      Seniority</a:t>
            </a:r>
          </a:p>
          <a:p>
            <a:pPr algn="l"/>
            <a:r>
              <a:rPr lang="en-US" b="1" dirty="0" smtClean="0"/>
              <a:t>g)     Termination</a:t>
            </a:r>
          </a:p>
          <a:p>
            <a:pPr algn="l"/>
            <a:r>
              <a:rPr lang="en-US" b="1" dirty="0" smtClean="0"/>
              <a:t>h)     Retirement</a:t>
            </a:r>
          </a:p>
          <a:p>
            <a:pPr algn="l"/>
            <a:r>
              <a:rPr lang="en-US" b="1" dirty="0" err="1" smtClean="0"/>
              <a:t>i</a:t>
            </a:r>
            <a:r>
              <a:rPr lang="en-US" b="1" dirty="0" smtClean="0"/>
              <a:t>)      Misconduct</a:t>
            </a:r>
          </a:p>
          <a:p>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normAutofit fontScale="92500" lnSpcReduction="10000"/>
          </a:bodyPr>
          <a:lstStyle/>
          <a:p>
            <a:pPr algn="l"/>
            <a:r>
              <a:rPr lang="en-US" b="1" dirty="0" smtClean="0"/>
              <a:t>Constitution of benches: Benches are constituted as per following procedure:</a:t>
            </a:r>
          </a:p>
          <a:p>
            <a:pPr algn="l"/>
            <a:r>
              <a:rPr lang="en-US" b="1" dirty="0" smtClean="0"/>
              <a:t>a) Power of chairman</a:t>
            </a:r>
          </a:p>
          <a:p>
            <a:pPr algn="l"/>
            <a:r>
              <a:rPr lang="en-US" b="1" dirty="0" smtClean="0"/>
              <a:t>b) Bench upon Chairman</a:t>
            </a:r>
          </a:p>
          <a:p>
            <a:pPr algn="l"/>
            <a:r>
              <a:rPr lang="en-US" b="1" dirty="0" smtClean="0"/>
              <a:t>c) Only one member</a:t>
            </a:r>
          </a:p>
          <a:p>
            <a:pPr algn="l"/>
            <a:r>
              <a:rPr lang="en-US" b="1" dirty="0" smtClean="0"/>
              <a:t>d) Only members</a:t>
            </a:r>
          </a:p>
          <a:p>
            <a:pPr algn="l"/>
            <a:r>
              <a:rPr lang="en-US" b="1" dirty="0" smtClean="0"/>
              <a:t>e) One member and one chairman</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lstStyle/>
          <a:p>
            <a:pPr algn="l"/>
            <a:r>
              <a:rPr lang="en-US" b="1" dirty="0" smtClean="0"/>
              <a:t>Dispute of bench: </a:t>
            </a:r>
          </a:p>
          <a:p>
            <a:pPr algn="l"/>
            <a:r>
              <a:rPr lang="en-US" b="1" dirty="0" smtClean="0"/>
              <a:t>Tribunal decides the disputes of the benches where they occur</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lstStyle/>
          <a:p>
            <a:pPr algn="l"/>
            <a:r>
              <a:rPr lang="en-US" b="1" dirty="0" smtClean="0"/>
              <a:t>Transfer of matters: </a:t>
            </a:r>
          </a:p>
          <a:p>
            <a:pPr algn="l"/>
            <a:r>
              <a:rPr lang="en-US" b="1" dirty="0" smtClean="0"/>
              <a:t>Chairman has power to transfer the matters from one bench to another under his jurisdiction</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 of Tribunals …….</a:t>
            </a:r>
            <a:endParaRPr lang="en-US" dirty="0"/>
          </a:p>
        </p:txBody>
      </p:sp>
      <p:sp>
        <p:nvSpPr>
          <p:cNvPr id="3" name="Subtitle 2"/>
          <p:cNvSpPr>
            <a:spLocks noGrp="1"/>
          </p:cNvSpPr>
          <p:nvPr>
            <p:ph type="subTitle" idx="1"/>
          </p:nvPr>
        </p:nvSpPr>
        <p:spPr>
          <a:xfrm>
            <a:off x="1371600" y="1752600"/>
            <a:ext cx="6400800" cy="3886200"/>
          </a:xfrm>
        </p:spPr>
        <p:txBody>
          <a:bodyPr>
            <a:normAutofit fontScale="40000" lnSpcReduction="20000"/>
          </a:bodyPr>
          <a:lstStyle/>
          <a:p>
            <a:pPr algn="l"/>
            <a:r>
              <a:rPr lang="en-US" sz="4000" b="1" dirty="0" smtClean="0"/>
              <a:t>Powers of tribunals</a:t>
            </a:r>
          </a:p>
          <a:p>
            <a:pPr algn="l"/>
            <a:r>
              <a:rPr lang="en-US" b="1" dirty="0" smtClean="0"/>
              <a:t>Tribunals posses the following powers</a:t>
            </a:r>
          </a:p>
          <a:p>
            <a:pPr algn="l"/>
            <a:r>
              <a:rPr lang="en-US" b="1" dirty="0" smtClean="0"/>
              <a:t>a)    </a:t>
            </a:r>
            <a:r>
              <a:rPr lang="en-US" sz="3500" b="1" dirty="0" smtClean="0"/>
              <a:t>Original cases</a:t>
            </a:r>
          </a:p>
          <a:p>
            <a:pPr algn="l"/>
            <a:r>
              <a:rPr lang="en-US" sz="3500" b="1" dirty="0" smtClean="0"/>
              <a:t>b)    Appeals: They bears following powers where they act as appellate </a:t>
            </a:r>
            <a:r>
              <a:rPr lang="en-US" b="1" dirty="0" smtClean="0"/>
              <a:t>	jurisdiction</a:t>
            </a:r>
          </a:p>
          <a:p>
            <a:pPr algn="l"/>
            <a:r>
              <a:rPr lang="en-US" b="1" dirty="0" err="1" smtClean="0"/>
              <a:t>i</a:t>
            </a:r>
            <a:r>
              <a:rPr lang="en-US" b="1" dirty="0" smtClean="0"/>
              <a:t>)                   	Set aside</a:t>
            </a:r>
          </a:p>
          <a:p>
            <a:pPr algn="l"/>
            <a:r>
              <a:rPr lang="en-US" b="1" dirty="0" smtClean="0"/>
              <a:t>ii)                  	Alteration</a:t>
            </a:r>
          </a:p>
          <a:p>
            <a:pPr algn="l"/>
            <a:r>
              <a:rPr lang="en-US" b="1" dirty="0" smtClean="0"/>
              <a:t>iii)                	Confirmation: They may uphold the decision made by the executive </a:t>
            </a:r>
          </a:p>
          <a:p>
            <a:pPr algn="l"/>
            <a:r>
              <a:rPr lang="en-US" b="1" dirty="0" smtClean="0"/>
              <a:t>	authority</a:t>
            </a:r>
          </a:p>
          <a:p>
            <a:pPr algn="l"/>
            <a:r>
              <a:rPr lang="en-US" b="1" dirty="0" smtClean="0"/>
              <a:t>iv)                	Act as civil court</a:t>
            </a:r>
          </a:p>
          <a:p>
            <a:pPr algn="l"/>
            <a:r>
              <a:rPr lang="en-US" b="1" dirty="0" smtClean="0"/>
              <a:t>v)                  	Issuance of summons</a:t>
            </a:r>
          </a:p>
          <a:p>
            <a:pPr algn="l"/>
            <a:r>
              <a:rPr lang="en-US" b="1" dirty="0" smtClean="0"/>
              <a:t>vi)               	 Evidence on oath</a:t>
            </a:r>
          </a:p>
          <a:p>
            <a:pPr algn="l"/>
            <a:r>
              <a:rPr lang="en-US" b="1" dirty="0" smtClean="0"/>
              <a:t>vii)              	Compel to give evidence</a:t>
            </a:r>
          </a:p>
          <a:p>
            <a:pPr algn="l"/>
            <a:r>
              <a:rPr lang="en-US" b="1" dirty="0" smtClean="0"/>
              <a:t>viii)           	Compel to produce document</a:t>
            </a:r>
          </a:p>
          <a:p>
            <a:pPr algn="l"/>
            <a:r>
              <a:rPr lang="en-US" b="1" dirty="0" smtClean="0"/>
              <a:t>ix)                	Compel to be present</a:t>
            </a:r>
          </a:p>
          <a:p>
            <a:pPr algn="l"/>
            <a:r>
              <a:rPr lang="en-US" b="1" dirty="0" smtClean="0"/>
              <a:t>x)                  	Constitution of commission</a:t>
            </a:r>
          </a:p>
          <a:p>
            <a:pPr algn="l"/>
            <a:r>
              <a:rPr lang="en-US" b="1" dirty="0" smtClean="0"/>
              <a:t>xi)               	Natural justice</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Next Topic - Natural Justice</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Natural Justice stands for the adjudication should be unbiased and given in good faith, and that each party should have equal access to the tribunal and should be aware of arguments and documents adduced by the other</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745</Words>
  <Application>Microsoft Office PowerPoint</Application>
  <PresentationFormat>On-screen Show (4:3)</PresentationFormat>
  <Paragraphs>176</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Last Topic – Public Interest Immunity</vt:lpstr>
      <vt:lpstr>Administrative Tribunals</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Administrative Tribunals ……</vt:lpstr>
      <vt:lpstr>Constitution of Tribunals</vt:lpstr>
      <vt:lpstr>Constitution of Tribunals …….</vt:lpstr>
      <vt:lpstr>Constitution of Tribunals …….</vt:lpstr>
      <vt:lpstr>Constitution of Tribunals …….</vt:lpstr>
      <vt:lpstr>Constitution of Tribunals …….</vt:lpstr>
      <vt:lpstr>Constitution of Tribunals …….</vt:lpstr>
      <vt:lpstr>Constitution of Tribunals …….</vt:lpstr>
      <vt:lpstr>Constitution of Tribunals …….</vt:lpstr>
      <vt:lpstr>Constitution of Tribunals …….</vt:lpstr>
      <vt:lpstr>Constitution of Tribunals …….</vt:lpstr>
      <vt:lpstr>Constitution of Tribunals …….</vt:lpstr>
      <vt:lpstr>Next Topic - Natural Justice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18</cp:revision>
  <dcterms:created xsi:type="dcterms:W3CDTF">2013-11-28T07:57:58Z</dcterms:created>
  <dcterms:modified xsi:type="dcterms:W3CDTF">2013-12-11T16:15:46Z</dcterms:modified>
</cp:coreProperties>
</file>