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269" r:id="rId2"/>
    <p:sldId id="271" r:id="rId3"/>
    <p:sldId id="272" r:id="rId4"/>
    <p:sldId id="273" r:id="rId5"/>
    <p:sldId id="274" r:id="rId6"/>
    <p:sldId id="275" r:id="rId7"/>
    <p:sldId id="276" r:id="rId8"/>
    <p:sldId id="277" r:id="rId9"/>
    <p:sldId id="278" r:id="rId10"/>
    <p:sldId id="279" r:id="rId11"/>
    <p:sldId id="280" r:id="rId12"/>
    <p:sldId id="281" r:id="rId13"/>
    <p:sldId id="283" r:id="rId14"/>
    <p:sldId id="284" r:id="rId15"/>
    <p:sldId id="285" r:id="rId16"/>
    <p:sldId id="286" r:id="rId17"/>
    <p:sldId id="287" r:id="rId18"/>
    <p:sldId id="288" r:id="rId19"/>
    <p:sldId id="289" r:id="rId20"/>
    <p:sldId id="290" r:id="rId21"/>
    <p:sldId id="291" r:id="rId22"/>
    <p:sldId id="292" r:id="rId23"/>
    <p:sldId id="293" r:id="rId24"/>
    <p:sldId id="294" r:id="rId25"/>
    <p:sldId id="295" r:id="rId26"/>
    <p:sldId id="296" r:id="rId27"/>
    <p:sldId id="297" r:id="rId28"/>
    <p:sldId id="298" r:id="rId29"/>
    <p:sldId id="299" r:id="rId30"/>
    <p:sldId id="270"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C5C09C-A2F2-423D-BE6E-FBE52D9F8B7D}" type="datetimeFigureOut">
              <a:rPr lang="en-US" smtClean="0"/>
              <a:pPr/>
              <a:t>12/11/2013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6C6D3C5-36C9-4E02-81E1-898A41A0CB7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C6D3C5-36C9-4E02-81E1-898A41A0CB7A}" type="slidenum">
              <a:rPr lang="en-US" smtClean="0"/>
              <a:pPr/>
              <a:t>3</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C6D3C5-36C9-4E02-81E1-898A41A0CB7A}" type="slidenum">
              <a:rPr lang="en-US" smtClean="0"/>
              <a:pPr/>
              <a:t>4</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C6D3C5-36C9-4E02-81E1-898A41A0CB7A}" type="slidenum">
              <a:rPr lang="en-US" smtClean="0"/>
              <a:pPr/>
              <a:t>5</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C6D3C5-36C9-4E02-81E1-898A41A0CB7A}" type="slidenum">
              <a:rPr lang="en-US" smtClean="0"/>
              <a:pPr/>
              <a:t>13</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C6D3C5-36C9-4E02-81E1-898A41A0CB7A}" type="slidenum">
              <a:rPr lang="en-US" smtClean="0"/>
              <a:pPr/>
              <a:t>16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C6D3C5-36C9-4E02-81E1-898A41A0CB7A}" type="slidenum">
              <a:rPr lang="en-US" smtClean="0"/>
              <a:pPr/>
              <a:t>17</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C6D3C5-36C9-4E02-81E1-898A41A0CB7A}" type="slidenum">
              <a:rPr lang="en-US" smtClean="0"/>
              <a:pPr/>
              <a:t>18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D6C6D3C5-36C9-4E02-81E1-898A41A0CB7A}" type="slidenum">
              <a:rPr lang="en-US" smtClean="0"/>
              <a:pPr/>
              <a:t>19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D6C6D3C5-36C9-4E02-81E1-898A41A0CB7A}"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3A62198-2D6D-4E1C-B53A-4B901E16A908}" type="datetimeFigureOut">
              <a:rPr lang="en-US" smtClean="0"/>
              <a:pPr/>
              <a:t>12/11/2013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DC0AD1D-06B4-483B-90D3-7F52B83334C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3A62198-2D6D-4E1C-B53A-4B901E16A908}" type="datetimeFigureOut">
              <a:rPr lang="en-US" smtClean="0"/>
              <a:pPr/>
              <a:t>12/11/2013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DC0AD1D-06B4-483B-90D3-7F52B83334C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Last Topic - The Ombudsman</a:t>
            </a:r>
            <a:endParaRPr lang="en-US" dirty="0"/>
          </a:p>
        </p:txBody>
      </p:sp>
      <p:sp>
        <p:nvSpPr>
          <p:cNvPr id="3" name="Subtitle 2"/>
          <p:cNvSpPr>
            <a:spLocks noGrp="1"/>
          </p:cNvSpPr>
          <p:nvPr>
            <p:ph type="subTitle" idx="1"/>
          </p:nvPr>
        </p:nvSpPr>
        <p:spPr/>
        <p:txBody>
          <a:bodyPr>
            <a:normAutofit fontScale="55000" lnSpcReduction="20000"/>
          </a:bodyPr>
          <a:lstStyle/>
          <a:p>
            <a:pPr algn="l"/>
            <a:r>
              <a:rPr lang="en-US" b="1" dirty="0" smtClean="0"/>
              <a:t>Federal Ombudsman</a:t>
            </a:r>
          </a:p>
          <a:p>
            <a:pPr algn="l"/>
            <a:r>
              <a:rPr lang="en-US" b="1" dirty="0" smtClean="0"/>
              <a:t>Provincial Ombudsman </a:t>
            </a:r>
          </a:p>
          <a:p>
            <a:pPr algn="l"/>
            <a:r>
              <a:rPr lang="en-US" b="1" dirty="0" smtClean="0"/>
              <a:t>Banking Ombudsman</a:t>
            </a:r>
          </a:p>
          <a:p>
            <a:pPr algn="l"/>
            <a:r>
              <a:rPr lang="en-US" b="1" dirty="0" smtClean="0"/>
              <a:t>Federal Insurance Ombudsman and </a:t>
            </a:r>
          </a:p>
          <a:p>
            <a:pPr algn="l"/>
            <a:r>
              <a:rPr lang="en-US" b="1" dirty="0" smtClean="0"/>
              <a:t>Federal Tax Ombudsman</a:t>
            </a:r>
          </a:p>
          <a:p>
            <a:pPr algn="l"/>
            <a:r>
              <a:rPr lang="en-US" b="1" dirty="0" smtClean="0"/>
              <a:t>Federal Ombudsperson for Protection of Women</a:t>
            </a:r>
          </a:p>
          <a:p>
            <a:pPr algn="l"/>
            <a:endParaRPr lang="en-US"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Public Interest Immunity</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Discretion of Court</a:t>
            </a:r>
          </a:p>
          <a:p>
            <a:pPr algn="l"/>
            <a:r>
              <a:rPr lang="en-US" b="1" dirty="0" smtClean="0"/>
              <a:t>Jail Hearing</a:t>
            </a:r>
          </a:p>
          <a:p>
            <a:pPr algn="l"/>
            <a:r>
              <a:rPr lang="en-US" b="1" dirty="0" smtClean="0"/>
              <a:t>Sealed Document</a:t>
            </a:r>
          </a:p>
          <a:p>
            <a:pPr algn="l"/>
            <a:r>
              <a:rPr lang="en-US" b="1" dirty="0" smtClean="0"/>
              <a:t>In-Camera Proceeding</a:t>
            </a:r>
            <a:endParaRPr lang="en-US" b="1"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Public Interest ……</a:t>
            </a:r>
            <a:endParaRPr lang="en-US" dirty="0"/>
          </a:p>
        </p:txBody>
      </p:sp>
      <p:sp>
        <p:nvSpPr>
          <p:cNvPr id="3" name="Subtitle 2"/>
          <p:cNvSpPr>
            <a:spLocks noGrp="1"/>
          </p:cNvSpPr>
          <p:nvPr>
            <p:ph type="subTitle" idx="1"/>
          </p:nvPr>
        </p:nvSpPr>
        <p:spPr>
          <a:xfrm>
            <a:off x="1371600" y="1828800"/>
            <a:ext cx="6400800" cy="3810000"/>
          </a:xfrm>
        </p:spPr>
        <p:txBody>
          <a:bodyPr>
            <a:normAutofit fontScale="92500"/>
          </a:bodyPr>
          <a:lstStyle/>
          <a:p>
            <a:pPr algn="l"/>
            <a:r>
              <a:rPr lang="en-US" b="1" dirty="0" smtClean="0"/>
              <a:t>Public-interest immunity (PII) is a principle of English common law under which the English courts can grant a court order allowing one litigant to refrain from disclosing evidence to the other litigants where disclosure would be damaging to the public interest</a:t>
            </a:r>
            <a:endParaRPr lang="en-US"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Public Interest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b="1" dirty="0" smtClean="0"/>
              <a:t>This is an exception to the usual rule that all parties in litigation must disclose any evidence that is relevant to the proceedings</a:t>
            </a:r>
            <a:endParaRPr lang="en-US"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457200"/>
            <a:ext cx="7772400" cy="1470025"/>
          </a:xfrm>
        </p:spPr>
        <p:txBody>
          <a:bodyPr/>
          <a:lstStyle/>
          <a:p>
            <a:pPr algn="r"/>
            <a:r>
              <a:rPr lang="en-US" dirty="0" smtClean="0"/>
              <a:t>Public Interest ……</a:t>
            </a:r>
            <a:endParaRPr lang="en-US" dirty="0"/>
          </a:p>
        </p:txBody>
      </p:sp>
      <p:sp>
        <p:nvSpPr>
          <p:cNvPr id="3" name="Subtitle 2"/>
          <p:cNvSpPr>
            <a:spLocks noGrp="1"/>
          </p:cNvSpPr>
          <p:nvPr>
            <p:ph type="subTitle" idx="1"/>
          </p:nvPr>
        </p:nvSpPr>
        <p:spPr>
          <a:xfrm>
            <a:off x="1371600" y="1828800"/>
            <a:ext cx="6400800" cy="3810000"/>
          </a:xfrm>
        </p:spPr>
        <p:txBody>
          <a:bodyPr>
            <a:normAutofit/>
          </a:bodyPr>
          <a:lstStyle/>
          <a:p>
            <a:pPr algn="l"/>
            <a:r>
              <a:rPr lang="en-US" b="1" dirty="0" smtClean="0"/>
              <a:t>In making a PII order, the court has to balance the public interest in the administration of and the public interest in maintaining the confidentiality of certain documents whose disclosure would be damaging</a:t>
            </a:r>
            <a:endParaRPr lang="en-US"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Discretion of Court</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One of the implications of this concept, highlighted in the case-law considered, is that the matter of cannot be dealt with in an arbitrary manner; it can only be sustained in accordance with the law</a:t>
            </a:r>
            <a:endParaRPr lang="en-US"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70025"/>
          </a:xfrm>
        </p:spPr>
        <p:txBody>
          <a:bodyPr/>
          <a:lstStyle/>
          <a:p>
            <a:pPr algn="r"/>
            <a:r>
              <a:rPr lang="en-US" dirty="0" smtClean="0"/>
              <a:t>Discretion of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b="1" dirty="0" smtClean="0"/>
              <a:t>The use of the words ‘in the public interest’ in such matters are not pointless, but emphasize the assumed nature of orders relating to tenure, relocation etc.</a:t>
            </a:r>
            <a:endParaRPr lang="en-US" b="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70025"/>
          </a:xfrm>
        </p:spPr>
        <p:txBody>
          <a:bodyPr/>
          <a:lstStyle/>
          <a:p>
            <a:pPr algn="r"/>
            <a:r>
              <a:rPr lang="en-US" dirty="0" smtClean="0"/>
              <a:t>Discretion of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b="1" dirty="0" smtClean="0"/>
              <a:t>If Administrative Rules are made on merit in accordance with definite procedures, instructions etc., the same will rightly be considered and treated as part of the terms and conditions of Natural Justice</a:t>
            </a:r>
            <a:endParaRPr lang="en-US"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70025"/>
          </a:xfrm>
        </p:spPr>
        <p:txBody>
          <a:bodyPr/>
          <a:lstStyle/>
          <a:p>
            <a:pPr algn="r"/>
            <a:r>
              <a:rPr lang="en-US" dirty="0" smtClean="0"/>
              <a:t>Discretion of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b="1" dirty="0" smtClean="0"/>
              <a:t>If rules and instructions are </a:t>
            </a:r>
            <a:r>
              <a:rPr lang="en-US" b="1" dirty="0" err="1" smtClean="0"/>
              <a:t>departd</a:t>
            </a:r>
            <a:r>
              <a:rPr lang="en-US" b="1" dirty="0" smtClean="0"/>
              <a:t> from and as a result merit is discouraged on account of favoritism, </a:t>
            </a:r>
            <a:r>
              <a:rPr lang="en-US" b="1" dirty="0" err="1" smtClean="0"/>
              <a:t>sifarish</a:t>
            </a:r>
            <a:r>
              <a:rPr lang="en-US" b="1" dirty="0" smtClean="0"/>
              <a:t> or considerations other than merit</a:t>
            </a:r>
            <a:endParaRPr lang="en-US" b="1"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70025"/>
          </a:xfrm>
        </p:spPr>
        <p:txBody>
          <a:bodyPr/>
          <a:lstStyle/>
          <a:p>
            <a:pPr algn="r"/>
            <a:r>
              <a:rPr lang="en-US" dirty="0" smtClean="0"/>
              <a:t>Discretion of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b="1" dirty="0" smtClean="0"/>
              <a:t>The Constitutional Courts in Pakistan has held that the compliance of illegal orders of superiors is not justified on the basis of having been issued from higher authority ……(</a:t>
            </a:r>
            <a:r>
              <a:rPr lang="en-US" b="1" dirty="0" err="1" smtClean="0"/>
              <a:t>Contd</a:t>
            </a:r>
            <a:r>
              <a:rPr lang="en-US" b="1" dirty="0" smtClean="0"/>
              <a:t>)</a:t>
            </a:r>
            <a:endParaRPr lang="en-US"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533400"/>
            <a:ext cx="7772400" cy="1470025"/>
          </a:xfrm>
        </p:spPr>
        <p:txBody>
          <a:bodyPr/>
          <a:lstStyle/>
          <a:p>
            <a:pPr algn="r"/>
            <a:r>
              <a:rPr lang="en-US" dirty="0" smtClean="0"/>
              <a:t>Discretion of ……</a:t>
            </a:r>
            <a:endParaRPr lang="en-US" dirty="0"/>
          </a:p>
        </p:txBody>
      </p:sp>
      <p:sp>
        <p:nvSpPr>
          <p:cNvPr id="3" name="Subtitle 2"/>
          <p:cNvSpPr>
            <a:spLocks noGrp="1"/>
          </p:cNvSpPr>
          <p:nvPr>
            <p:ph type="subTitle" idx="1"/>
          </p:nvPr>
        </p:nvSpPr>
        <p:spPr>
          <a:xfrm>
            <a:off x="1371600" y="1828800"/>
            <a:ext cx="6400800" cy="3810000"/>
          </a:xfrm>
        </p:spPr>
        <p:txBody>
          <a:bodyPr/>
          <a:lstStyle/>
          <a:p>
            <a:pPr algn="l"/>
            <a:r>
              <a:rPr lang="en-US" b="1" dirty="0" smtClean="0"/>
              <a:t>Constitution must be obeyed, such orders must be presented before the court without immunity, hence it is entire discretion of the Court of issue the Immunity order, where just &amp; equitable AND in the best interest of public</a:t>
            </a:r>
            <a:endParaRPr lang="en-US"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Jail Hearing</a:t>
            </a:r>
            <a:endParaRPr lang="en-US" dirty="0"/>
          </a:p>
        </p:txBody>
      </p:sp>
      <p:sp>
        <p:nvSpPr>
          <p:cNvPr id="3" name="Subtitle 2"/>
          <p:cNvSpPr>
            <a:spLocks noGrp="1"/>
          </p:cNvSpPr>
          <p:nvPr>
            <p:ph type="subTitle" idx="1"/>
          </p:nvPr>
        </p:nvSpPr>
        <p:spPr/>
        <p:txBody>
          <a:bodyPr>
            <a:normAutofit fontScale="85000" lnSpcReduction="20000"/>
          </a:bodyPr>
          <a:lstStyle/>
          <a:p>
            <a:pPr algn="l"/>
            <a:r>
              <a:rPr lang="en-US" b="1" dirty="0" smtClean="0"/>
              <a:t>One of the implications of this concept, highlighted in the case-law is, that the matter cannot be dealt with in an ordinary manner; it can only be sustained in accordance with the law</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lstStyle/>
          <a:p>
            <a:pPr algn="r"/>
            <a:r>
              <a:rPr lang="en-US" dirty="0" smtClean="0"/>
              <a:t>Jail Hearing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When the accused is a public figure</a:t>
            </a:r>
            <a:endParaRPr lang="en-US"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lstStyle/>
          <a:p>
            <a:pPr algn="r"/>
            <a:r>
              <a:rPr lang="en-US" dirty="0" smtClean="0"/>
              <a:t>Jail Hearing …….</a:t>
            </a:r>
            <a:endParaRPr lang="en-US" dirty="0"/>
          </a:p>
        </p:txBody>
      </p:sp>
      <p:sp>
        <p:nvSpPr>
          <p:cNvPr id="3" name="Subtitle 2"/>
          <p:cNvSpPr>
            <a:spLocks noGrp="1"/>
          </p:cNvSpPr>
          <p:nvPr>
            <p:ph type="subTitle" idx="1"/>
          </p:nvPr>
        </p:nvSpPr>
        <p:spPr>
          <a:xfrm>
            <a:off x="1371600" y="1981200"/>
            <a:ext cx="6400800" cy="3657600"/>
          </a:xfrm>
        </p:spPr>
        <p:txBody>
          <a:bodyPr>
            <a:normAutofit/>
          </a:bodyPr>
          <a:lstStyle/>
          <a:p>
            <a:pPr algn="l"/>
            <a:r>
              <a:rPr lang="en-US" b="1" dirty="0" smtClean="0"/>
              <a:t>When sentiments of Public at against the accused</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lstStyle/>
          <a:p>
            <a:pPr algn="r"/>
            <a:r>
              <a:rPr lang="en-US" dirty="0" smtClean="0"/>
              <a:t>Jail Hearing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When it is in the best interest of Public</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lstStyle/>
          <a:p>
            <a:pPr algn="r"/>
            <a:r>
              <a:rPr lang="en-US" dirty="0" smtClean="0"/>
              <a:t>Jail Hearing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When the matter is of national security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lstStyle/>
          <a:p>
            <a:pPr algn="r"/>
            <a:r>
              <a:rPr lang="en-US" dirty="0" smtClean="0"/>
              <a:t>Jail Hearing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When accused is well connected with criminals &amp; strong chances of his escape</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lstStyle/>
          <a:p>
            <a:pPr algn="r"/>
            <a:r>
              <a:rPr lang="en-US" dirty="0" smtClean="0"/>
              <a:t>Jail Hearing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When security of accused is at high risk</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381000"/>
            <a:ext cx="7772400" cy="1470025"/>
          </a:xfrm>
        </p:spPr>
        <p:txBody>
          <a:bodyPr/>
          <a:lstStyle/>
          <a:p>
            <a:pPr algn="r"/>
            <a:r>
              <a:rPr lang="en-US" dirty="0" smtClean="0"/>
              <a:t>Jail Hearing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When the matter is of national security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Sealed Documents</a:t>
            </a:r>
            <a:endParaRPr lang="en-US" dirty="0"/>
          </a:p>
        </p:txBody>
      </p:sp>
      <p:sp>
        <p:nvSpPr>
          <p:cNvPr id="3" name="Subtitle 2"/>
          <p:cNvSpPr>
            <a:spLocks noGrp="1"/>
          </p:cNvSpPr>
          <p:nvPr>
            <p:ph type="subTitle" idx="1"/>
          </p:nvPr>
        </p:nvSpPr>
        <p:spPr/>
        <p:txBody>
          <a:bodyPr>
            <a:normAutofit fontScale="92500" lnSpcReduction="10000"/>
          </a:bodyPr>
          <a:lstStyle/>
          <a:p>
            <a:pPr algn="l"/>
            <a:r>
              <a:rPr lang="en-US" b="1" dirty="0" smtClean="0"/>
              <a:t>Record sealing is the practice of sealing or, in some cases, destroying records that would otherwise be publicly accessible as public records</a:t>
            </a:r>
            <a:endParaRPr lang="en-US" b="1"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Sealed Documents ……</a:t>
            </a:r>
            <a:endParaRPr lang="en-US" dirty="0"/>
          </a:p>
        </p:txBody>
      </p:sp>
      <p:sp>
        <p:nvSpPr>
          <p:cNvPr id="3" name="Subtitle 2"/>
          <p:cNvSpPr>
            <a:spLocks noGrp="1"/>
          </p:cNvSpPr>
          <p:nvPr>
            <p:ph type="subTitle" idx="1"/>
          </p:nvPr>
        </p:nvSpPr>
        <p:spPr>
          <a:xfrm>
            <a:off x="1371600" y="1752600"/>
            <a:ext cx="6400800" cy="3886200"/>
          </a:xfrm>
        </p:spPr>
        <p:txBody>
          <a:bodyPr/>
          <a:lstStyle/>
          <a:p>
            <a:pPr algn="l"/>
            <a:r>
              <a:rPr lang="en-US" b="1" dirty="0" smtClean="0"/>
              <a:t>The term is derived from the tradition of placing a seal on specified files or documents that prevents anyone from reviewing the files without receiving a court order</a:t>
            </a:r>
            <a:endParaRPr lang="en-US" b="1"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Sealed Documents ……</a:t>
            </a:r>
            <a:endParaRPr lang="en-US" dirty="0"/>
          </a:p>
        </p:txBody>
      </p:sp>
      <p:sp>
        <p:nvSpPr>
          <p:cNvPr id="3" name="Subtitle 2"/>
          <p:cNvSpPr>
            <a:spLocks noGrp="1"/>
          </p:cNvSpPr>
          <p:nvPr>
            <p:ph type="subTitle" idx="1"/>
          </p:nvPr>
        </p:nvSpPr>
        <p:spPr>
          <a:xfrm>
            <a:off x="1371600" y="1752600"/>
            <a:ext cx="6400800" cy="3886200"/>
          </a:xfrm>
        </p:spPr>
        <p:txBody>
          <a:bodyPr/>
          <a:lstStyle/>
          <a:p>
            <a:pPr algn="l"/>
            <a:r>
              <a:rPr lang="en-US" b="1" dirty="0" smtClean="0"/>
              <a:t>The modern process and requirements to seal a record and the protections it provides vary from jurisdiction to jurisdiction, and even between civil and criminal cases</a:t>
            </a:r>
            <a:endParaRPr lang="en-US"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Sealed Documents ……</a:t>
            </a:r>
            <a:endParaRPr lang="en-US" dirty="0"/>
          </a:p>
        </p:txBody>
      </p:sp>
      <p:sp>
        <p:nvSpPr>
          <p:cNvPr id="3" name="Subtitle 2"/>
          <p:cNvSpPr>
            <a:spLocks noGrp="1"/>
          </p:cNvSpPr>
          <p:nvPr>
            <p:ph type="subTitle" idx="1"/>
          </p:nvPr>
        </p:nvSpPr>
        <p:spPr>
          <a:xfrm>
            <a:off x="1371600" y="1752600"/>
            <a:ext cx="6400800" cy="3886200"/>
          </a:xfrm>
        </p:spPr>
        <p:txBody>
          <a:bodyPr>
            <a:normAutofit lnSpcReduction="10000"/>
          </a:bodyPr>
          <a:lstStyle/>
          <a:p>
            <a:pPr algn="l"/>
            <a:r>
              <a:rPr lang="en-US" b="1" dirty="0" smtClean="0"/>
              <a:t>Generally, Record sealing can be defined as the process of removing from general review the records pertaining to a court case </a:t>
            </a:r>
          </a:p>
          <a:p>
            <a:pPr algn="l"/>
            <a:r>
              <a:rPr lang="en-US" b="1" dirty="0" smtClean="0"/>
              <a:t>However, the records may not completely disappear and may still be reviewed under limited circumstances</a:t>
            </a:r>
            <a:endParaRPr lang="en-US" b="1"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Sealed Documents ……</a:t>
            </a:r>
            <a:endParaRPr lang="en-US" dirty="0"/>
          </a:p>
        </p:txBody>
      </p:sp>
      <p:sp>
        <p:nvSpPr>
          <p:cNvPr id="3" name="Subtitle 2"/>
          <p:cNvSpPr>
            <a:spLocks noGrp="1"/>
          </p:cNvSpPr>
          <p:nvPr>
            <p:ph type="subTitle" idx="1"/>
          </p:nvPr>
        </p:nvSpPr>
        <p:spPr>
          <a:xfrm>
            <a:off x="1371600" y="1752600"/>
            <a:ext cx="6400800" cy="3886200"/>
          </a:xfrm>
        </p:spPr>
        <p:txBody>
          <a:bodyPr>
            <a:normAutofit lnSpcReduction="10000"/>
          </a:bodyPr>
          <a:lstStyle/>
          <a:p>
            <a:pPr algn="l"/>
            <a:r>
              <a:rPr lang="en-US" b="1" dirty="0" smtClean="0"/>
              <a:t>The public policy of record sealing balances the desire to free named citizens from the burdens caused by the information contained in state records while maintaining the state's interest in the preservation of records that may be beneficial to the state or other citizens</a:t>
            </a:r>
            <a:endParaRPr lang="en-US" b="1"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In-Camera Trial</a:t>
            </a:r>
            <a:endParaRPr lang="en-US" dirty="0"/>
          </a:p>
        </p:txBody>
      </p:sp>
      <p:sp>
        <p:nvSpPr>
          <p:cNvPr id="3" name="Subtitle 2"/>
          <p:cNvSpPr>
            <a:spLocks noGrp="1"/>
          </p:cNvSpPr>
          <p:nvPr>
            <p:ph type="subTitle" idx="1"/>
          </p:nvPr>
        </p:nvSpPr>
        <p:spPr/>
        <p:txBody>
          <a:bodyPr>
            <a:normAutofit fontScale="92500" lnSpcReduction="10000"/>
          </a:bodyPr>
          <a:lstStyle/>
          <a:p>
            <a:pPr algn="l"/>
            <a:r>
              <a:rPr lang="en-US" b="1" dirty="0" smtClean="0"/>
              <a:t>In camera is a Latin phrase meaning “in private” or “in chambers” and it is used in law to refer to proceedings conducted without public access</a:t>
            </a:r>
            <a:endParaRPr lang="en-US" b="1"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In-Camera Trial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A judge can make a decision to hear an entire trial in camera, or to review certain arguments, documents, and evidence in private, while leaving other parts of the trial open to the public</a:t>
            </a:r>
            <a:endParaRPr lang="en-US"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In-Camera Trial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A common argument is a concern about national security in cases where evidence aired before the public could present a security threat</a:t>
            </a:r>
            <a:endParaRPr lang="en-US" b="1"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In-Camera Trial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An in camera hearing or review is held in the judge's chambers. This environment is less formal and more comfortable for a small group, including the judge, the attorneys, and the witness or object under discussion</a:t>
            </a:r>
            <a:endParaRPr lang="en-US" b="1"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457200"/>
            <a:ext cx="7772400" cy="1470025"/>
          </a:xfrm>
        </p:spPr>
        <p:txBody>
          <a:bodyPr/>
          <a:lstStyle/>
          <a:p>
            <a:pPr algn="r"/>
            <a:r>
              <a:rPr lang="en-US" dirty="0" smtClean="0"/>
              <a:t>In-Camera Trial …….</a:t>
            </a:r>
            <a:endParaRPr lang="en-US" dirty="0"/>
          </a:p>
        </p:txBody>
      </p:sp>
      <p:sp>
        <p:nvSpPr>
          <p:cNvPr id="3" name="Subtitle 2"/>
          <p:cNvSpPr>
            <a:spLocks noGrp="1"/>
          </p:cNvSpPr>
          <p:nvPr>
            <p:ph type="subTitle" idx="1"/>
          </p:nvPr>
        </p:nvSpPr>
        <p:spPr>
          <a:xfrm>
            <a:off x="1371600" y="1981200"/>
            <a:ext cx="6400800" cy="3657600"/>
          </a:xfrm>
        </p:spPr>
        <p:txBody>
          <a:bodyPr/>
          <a:lstStyle/>
          <a:p>
            <a:pPr algn="l"/>
            <a:r>
              <a:rPr lang="en-US" b="1" dirty="0" smtClean="0"/>
              <a:t>The press and members of the public sometimes protest moves for confidentiality in a trial, arguing that the public has a right to know</a:t>
            </a:r>
            <a:endParaRPr lang="en-US" b="1"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Next Topic - Administrative Tribunals</a:t>
            </a:r>
            <a:endParaRPr lang="en-US" dirty="0"/>
          </a:p>
        </p:txBody>
      </p:sp>
      <p:sp>
        <p:nvSpPr>
          <p:cNvPr id="3" name="Subtitle 2"/>
          <p:cNvSpPr>
            <a:spLocks noGrp="1"/>
          </p:cNvSpPr>
          <p:nvPr>
            <p:ph type="subTitle" idx="1"/>
          </p:nvPr>
        </p:nvSpPr>
        <p:spPr/>
        <p:txBody>
          <a:bodyPr/>
          <a:lstStyle/>
          <a:p>
            <a:pPr algn="l"/>
            <a:r>
              <a:rPr lang="en-US" b="1" dirty="0" smtClean="0"/>
              <a:t>Role</a:t>
            </a:r>
          </a:p>
          <a:p>
            <a:pPr algn="l"/>
            <a:r>
              <a:rPr lang="en-US" b="1" dirty="0" smtClean="0"/>
              <a:t>Courts &amp; Tribunals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218</TotalTime>
  <Words>698</Words>
  <Application>Microsoft Office PowerPoint</Application>
  <PresentationFormat>On-screen Show (4:3)</PresentationFormat>
  <Paragraphs>79</Paragraphs>
  <Slides>30</Slides>
  <Notes>9</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Last Topic - The Ombudsman</vt:lpstr>
      <vt:lpstr>Public Interest Immunity</vt:lpstr>
      <vt:lpstr>Public Interest ……</vt:lpstr>
      <vt:lpstr>Public Interest ……</vt:lpstr>
      <vt:lpstr>Public Interest ……</vt:lpstr>
      <vt:lpstr>Discretion of Court</vt:lpstr>
      <vt:lpstr>Discretion of ……</vt:lpstr>
      <vt:lpstr>Discretion of ……</vt:lpstr>
      <vt:lpstr>Discretion of ……</vt:lpstr>
      <vt:lpstr>Discretion of ……</vt:lpstr>
      <vt:lpstr>Discretion of ……</vt:lpstr>
      <vt:lpstr>Jail Hearing</vt:lpstr>
      <vt:lpstr>Jail Hearing …….</vt:lpstr>
      <vt:lpstr>Jail Hearing …….</vt:lpstr>
      <vt:lpstr>Jail Hearing …….</vt:lpstr>
      <vt:lpstr>Jail Hearing …….</vt:lpstr>
      <vt:lpstr>Jail Hearing …….</vt:lpstr>
      <vt:lpstr>Jail Hearing …….</vt:lpstr>
      <vt:lpstr>Jail Hearing …….</vt:lpstr>
      <vt:lpstr>Sealed Documents</vt:lpstr>
      <vt:lpstr>Sealed Documents ……</vt:lpstr>
      <vt:lpstr>Sealed Documents ……</vt:lpstr>
      <vt:lpstr>Sealed Documents ……</vt:lpstr>
      <vt:lpstr>Sealed Documents ……</vt:lpstr>
      <vt:lpstr>In-Camera Trial</vt:lpstr>
      <vt:lpstr>In-Camera Trial …….</vt:lpstr>
      <vt:lpstr>In-Camera Trial …….</vt:lpstr>
      <vt:lpstr>In-Camera Trial …….</vt:lpstr>
      <vt:lpstr>In-Camera Trial …….</vt:lpstr>
      <vt:lpstr>Next Topic - Administrative Tribunals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Fundamental Rights in The Constitution of Pakistan 1973</dc:title>
  <dc:creator>Subhan</dc:creator>
  <cp:lastModifiedBy>Administrator</cp:lastModifiedBy>
  <cp:revision>18</cp:revision>
  <dcterms:created xsi:type="dcterms:W3CDTF">2013-11-28T07:57:58Z</dcterms:created>
  <dcterms:modified xsi:type="dcterms:W3CDTF">2013-12-11T07:40:03Z</dcterms:modified>
</cp:coreProperties>
</file>