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69" r:id="rId2"/>
    <p:sldId id="270" r:id="rId3"/>
    <p:sldId id="271" r:id="rId4"/>
    <p:sldId id="290" r:id="rId5"/>
    <p:sldId id="272" r:id="rId6"/>
    <p:sldId id="273" r:id="rId7"/>
    <p:sldId id="274" r:id="rId8"/>
    <p:sldId id="275" r:id="rId9"/>
    <p:sldId id="276" r:id="rId10"/>
    <p:sldId id="277" r:id="rId11"/>
    <p:sldId id="278" r:id="rId12"/>
    <p:sldId id="279" r:id="rId13"/>
    <p:sldId id="280" r:id="rId14"/>
    <p:sldId id="299" r:id="rId15"/>
    <p:sldId id="284" r:id="rId16"/>
    <p:sldId id="285" r:id="rId17"/>
    <p:sldId id="286" r:id="rId18"/>
    <p:sldId id="287" r:id="rId19"/>
    <p:sldId id="289" r:id="rId20"/>
    <p:sldId id="292" r:id="rId21"/>
    <p:sldId id="291" r:id="rId22"/>
    <p:sldId id="293" r:id="rId23"/>
    <p:sldId id="296" r:id="rId24"/>
    <p:sldId id="297" r:id="rId25"/>
    <p:sldId id="298" r:id="rId26"/>
    <p:sldId id="300" r:id="rId27"/>
    <p:sldId id="301" r:id="rId28"/>
    <p:sldId id="302" r:id="rId29"/>
    <p:sldId id="303" r:id="rId30"/>
    <p:sldId id="304"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5CDBBEA-13A4-43A4-A6CB-BC6708711404}" type="datetimeFigureOut">
              <a:rPr lang="en-US" smtClean="0"/>
              <a:pPr/>
              <a:t>10-Dec-13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863F0CB-C562-426F-A0C8-91E4371E246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3F0CB-C562-426F-A0C8-91E4371E2461}"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3F0CB-C562-426F-A0C8-91E4371E2461}" type="slidenum">
              <a:rPr lang="en-US" smtClean="0"/>
              <a:pPr/>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3F0CB-C562-426F-A0C8-91E4371E2461}" type="slidenum">
              <a:rPr lang="en-US" smtClean="0"/>
              <a:pPr/>
              <a:t>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3F0CB-C562-426F-A0C8-91E4371E2461}" type="slidenum">
              <a:rPr lang="en-US" smtClean="0"/>
              <a:pPr/>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3F0CB-C562-426F-A0C8-91E4371E2461}" type="slidenum">
              <a:rPr lang="en-US" smtClean="0"/>
              <a:pPr/>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3F0CB-C562-426F-A0C8-91E4371E2461}" type="slidenum">
              <a:rPr lang="en-US" smtClean="0"/>
              <a:pPr/>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3F0CB-C562-426F-A0C8-91E4371E2461}" type="slidenum">
              <a:rPr lang="en-US" smtClean="0"/>
              <a:pPr/>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3F0CB-C562-426F-A0C8-91E4371E2461}" type="slidenum">
              <a:rPr lang="en-US" smtClean="0"/>
              <a:pPr/>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3F0CB-C562-426F-A0C8-91E4371E2461}" type="slidenum">
              <a:rPr lang="en-US" smtClean="0"/>
              <a:pPr/>
              <a:t>15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3F0CB-C562-426F-A0C8-91E4371E2461}" type="slidenum">
              <a:rPr lang="en-US" smtClean="0"/>
              <a:pPr/>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3F0CB-C562-426F-A0C8-91E4371E2461}" type="slidenum">
              <a:rPr lang="en-US" smtClean="0"/>
              <a:pPr/>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3F0CB-C562-426F-A0C8-91E4371E2461}" type="slidenum">
              <a:rPr lang="en-US" smtClean="0"/>
              <a:pPr/>
              <a:t>18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3F0CB-C562-426F-A0C8-91E4371E2461}" type="slidenum">
              <a:rPr lang="en-US" smtClean="0"/>
              <a:pPr/>
              <a:t>19</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3F0CB-C562-426F-A0C8-91E4371E2461}" type="slidenum">
              <a:rPr lang="en-US" smtClean="0"/>
              <a:pPr/>
              <a:t>20</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3F0CB-C562-426F-A0C8-91E4371E2461}" type="slidenum">
              <a:rPr lang="en-US" smtClean="0"/>
              <a:pPr/>
              <a:t>21</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3F0CB-C562-426F-A0C8-91E4371E2461}" type="slidenum">
              <a:rPr lang="en-US" smtClean="0"/>
              <a:pPr/>
              <a:t>22</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3F0CB-C562-426F-A0C8-91E4371E2461}" type="slidenum">
              <a:rPr lang="en-US" smtClean="0"/>
              <a:pPr/>
              <a:t>23</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3F0CB-C562-426F-A0C8-91E4371E2461}" type="slidenum">
              <a:rPr lang="en-US" smtClean="0"/>
              <a:pPr/>
              <a:t>24</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863F0CB-C562-426F-A0C8-91E4371E2461}" type="slidenum">
              <a:rPr lang="en-US" smtClean="0"/>
              <a:pPr/>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10-Dec-13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10-Dec-13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A62198-2D6D-4E1C-B53A-4B901E16A908}" type="datetimeFigureOut">
              <a:rPr lang="en-US" smtClean="0"/>
              <a:pPr/>
              <a:t>10-Dec-13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A62198-2D6D-4E1C-B53A-4B901E16A908}" type="datetimeFigureOut">
              <a:rPr lang="en-US" smtClean="0"/>
              <a:pPr/>
              <a:t>10-Dec-13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A62198-2D6D-4E1C-B53A-4B901E16A908}" type="datetimeFigureOut">
              <a:rPr lang="en-US" smtClean="0"/>
              <a:pPr/>
              <a:t>10-Dec-13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A62198-2D6D-4E1C-B53A-4B901E16A908}" type="datetimeFigureOut">
              <a:rPr lang="en-US" smtClean="0"/>
              <a:pPr/>
              <a:t>10-Dec-13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A62198-2D6D-4E1C-B53A-4B901E16A908}" type="datetimeFigureOut">
              <a:rPr lang="en-US" smtClean="0"/>
              <a:pPr/>
              <a:t>10-Dec-13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10-Dec-13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10-Dec-13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10-Dec-13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10-Dec-13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62198-2D6D-4E1C-B53A-4B901E16A908}" type="datetimeFigureOut">
              <a:rPr lang="en-US" smtClean="0"/>
              <a:pPr/>
              <a:t>10-Dec-13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C0AD1D-06B4-483B-90D3-7F52B83334C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Last Topic - The Sovereignty</a:t>
            </a:r>
            <a:endParaRPr lang="en-US" dirty="0"/>
          </a:p>
        </p:txBody>
      </p:sp>
      <p:sp>
        <p:nvSpPr>
          <p:cNvPr id="3" name="Subtitle 2"/>
          <p:cNvSpPr>
            <a:spLocks noGrp="1"/>
          </p:cNvSpPr>
          <p:nvPr>
            <p:ph type="subTitle" idx="1"/>
          </p:nvPr>
        </p:nvSpPr>
        <p:spPr/>
        <p:txBody>
          <a:bodyPr>
            <a:normAutofit fontScale="92500" lnSpcReduction="20000"/>
          </a:bodyPr>
          <a:lstStyle/>
          <a:p>
            <a:pPr algn="l"/>
            <a:r>
              <a:rPr lang="en-US" b="1" dirty="0" smtClean="0"/>
              <a:t>Meaning</a:t>
            </a:r>
          </a:p>
          <a:p>
            <a:pPr algn="l"/>
            <a:r>
              <a:rPr lang="en-US" b="1" dirty="0" smtClean="0"/>
              <a:t>Kinds</a:t>
            </a:r>
          </a:p>
          <a:p>
            <a:pPr algn="l"/>
            <a:r>
              <a:rPr lang="en-US" b="1" dirty="0" smtClean="0"/>
              <a:t>Parliamentary Sovereignty </a:t>
            </a:r>
            <a:r>
              <a:rPr lang="en-US" b="1" dirty="0" err="1" smtClean="0"/>
              <a:t>vs</a:t>
            </a:r>
            <a:r>
              <a:rPr lang="en-US" b="1" dirty="0" smtClean="0"/>
              <a:t> Judicial Independence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Ombudsman</a:t>
            </a:r>
            <a:endParaRPr lang="en-US" dirty="0"/>
          </a:p>
        </p:txBody>
      </p:sp>
      <p:sp>
        <p:nvSpPr>
          <p:cNvPr id="3" name="Subtitle 2"/>
          <p:cNvSpPr>
            <a:spLocks noGrp="1"/>
          </p:cNvSpPr>
          <p:nvPr>
            <p:ph type="subTitle" idx="1"/>
          </p:nvPr>
        </p:nvSpPr>
        <p:spPr/>
        <p:txBody>
          <a:bodyPr>
            <a:normAutofit fontScale="55000" lnSpcReduction="20000"/>
          </a:bodyPr>
          <a:lstStyle/>
          <a:p>
            <a:pPr algn="l"/>
            <a:r>
              <a:rPr lang="en-US" b="1" dirty="0" smtClean="0"/>
              <a:t>Federal Ombudsman</a:t>
            </a:r>
          </a:p>
          <a:p>
            <a:pPr algn="l"/>
            <a:r>
              <a:rPr lang="en-US" b="1" dirty="0" smtClean="0"/>
              <a:t>Provincial Ombudsman </a:t>
            </a:r>
          </a:p>
          <a:p>
            <a:pPr algn="l"/>
            <a:r>
              <a:rPr lang="en-US" b="1" dirty="0" smtClean="0"/>
              <a:t>Banking Ombudsman</a:t>
            </a:r>
          </a:p>
          <a:p>
            <a:pPr algn="l"/>
            <a:r>
              <a:rPr lang="en-US" b="1" dirty="0" smtClean="0"/>
              <a:t>Federal Insurance Ombudsman and </a:t>
            </a:r>
          </a:p>
          <a:p>
            <a:pPr algn="l"/>
            <a:r>
              <a:rPr lang="en-US" b="1" dirty="0" smtClean="0"/>
              <a:t>Federal Tax Ombudsman</a:t>
            </a:r>
          </a:p>
          <a:p>
            <a:pPr algn="l"/>
            <a:r>
              <a:rPr lang="en-US" b="1" dirty="0" smtClean="0"/>
              <a:t>Federal Ombudsperson for Protection of Women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The Ombudsman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An ombudsman is usually appointed by the government or by parliament but with a significant degree of independence</a:t>
            </a:r>
            <a:endParaRPr lang="en-US"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57200"/>
            <a:ext cx="7772400" cy="1470025"/>
          </a:xfrm>
        </p:spPr>
        <p:txBody>
          <a:bodyPr/>
          <a:lstStyle/>
          <a:p>
            <a:pPr algn="r"/>
            <a:r>
              <a:rPr lang="en-US" dirty="0" smtClean="0"/>
              <a:t>The Ombudsman …….</a:t>
            </a:r>
            <a:endParaRPr lang="en-US" dirty="0"/>
          </a:p>
        </p:txBody>
      </p:sp>
      <p:sp>
        <p:nvSpPr>
          <p:cNvPr id="3" name="Subtitle 2"/>
          <p:cNvSpPr>
            <a:spLocks noGrp="1"/>
          </p:cNvSpPr>
          <p:nvPr>
            <p:ph type="subTitle" idx="1"/>
          </p:nvPr>
        </p:nvSpPr>
        <p:spPr>
          <a:xfrm>
            <a:off x="1371600" y="2133600"/>
            <a:ext cx="6400800" cy="3657600"/>
          </a:xfrm>
        </p:spPr>
        <p:txBody>
          <a:bodyPr>
            <a:normAutofit fontScale="85000" lnSpcReduction="20000"/>
          </a:bodyPr>
          <a:lstStyle/>
          <a:p>
            <a:pPr algn="l"/>
            <a:r>
              <a:rPr lang="en-US" b="1" dirty="0" smtClean="0"/>
              <a:t>An office provided for by the constitution or by an action of the legislature or parliament and headed by an independent, high-level public official who is responsible to the legislature or parliament, who receives complaints from aggrieved persons, officials, and employees or who acts on his own motion, and has the power to investigate, recommend remedial action, and issue reports</a:t>
            </a:r>
            <a:endParaRPr lang="en-US"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The Ombudsman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The Ombudsman ensure the interests of the public by investigating and addressing complaints of mal-administration or violation of rights</a:t>
            </a:r>
            <a:endParaRPr lang="en-U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The Ombudsman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In some countries an Inspector General, Citizen Advocate or other official may have duties similar to those of a national ombudsman, and may also be appointed by the legislature</a:t>
            </a:r>
            <a:endParaRPr lang="en-US"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The Ombudsman …….</a:t>
            </a:r>
            <a:endParaRPr lang="en-US" dirty="0"/>
          </a:p>
        </p:txBody>
      </p:sp>
      <p:sp>
        <p:nvSpPr>
          <p:cNvPr id="3" name="Subtitle 2"/>
          <p:cNvSpPr>
            <a:spLocks noGrp="1"/>
          </p:cNvSpPr>
          <p:nvPr>
            <p:ph type="subTitle" idx="1"/>
          </p:nvPr>
        </p:nvSpPr>
        <p:spPr>
          <a:xfrm>
            <a:off x="1371600" y="1905000"/>
            <a:ext cx="6400800" cy="3733800"/>
          </a:xfrm>
        </p:spPr>
        <p:txBody>
          <a:bodyPr/>
          <a:lstStyle/>
          <a:p>
            <a:pPr algn="l"/>
            <a:r>
              <a:rPr lang="en-US" b="1" dirty="0" smtClean="0"/>
              <a:t>Below the national level an ombudsman may be appointed by a state, local or municipal government</a:t>
            </a:r>
            <a:endParaRPr lang="en-US"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The Ombudsman …….</a:t>
            </a:r>
            <a:endParaRPr lang="en-US" dirty="0"/>
          </a:p>
        </p:txBody>
      </p:sp>
      <p:sp>
        <p:nvSpPr>
          <p:cNvPr id="3" name="Subtitle 2"/>
          <p:cNvSpPr>
            <a:spLocks noGrp="1"/>
          </p:cNvSpPr>
          <p:nvPr>
            <p:ph type="subTitle" idx="1"/>
          </p:nvPr>
        </p:nvSpPr>
        <p:spPr>
          <a:xfrm>
            <a:off x="1371600" y="1905000"/>
            <a:ext cx="6400800" cy="3733800"/>
          </a:xfrm>
        </p:spPr>
        <p:txBody>
          <a:bodyPr>
            <a:normAutofit/>
          </a:bodyPr>
          <a:lstStyle/>
          <a:p>
            <a:pPr algn="l"/>
            <a:r>
              <a:rPr lang="en-US" b="1" dirty="0" smtClean="0"/>
              <a:t>Unofficial ombudsmen may be appointed by, or even work for, a corporation such as a utility supplier or a newspaper, for an NGO, or for a professional regulatory body</a:t>
            </a:r>
            <a:endParaRPr lang="en-US"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lstStyle/>
          <a:p>
            <a:r>
              <a:rPr lang="en-US" b="1" dirty="0" smtClean="0"/>
              <a:t>The Ombudsman (</a:t>
            </a:r>
            <a:r>
              <a:rPr lang="en-US" b="1" i="1" dirty="0" err="1" smtClean="0"/>
              <a:t>Mohtasib</a:t>
            </a:r>
            <a:r>
              <a:rPr lang="en-US" b="1" dirty="0" smtClean="0"/>
              <a:t>) in Pakistan</a:t>
            </a:r>
            <a:endParaRPr lang="en-US" dirty="0"/>
          </a:p>
        </p:txBody>
      </p:sp>
      <p:sp>
        <p:nvSpPr>
          <p:cNvPr id="3" name="Subtitle 2"/>
          <p:cNvSpPr>
            <a:spLocks noGrp="1"/>
          </p:cNvSpPr>
          <p:nvPr>
            <p:ph type="subTitle" idx="1"/>
          </p:nvPr>
        </p:nvSpPr>
        <p:spPr>
          <a:xfrm>
            <a:off x="1371600" y="3352800"/>
            <a:ext cx="6400800" cy="2286000"/>
          </a:xfrm>
        </p:spPr>
        <p:txBody>
          <a:bodyPr>
            <a:normAutofit fontScale="85000" lnSpcReduction="20000"/>
          </a:bodyPr>
          <a:lstStyle/>
          <a:p>
            <a:pPr algn="l"/>
            <a:r>
              <a:rPr lang="en-US" b="1" dirty="0" smtClean="0"/>
              <a:t>In Pakistan, the establishment of an ombudsman institution needed some time before the Article 276 of the Interim Constitution of 1972 provided for the appointment of a Federal Ombudsman and Provincial Ombudsmen</a:t>
            </a:r>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i="1" dirty="0" err="1" smtClean="0"/>
              <a:t>Mohtasib</a:t>
            </a:r>
            <a:r>
              <a:rPr lang="en-US" dirty="0" smtClean="0"/>
              <a:t> in Pakistan …..</a:t>
            </a:r>
            <a:endParaRPr lang="en-US" dirty="0"/>
          </a:p>
        </p:txBody>
      </p:sp>
      <p:sp>
        <p:nvSpPr>
          <p:cNvPr id="3" name="Subtitle 2"/>
          <p:cNvSpPr>
            <a:spLocks noGrp="1"/>
          </p:cNvSpPr>
          <p:nvPr>
            <p:ph type="subTitle" idx="1"/>
          </p:nvPr>
        </p:nvSpPr>
        <p:spPr>
          <a:xfrm>
            <a:off x="1371600" y="2057400"/>
            <a:ext cx="6400800" cy="1752600"/>
          </a:xfrm>
        </p:spPr>
        <p:txBody>
          <a:bodyPr/>
          <a:lstStyle/>
          <a:p>
            <a:pPr algn="l"/>
            <a:r>
              <a:rPr lang="en-US" b="1" dirty="0" smtClean="0"/>
              <a:t>Constitution of 1973 also provided for a Federal Ombudsman</a:t>
            </a:r>
            <a:endParaRPr 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i="1" dirty="0" err="1" smtClean="0"/>
              <a:t>Mohtasib</a:t>
            </a:r>
            <a:r>
              <a:rPr lang="en-US" dirty="0" smtClean="0"/>
              <a:t> in Pakistan…….</a:t>
            </a:r>
            <a:endParaRPr lang="en-US" dirty="0"/>
          </a:p>
        </p:txBody>
      </p:sp>
      <p:sp>
        <p:nvSpPr>
          <p:cNvPr id="3" name="Subtitle 2"/>
          <p:cNvSpPr>
            <a:spLocks noGrp="1"/>
          </p:cNvSpPr>
          <p:nvPr>
            <p:ph type="subTitle" idx="1"/>
          </p:nvPr>
        </p:nvSpPr>
        <p:spPr>
          <a:xfrm>
            <a:off x="1371600" y="1752600"/>
            <a:ext cx="6400800" cy="3886200"/>
          </a:xfrm>
        </p:spPr>
        <p:txBody>
          <a:bodyPr>
            <a:normAutofit/>
          </a:bodyPr>
          <a:lstStyle/>
          <a:p>
            <a:pPr algn="l"/>
            <a:r>
              <a:rPr lang="en-US" b="1" dirty="0" smtClean="0"/>
              <a:t>The institution was eventually created through the Establishment of the Office of </a:t>
            </a:r>
            <a:r>
              <a:rPr lang="en-US" b="1" dirty="0" err="1" smtClean="0"/>
              <a:t>Wafaqi</a:t>
            </a:r>
            <a:r>
              <a:rPr lang="en-US" b="1" dirty="0" smtClean="0"/>
              <a:t> </a:t>
            </a:r>
            <a:r>
              <a:rPr lang="en-US" b="1" dirty="0" err="1" smtClean="0"/>
              <a:t>Mohtasib</a:t>
            </a:r>
            <a:r>
              <a:rPr lang="en-US" b="1" dirty="0" smtClean="0"/>
              <a:t> (Ombudsman) Order, 1983 </a:t>
            </a:r>
            <a:endParaRPr lang="en-US"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i="1" dirty="0" err="1" smtClean="0"/>
              <a:t>Mohtasib</a:t>
            </a:r>
            <a:r>
              <a:rPr lang="en-US" dirty="0" smtClean="0"/>
              <a:t> in Pakistan…….</a:t>
            </a:r>
            <a:endParaRPr lang="en-US" dirty="0"/>
          </a:p>
        </p:txBody>
      </p:sp>
      <p:sp>
        <p:nvSpPr>
          <p:cNvPr id="3" name="Subtitle 2"/>
          <p:cNvSpPr>
            <a:spLocks noGrp="1"/>
          </p:cNvSpPr>
          <p:nvPr>
            <p:ph type="subTitle" idx="1"/>
          </p:nvPr>
        </p:nvSpPr>
        <p:spPr>
          <a:xfrm>
            <a:off x="1371600" y="1828800"/>
            <a:ext cx="6400800" cy="3810000"/>
          </a:xfrm>
        </p:spPr>
        <p:txBody>
          <a:bodyPr>
            <a:normAutofit/>
          </a:bodyPr>
          <a:lstStyle/>
          <a:p>
            <a:pPr algn="l"/>
            <a:r>
              <a:rPr lang="en-US" b="1" dirty="0" smtClean="0"/>
              <a:t>The Ombudsman started functioning on 8 August 1983</a:t>
            </a:r>
          </a:p>
          <a:p>
            <a:pPr algn="l"/>
            <a:r>
              <a:rPr lang="en-US" b="1" dirty="0" smtClean="0"/>
              <a:t>President’s Order 1983 is, now a part of the Constitution of Pakistan by virtue of Article 270-A</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i="1" dirty="0" err="1" smtClean="0"/>
              <a:t>Mohtasib</a:t>
            </a:r>
            <a:r>
              <a:rPr lang="en-US" dirty="0" smtClean="0"/>
              <a:t> in Pakistan…….</a:t>
            </a:r>
            <a:endParaRPr lang="en-US" dirty="0"/>
          </a:p>
        </p:txBody>
      </p:sp>
      <p:sp>
        <p:nvSpPr>
          <p:cNvPr id="3" name="Subtitle 2"/>
          <p:cNvSpPr>
            <a:spLocks noGrp="1"/>
          </p:cNvSpPr>
          <p:nvPr>
            <p:ph type="subTitle" idx="1"/>
          </p:nvPr>
        </p:nvSpPr>
        <p:spPr>
          <a:xfrm>
            <a:off x="1371600" y="1981200"/>
            <a:ext cx="6400800" cy="3657600"/>
          </a:xfrm>
        </p:spPr>
        <p:txBody>
          <a:bodyPr>
            <a:normAutofit/>
          </a:bodyPr>
          <a:lstStyle/>
          <a:p>
            <a:pPr algn="l"/>
            <a:r>
              <a:rPr lang="en-US" b="1" dirty="0" smtClean="0"/>
              <a:t>The Ombudsman has headquarters in Islamabad and </a:t>
            </a:r>
          </a:p>
          <a:p>
            <a:pPr algn="l"/>
            <a:r>
              <a:rPr lang="en-US" b="1" dirty="0" smtClean="0"/>
              <a:t>Regional Offices in Lahore, </a:t>
            </a:r>
            <a:r>
              <a:rPr lang="en-US" b="1" dirty="0" err="1" smtClean="0"/>
              <a:t>Sukkur</a:t>
            </a:r>
            <a:r>
              <a:rPr lang="en-US" b="1" dirty="0" smtClean="0"/>
              <a:t>, Quetta, Faisalabad, Multan, </a:t>
            </a:r>
            <a:r>
              <a:rPr lang="en-US" b="1" dirty="0" err="1" smtClean="0"/>
              <a:t>Dera</a:t>
            </a:r>
            <a:r>
              <a:rPr lang="en-US" b="1" dirty="0" smtClean="0"/>
              <a:t> Ismail Khan, Peshawar and Karachi</a:t>
            </a:r>
            <a:endParaRPr lang="en-US"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66800"/>
            <a:ext cx="7772400" cy="1470025"/>
          </a:xfrm>
        </p:spPr>
        <p:txBody>
          <a:bodyPr>
            <a:normAutofit/>
          </a:bodyPr>
          <a:lstStyle/>
          <a:p>
            <a:r>
              <a:rPr lang="en-US" dirty="0" smtClean="0"/>
              <a:t>Ombudsman agencies in Pakistan</a:t>
            </a:r>
            <a:endParaRPr lang="en-US" dirty="0"/>
          </a:p>
        </p:txBody>
      </p:sp>
      <p:sp>
        <p:nvSpPr>
          <p:cNvPr id="3" name="Subtitle 2"/>
          <p:cNvSpPr>
            <a:spLocks noGrp="1"/>
          </p:cNvSpPr>
          <p:nvPr>
            <p:ph type="subTitle" idx="1"/>
          </p:nvPr>
        </p:nvSpPr>
        <p:spPr>
          <a:xfrm>
            <a:off x="1371600" y="2362200"/>
            <a:ext cx="6400800" cy="3276600"/>
          </a:xfrm>
        </p:spPr>
        <p:txBody>
          <a:bodyPr>
            <a:normAutofit fontScale="70000" lnSpcReduction="20000"/>
          </a:bodyPr>
          <a:lstStyle/>
          <a:p>
            <a:pPr algn="l"/>
            <a:r>
              <a:rPr lang="en-US" b="1" dirty="0" smtClean="0"/>
              <a:t>Federal Ombudsman and Provincial Ombudsmen </a:t>
            </a:r>
          </a:p>
          <a:p>
            <a:pPr algn="l"/>
            <a:r>
              <a:rPr lang="en-US" b="1" dirty="0" smtClean="0"/>
              <a:t>Provincial Ombudsman (</a:t>
            </a:r>
            <a:r>
              <a:rPr lang="en-US" b="1" dirty="0" err="1" smtClean="0"/>
              <a:t>Mohtasib</a:t>
            </a:r>
            <a:r>
              <a:rPr lang="en-US" b="1" dirty="0" smtClean="0"/>
              <a:t>-e-</a:t>
            </a:r>
            <a:r>
              <a:rPr lang="en-US" b="1" dirty="0" err="1" smtClean="0"/>
              <a:t>Aala</a:t>
            </a:r>
            <a:r>
              <a:rPr lang="en-US" b="1" dirty="0" smtClean="0"/>
              <a:t>) offices 	The Punjab, </a:t>
            </a:r>
            <a:r>
              <a:rPr lang="en-US" b="1" dirty="0" err="1" smtClean="0"/>
              <a:t>Balochistan</a:t>
            </a:r>
            <a:r>
              <a:rPr lang="en-US" b="1" dirty="0" smtClean="0"/>
              <a:t> and </a:t>
            </a:r>
            <a:r>
              <a:rPr lang="en-US" b="1" dirty="0" err="1" smtClean="0"/>
              <a:t>Sindh</a:t>
            </a:r>
            <a:r>
              <a:rPr lang="en-US" b="1" dirty="0" smtClean="0"/>
              <a:t>, KPK </a:t>
            </a:r>
          </a:p>
          <a:p>
            <a:pPr algn="l"/>
            <a:r>
              <a:rPr lang="en-US" b="1" dirty="0" smtClean="0"/>
              <a:t>The Banking </a:t>
            </a:r>
            <a:r>
              <a:rPr lang="en-US" b="1" dirty="0" err="1" smtClean="0"/>
              <a:t>Mohtasib</a:t>
            </a:r>
            <a:r>
              <a:rPr lang="en-US" b="1" dirty="0" smtClean="0"/>
              <a:t> Pakistan </a:t>
            </a:r>
          </a:p>
          <a:p>
            <a:pPr algn="l"/>
            <a:r>
              <a:rPr lang="en-US" b="1" dirty="0" smtClean="0"/>
              <a:t>Federal Insurance Ombudsman and </a:t>
            </a:r>
          </a:p>
          <a:p>
            <a:pPr algn="l"/>
            <a:r>
              <a:rPr lang="en-US" b="1" dirty="0" smtClean="0"/>
              <a:t>Federal Tax Ombudsman</a:t>
            </a:r>
          </a:p>
          <a:p>
            <a:pPr algn="l"/>
            <a:r>
              <a:rPr lang="en-US" b="1" dirty="0" smtClean="0"/>
              <a:t>Federal Ombudsperson for Protection of Women against Harassment at Workplace</a:t>
            </a:r>
          </a:p>
          <a:p>
            <a:pPr algn="l"/>
            <a:r>
              <a:rPr lang="en-US" b="1" dirty="0" smtClean="0"/>
              <a:t>The disputed region of Azad Jammu and Kashmir also has an Ombudsman office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447800"/>
            <a:ext cx="7772400" cy="1470025"/>
          </a:xfrm>
        </p:spPr>
        <p:txBody>
          <a:bodyPr/>
          <a:lstStyle/>
          <a:p>
            <a:r>
              <a:rPr lang="en-US" dirty="0" smtClean="0"/>
              <a:t>Federal Ombudsman</a:t>
            </a:r>
            <a:endParaRPr lang="en-US" dirty="0"/>
          </a:p>
        </p:txBody>
      </p:sp>
      <p:sp>
        <p:nvSpPr>
          <p:cNvPr id="3" name="Subtitle 2"/>
          <p:cNvSpPr>
            <a:spLocks noGrp="1"/>
          </p:cNvSpPr>
          <p:nvPr>
            <p:ph type="subTitle" idx="1"/>
          </p:nvPr>
        </p:nvSpPr>
        <p:spPr>
          <a:xfrm>
            <a:off x="1371600" y="3048000"/>
            <a:ext cx="6400800" cy="2514600"/>
          </a:xfrm>
        </p:spPr>
        <p:txBody>
          <a:bodyPr>
            <a:normAutofit fontScale="92500" lnSpcReduction="20000"/>
          </a:bodyPr>
          <a:lstStyle/>
          <a:p>
            <a:pPr algn="l"/>
            <a:r>
              <a:rPr lang="en-US" b="1" dirty="0" smtClean="0"/>
              <a:t>Federal Ombudsman resolve complaints and provide relief to the public by carrying out independent investigations into complaints about 'mal-administration' in any Federal Government agency</a:t>
            </a:r>
            <a:endParaRPr lang="en-US"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Federal Ombudsman …..</a:t>
            </a:r>
            <a:endParaRPr lang="en-US" dirty="0"/>
          </a:p>
        </p:txBody>
      </p:sp>
      <p:sp>
        <p:nvSpPr>
          <p:cNvPr id="3" name="Subtitle 2"/>
          <p:cNvSpPr>
            <a:spLocks noGrp="1"/>
          </p:cNvSpPr>
          <p:nvPr>
            <p:ph type="subTitle" idx="1"/>
          </p:nvPr>
        </p:nvSpPr>
        <p:spPr>
          <a:xfrm>
            <a:off x="1371600" y="2362200"/>
            <a:ext cx="6400800" cy="3276600"/>
          </a:xfrm>
        </p:spPr>
        <p:txBody>
          <a:bodyPr>
            <a:normAutofit/>
          </a:bodyPr>
          <a:lstStyle/>
          <a:p>
            <a:pPr algn="l"/>
            <a:r>
              <a:rPr lang="en-US" b="1" dirty="0" smtClean="0"/>
              <a:t>Federal Ombudsman work to put things right and share lessons learned and help improve public services as a result</a:t>
            </a:r>
            <a:endParaRPr lang="en-US"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Federal Ombudsman …..</a:t>
            </a:r>
            <a:endParaRPr lang="en-US" dirty="0"/>
          </a:p>
        </p:txBody>
      </p:sp>
      <p:sp>
        <p:nvSpPr>
          <p:cNvPr id="3" name="Subtitle 2"/>
          <p:cNvSpPr>
            <a:spLocks noGrp="1"/>
          </p:cNvSpPr>
          <p:nvPr>
            <p:ph type="subTitle" idx="1"/>
          </p:nvPr>
        </p:nvSpPr>
        <p:spPr>
          <a:xfrm>
            <a:off x="1371600" y="1828800"/>
            <a:ext cx="6400800" cy="3810000"/>
          </a:xfrm>
        </p:spPr>
        <p:txBody>
          <a:bodyPr/>
          <a:lstStyle/>
          <a:p>
            <a:pPr algn="l"/>
            <a:r>
              <a:rPr lang="en-US" b="1" dirty="0" smtClean="0"/>
              <a:t>Federal Ombudsman independent complaints handling service is free and open to everyone</a:t>
            </a:r>
            <a:endParaRPr lang="en-US"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Federal Ombudsman …..</a:t>
            </a:r>
            <a:endParaRPr lang="en-US" dirty="0"/>
          </a:p>
        </p:txBody>
      </p:sp>
      <p:sp>
        <p:nvSpPr>
          <p:cNvPr id="3" name="Subtitle 2"/>
          <p:cNvSpPr>
            <a:spLocks noGrp="1"/>
          </p:cNvSpPr>
          <p:nvPr>
            <p:ph type="subTitle" idx="1"/>
          </p:nvPr>
        </p:nvSpPr>
        <p:spPr>
          <a:xfrm>
            <a:off x="1371600" y="1905000"/>
            <a:ext cx="6400800" cy="3733800"/>
          </a:xfrm>
        </p:spPr>
        <p:txBody>
          <a:bodyPr/>
          <a:lstStyle/>
          <a:p>
            <a:pPr algn="l"/>
            <a:r>
              <a:rPr lang="en-US" b="1" dirty="0" smtClean="0"/>
              <a:t>Federal Ombudsman can also take the complaints of Federally Administrated Tribal Areas (FATA)</a:t>
            </a:r>
            <a:endParaRPr lang="en-US"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772400" cy="1470025"/>
          </a:xfrm>
        </p:spPr>
        <p:txBody>
          <a:bodyPr>
            <a:normAutofit fontScale="90000"/>
          </a:bodyPr>
          <a:lstStyle/>
          <a:p>
            <a:r>
              <a:rPr lang="en-US" dirty="0" smtClean="0"/>
              <a:t>Areas which are outside the purview of Ombudsman Secretariat</a:t>
            </a:r>
            <a:endParaRPr lang="en-US" dirty="0"/>
          </a:p>
        </p:txBody>
      </p:sp>
      <p:sp>
        <p:nvSpPr>
          <p:cNvPr id="3" name="Subtitle 2"/>
          <p:cNvSpPr>
            <a:spLocks noGrp="1"/>
          </p:cNvSpPr>
          <p:nvPr>
            <p:ph type="subTitle" idx="1"/>
          </p:nvPr>
        </p:nvSpPr>
        <p:spPr>
          <a:xfrm>
            <a:off x="1066800" y="2362200"/>
            <a:ext cx="7010400" cy="3276600"/>
          </a:xfrm>
        </p:spPr>
        <p:txBody>
          <a:bodyPr>
            <a:normAutofit/>
          </a:bodyPr>
          <a:lstStyle/>
          <a:p>
            <a:pPr algn="l"/>
            <a:r>
              <a:rPr lang="en-US" b="1" dirty="0" smtClean="0"/>
              <a:t>1. Matters that are Sub-</a:t>
            </a:r>
            <a:r>
              <a:rPr lang="en-US" b="1" dirty="0" err="1" smtClean="0"/>
              <a:t>Judice</a:t>
            </a:r>
            <a:endParaRPr lang="en-US" b="1" dirty="0" smtClean="0"/>
          </a:p>
          <a:p>
            <a:pPr algn="l"/>
            <a:r>
              <a:rPr lang="en-US" b="1" dirty="0" smtClean="0"/>
              <a:t>2. Matters relating to External Affairs</a:t>
            </a:r>
          </a:p>
          <a:p>
            <a:pPr algn="l"/>
            <a:r>
              <a:rPr lang="en-US" b="1" dirty="0" smtClean="0"/>
              <a:t>3. Matters relating to </a:t>
            </a:r>
            <a:r>
              <a:rPr lang="en-US" b="1" dirty="0" err="1" smtClean="0"/>
              <a:t>Defence</a:t>
            </a:r>
            <a:endParaRPr lang="en-US" b="1" dirty="0" smtClean="0"/>
          </a:p>
          <a:p>
            <a:pPr algn="l"/>
            <a:r>
              <a:rPr lang="en-US" b="1" dirty="0" smtClean="0"/>
              <a:t>4. Service Matters</a:t>
            </a:r>
          </a:p>
          <a:p>
            <a:pPr algn="l"/>
            <a:r>
              <a:rPr lang="en-US" b="1" dirty="0" smtClean="0"/>
              <a:t>5. Federal Public Service Commission</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0"/>
            <a:ext cx="7772400" cy="1470025"/>
          </a:xfrm>
        </p:spPr>
        <p:txBody>
          <a:bodyPr/>
          <a:lstStyle/>
          <a:p>
            <a:r>
              <a:rPr lang="en-US" dirty="0" smtClean="0"/>
              <a:t>Banking Ombudsman</a:t>
            </a:r>
            <a:endParaRPr lang="en-US" dirty="0"/>
          </a:p>
        </p:txBody>
      </p:sp>
      <p:sp>
        <p:nvSpPr>
          <p:cNvPr id="3" name="Subtitle 2"/>
          <p:cNvSpPr>
            <a:spLocks noGrp="1"/>
          </p:cNvSpPr>
          <p:nvPr>
            <p:ph type="subTitle" idx="1"/>
          </p:nvPr>
        </p:nvSpPr>
        <p:spPr>
          <a:xfrm>
            <a:off x="1371600" y="3048000"/>
            <a:ext cx="6400800" cy="2667000"/>
          </a:xfrm>
        </p:spPr>
        <p:txBody>
          <a:bodyPr>
            <a:normAutofit fontScale="92500" lnSpcReduction="10000"/>
          </a:bodyPr>
          <a:lstStyle/>
          <a:p>
            <a:pPr algn="l"/>
            <a:r>
              <a:rPr lang="en-US" b="1" dirty="0" smtClean="0"/>
              <a:t>The UK banks association established a banking ombudsman in 1986. In 1999 a statutory UK Banking Ombudsman was established which incorporated the activities of private sector ombudsmen within the financial services sector</a:t>
            </a:r>
            <a:endParaRPr lang="en-US"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1470025"/>
          </a:xfrm>
        </p:spPr>
        <p:txBody>
          <a:bodyPr/>
          <a:lstStyle/>
          <a:p>
            <a:r>
              <a:rPr lang="en-US" dirty="0" smtClean="0"/>
              <a:t>The Banking </a:t>
            </a:r>
            <a:r>
              <a:rPr lang="en-US" dirty="0" err="1" smtClean="0"/>
              <a:t>Mohtasib</a:t>
            </a:r>
            <a:r>
              <a:rPr lang="en-US" dirty="0" smtClean="0"/>
              <a:t> Pakistan</a:t>
            </a:r>
            <a:endParaRPr lang="en-US" dirty="0"/>
          </a:p>
        </p:txBody>
      </p:sp>
      <p:sp>
        <p:nvSpPr>
          <p:cNvPr id="3" name="Subtitle 2"/>
          <p:cNvSpPr>
            <a:spLocks noGrp="1"/>
          </p:cNvSpPr>
          <p:nvPr>
            <p:ph type="subTitle" idx="1"/>
          </p:nvPr>
        </p:nvSpPr>
        <p:spPr>
          <a:xfrm>
            <a:off x="1371600" y="2895600"/>
            <a:ext cx="6400800" cy="2895600"/>
          </a:xfrm>
        </p:spPr>
        <p:txBody>
          <a:bodyPr>
            <a:normAutofit/>
          </a:bodyPr>
          <a:lstStyle/>
          <a:p>
            <a:pPr algn="l"/>
            <a:r>
              <a:rPr lang="en-US" b="1" dirty="0" smtClean="0"/>
              <a:t>Aim</a:t>
            </a:r>
            <a:r>
              <a:rPr lang="en-US" dirty="0" smtClean="0"/>
              <a:t/>
            </a:r>
            <a:br>
              <a:rPr lang="en-US" dirty="0" smtClean="0"/>
            </a:br>
            <a:r>
              <a:rPr lang="en-US" b="1" dirty="0" smtClean="0"/>
              <a:t>To resolve all disputes amicably through an informal and friendly process of reconciliation rather than a formal adversarial procedure</a:t>
            </a:r>
            <a:endParaRPr lang="en-US"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Banking </a:t>
            </a:r>
            <a:r>
              <a:rPr lang="en-US" dirty="0" err="1" smtClean="0"/>
              <a:t>Mohtasib</a:t>
            </a:r>
            <a:r>
              <a:rPr lang="en-US" dirty="0" smtClean="0"/>
              <a:t> ……. </a:t>
            </a:r>
            <a:endParaRPr lang="en-US" dirty="0"/>
          </a:p>
        </p:txBody>
      </p:sp>
      <p:sp>
        <p:nvSpPr>
          <p:cNvPr id="3" name="Subtitle 2"/>
          <p:cNvSpPr>
            <a:spLocks noGrp="1"/>
          </p:cNvSpPr>
          <p:nvPr>
            <p:ph type="subTitle" idx="1"/>
          </p:nvPr>
        </p:nvSpPr>
        <p:spPr>
          <a:xfrm>
            <a:off x="1371600" y="1981200"/>
            <a:ext cx="6400800" cy="3657600"/>
          </a:xfrm>
        </p:spPr>
        <p:txBody>
          <a:bodyPr>
            <a:normAutofit fontScale="92500" lnSpcReduction="20000"/>
          </a:bodyPr>
          <a:lstStyle/>
          <a:p>
            <a:pPr algn="l"/>
            <a:r>
              <a:rPr lang="en-US" sz="3900" b="1" dirty="0" smtClean="0"/>
              <a:t>Mission Statement</a:t>
            </a:r>
            <a:r>
              <a:rPr lang="en-US" sz="3900" dirty="0" smtClean="0"/>
              <a:t/>
            </a:r>
            <a:br>
              <a:rPr lang="en-US" sz="3900" dirty="0" smtClean="0"/>
            </a:br>
            <a:r>
              <a:rPr lang="en-US" b="1" dirty="0" smtClean="0"/>
              <a:t>As an independent statutory body established to resolve disputes between consumers and banks, it has been our commitment to deliver free of cost, speedy solutions for all disputes referred to us, in a manner that is impartial, fair and equitable to all parties</a:t>
            </a:r>
            <a:endParaRPr lang="en-US"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1470025"/>
          </a:xfrm>
        </p:spPr>
        <p:txBody>
          <a:bodyPr/>
          <a:lstStyle/>
          <a:p>
            <a:r>
              <a:rPr lang="en-US" dirty="0" smtClean="0"/>
              <a:t>Punjab Ombudsman</a:t>
            </a:r>
            <a:endParaRPr lang="en-US" dirty="0"/>
          </a:p>
        </p:txBody>
      </p:sp>
      <p:sp>
        <p:nvSpPr>
          <p:cNvPr id="3" name="Subtitle 2"/>
          <p:cNvSpPr>
            <a:spLocks noGrp="1"/>
          </p:cNvSpPr>
          <p:nvPr>
            <p:ph type="subTitle" idx="1"/>
          </p:nvPr>
        </p:nvSpPr>
        <p:spPr>
          <a:xfrm>
            <a:off x="1371600" y="2286000"/>
            <a:ext cx="6400800" cy="3352800"/>
          </a:xfrm>
        </p:spPr>
        <p:txBody>
          <a:bodyPr>
            <a:normAutofit fontScale="25000" lnSpcReduction="20000"/>
          </a:bodyPr>
          <a:lstStyle/>
          <a:p>
            <a:pPr algn="l"/>
            <a:r>
              <a:rPr lang="en-US" sz="11200" b="1" dirty="0" smtClean="0"/>
              <a:t>The Ombudsman may</a:t>
            </a:r>
          </a:p>
          <a:p>
            <a:pPr lvl="0" algn="l"/>
            <a:r>
              <a:rPr lang="en-US" sz="9600" b="1" dirty="0" smtClean="0"/>
              <a:t>on a complaint by any aggrieved person; or</a:t>
            </a:r>
          </a:p>
          <a:p>
            <a:pPr lvl="0" algn="l"/>
            <a:r>
              <a:rPr lang="en-US" sz="9600" b="1" dirty="0" smtClean="0"/>
              <a:t>on a reference by the Government or the Provincial Assembly; or</a:t>
            </a:r>
          </a:p>
          <a:p>
            <a:pPr lvl="0" algn="l"/>
            <a:r>
              <a:rPr lang="en-US" sz="9600" b="1" dirty="0" smtClean="0"/>
              <a:t>on a motion of the Supreme Court or the High Court; or</a:t>
            </a:r>
          </a:p>
          <a:p>
            <a:pPr lvl="0" algn="l"/>
            <a:r>
              <a:rPr lang="en-US" sz="9600" b="1" dirty="0" smtClean="0"/>
              <a:t>on his own motion (</a:t>
            </a:r>
            <a:r>
              <a:rPr lang="en-US" sz="9600" b="1" dirty="0" err="1" smtClean="0"/>
              <a:t>Suo</a:t>
            </a:r>
            <a:r>
              <a:rPr lang="en-US" sz="9600" b="1" dirty="0" smtClean="0"/>
              <a:t> Moto),</a:t>
            </a:r>
          </a:p>
          <a:p>
            <a:pPr algn="l"/>
            <a:r>
              <a:rPr lang="en-US" sz="9600" b="1" dirty="0" smtClean="0"/>
              <a:t>undertake any investigation into any allegation of mal-administration on the part of any Agency or any of its officers or employees</a:t>
            </a:r>
            <a:endParaRPr lang="en-US" sz="4400"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r>
              <a:rPr lang="en-US" b="1" dirty="0" err="1" smtClean="0"/>
              <a:t>Sindh</a:t>
            </a:r>
            <a:r>
              <a:rPr lang="en-US" b="1" dirty="0" smtClean="0"/>
              <a:t> Ombudsman</a:t>
            </a:r>
            <a:endParaRPr lang="en-US" dirty="0"/>
          </a:p>
        </p:txBody>
      </p:sp>
      <p:sp>
        <p:nvSpPr>
          <p:cNvPr id="3" name="Subtitle 2"/>
          <p:cNvSpPr>
            <a:spLocks noGrp="1"/>
          </p:cNvSpPr>
          <p:nvPr>
            <p:ph type="subTitle" idx="1"/>
          </p:nvPr>
        </p:nvSpPr>
        <p:spPr>
          <a:xfrm>
            <a:off x="1371600" y="2209800"/>
            <a:ext cx="6400800" cy="3429000"/>
          </a:xfrm>
        </p:spPr>
        <p:txBody>
          <a:bodyPr>
            <a:normAutofit fontScale="85000" lnSpcReduction="10000"/>
          </a:bodyPr>
          <a:lstStyle/>
          <a:p>
            <a:pPr algn="l"/>
            <a:r>
              <a:rPr lang="en-US" sz="3800" b="1" dirty="0" smtClean="0"/>
              <a:t>The </a:t>
            </a:r>
            <a:r>
              <a:rPr lang="en-US" sz="3800" b="1" dirty="0" err="1" smtClean="0"/>
              <a:t>Sindh</a:t>
            </a:r>
            <a:r>
              <a:rPr lang="en-US" sz="3800" b="1" dirty="0" smtClean="0"/>
              <a:t> </a:t>
            </a:r>
            <a:r>
              <a:rPr lang="en-US" sz="3800" b="1" dirty="0" err="1" smtClean="0"/>
              <a:t>Mohtasib</a:t>
            </a:r>
            <a:r>
              <a:rPr lang="en-US" sz="3800" b="1" dirty="0" smtClean="0"/>
              <a:t> (Ombudsman) </a:t>
            </a:r>
            <a:r>
              <a:rPr lang="en-US" b="1" dirty="0" smtClean="0"/>
              <a:t>is an independent institution, established by statute, to provide speedy relief to any citizen or legal resident of Pakistan, especially those residing in </a:t>
            </a:r>
            <a:r>
              <a:rPr lang="en-US" b="1" dirty="0" err="1" smtClean="0"/>
              <a:t>Sindh</a:t>
            </a:r>
            <a:r>
              <a:rPr lang="en-US" b="1" dirty="0" smtClean="0"/>
              <a:t>, who may have suffered from any 'mal-administration' at the hands of any agency of the Government of </a:t>
            </a:r>
            <a:r>
              <a:rPr lang="en-US" b="1" dirty="0" err="1" smtClean="0"/>
              <a:t>Sindh</a:t>
            </a:r>
            <a:endParaRPr lang="en-US"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1470025"/>
          </a:xfrm>
        </p:spPr>
        <p:txBody>
          <a:bodyPr/>
          <a:lstStyle/>
          <a:p>
            <a:r>
              <a:rPr lang="en-US" dirty="0" smtClean="0"/>
              <a:t>KPK Ombudsman</a:t>
            </a:r>
            <a:endParaRPr lang="en-US" dirty="0"/>
          </a:p>
        </p:txBody>
      </p:sp>
      <p:sp>
        <p:nvSpPr>
          <p:cNvPr id="3" name="Subtitle 2"/>
          <p:cNvSpPr>
            <a:spLocks noGrp="1"/>
          </p:cNvSpPr>
          <p:nvPr>
            <p:ph type="subTitle" idx="1"/>
          </p:nvPr>
        </p:nvSpPr>
        <p:spPr>
          <a:xfrm>
            <a:off x="1371600" y="2209800"/>
            <a:ext cx="6400800" cy="3429000"/>
          </a:xfrm>
        </p:spPr>
        <p:txBody>
          <a:bodyPr>
            <a:normAutofit fontScale="77500" lnSpcReduction="20000"/>
          </a:bodyPr>
          <a:lstStyle/>
          <a:p>
            <a:pPr algn="l"/>
            <a:r>
              <a:rPr lang="en-US" sz="4100" b="1" dirty="0" smtClean="0"/>
              <a:t>Jurisdiction</a:t>
            </a:r>
            <a:endParaRPr lang="en-US" sz="4100" b="1" i="1" dirty="0" smtClean="0"/>
          </a:p>
          <a:p>
            <a:pPr algn="l"/>
            <a:r>
              <a:rPr lang="en-US" b="1" dirty="0" smtClean="0"/>
              <a:t>Provincial Ombudsman may undertake investigation into any allegation of mal-administration against any agency of the Provincial Government or any of its officer or employee either on a written complaint of an aggrieved person or on a reference by the Governor or the Provincial Assembly or on a motion of the Supreme Court or the High Court or of his own motion</a:t>
            </a:r>
            <a:endParaRPr lang="en-US"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772400" cy="1470025"/>
          </a:xfrm>
        </p:spPr>
        <p:txBody>
          <a:bodyPr/>
          <a:lstStyle/>
          <a:p>
            <a:r>
              <a:rPr lang="en-US" dirty="0" err="1" smtClean="0"/>
              <a:t>Blochistan</a:t>
            </a:r>
            <a:r>
              <a:rPr lang="en-US" dirty="0" smtClean="0"/>
              <a:t> Ombudsman</a:t>
            </a:r>
            <a:endParaRPr lang="en-US" dirty="0"/>
          </a:p>
        </p:txBody>
      </p:sp>
      <p:sp>
        <p:nvSpPr>
          <p:cNvPr id="3" name="Subtitle 2"/>
          <p:cNvSpPr>
            <a:spLocks noGrp="1"/>
          </p:cNvSpPr>
          <p:nvPr>
            <p:ph type="subTitle" idx="1"/>
          </p:nvPr>
        </p:nvSpPr>
        <p:spPr>
          <a:xfrm>
            <a:off x="1371600" y="2438400"/>
            <a:ext cx="6400800" cy="3200400"/>
          </a:xfrm>
        </p:spPr>
        <p:txBody>
          <a:bodyPr>
            <a:normAutofit fontScale="85000" lnSpcReduction="20000"/>
          </a:bodyPr>
          <a:lstStyle/>
          <a:p>
            <a:pPr algn="l"/>
            <a:r>
              <a:rPr lang="en-US" sz="3800" b="1" dirty="0" smtClean="0"/>
              <a:t>The Ombudsman </a:t>
            </a:r>
            <a:r>
              <a:rPr lang="en-US" b="1" dirty="0" smtClean="0"/>
              <a:t>shall, in all matters perform his functions and </a:t>
            </a:r>
          </a:p>
          <a:p>
            <a:pPr algn="l"/>
            <a:r>
              <a:rPr lang="en-US" b="1" dirty="0" smtClean="0"/>
              <a:t>exercise his powers fairly, honestly, diligently and independently </a:t>
            </a:r>
          </a:p>
          <a:p>
            <a:pPr algn="l"/>
            <a:r>
              <a:rPr lang="en-US" b="1" dirty="0" smtClean="0"/>
              <a:t>of the Executive; and all Executive Authorities through out the </a:t>
            </a:r>
          </a:p>
          <a:p>
            <a:pPr algn="l"/>
            <a:r>
              <a:rPr lang="en-US" b="1" dirty="0" smtClean="0"/>
              <a:t>Province of </a:t>
            </a:r>
            <a:r>
              <a:rPr lang="en-US" b="1" dirty="0" err="1" smtClean="0"/>
              <a:t>Balochistan</a:t>
            </a:r>
            <a:r>
              <a:rPr lang="en-US" b="1" dirty="0" smtClean="0"/>
              <a:t> shall act in aid of the Ombudsman</a:t>
            </a:r>
            <a:endParaRPr lang="en-US"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dirty="0" smtClean="0"/>
              <a:t>Federal Insurance Ombudsman</a:t>
            </a:r>
            <a:endParaRPr lang="en-US" dirty="0"/>
          </a:p>
        </p:txBody>
      </p:sp>
      <p:sp>
        <p:nvSpPr>
          <p:cNvPr id="3" name="Subtitle 2"/>
          <p:cNvSpPr>
            <a:spLocks noGrp="1"/>
          </p:cNvSpPr>
          <p:nvPr>
            <p:ph type="subTitle" idx="1"/>
          </p:nvPr>
        </p:nvSpPr>
        <p:spPr>
          <a:xfrm>
            <a:off x="1371600" y="1981200"/>
            <a:ext cx="6400800" cy="3657600"/>
          </a:xfrm>
        </p:spPr>
        <p:txBody>
          <a:bodyPr>
            <a:normAutofit lnSpcReduction="10000"/>
          </a:bodyPr>
          <a:lstStyle/>
          <a:p>
            <a:pPr algn="l"/>
            <a:r>
              <a:rPr lang="en-US" sz="4000" b="1" dirty="0" smtClean="0"/>
              <a:t>Jurisdiction/ Functions</a:t>
            </a:r>
            <a:endParaRPr lang="en-US" sz="4000" dirty="0" smtClean="0"/>
          </a:p>
          <a:p>
            <a:pPr algn="l"/>
            <a:r>
              <a:rPr lang="en-US" b="1" dirty="0" smtClean="0"/>
              <a:t>The insurance ombudsman may on a complaint by an aggrieved person </a:t>
            </a:r>
          </a:p>
          <a:p>
            <a:pPr algn="l"/>
            <a:r>
              <a:rPr lang="en-US" b="1" dirty="0" smtClean="0"/>
              <a:t>undertake any investigation in to any allegation of mal-administration on the part of any insurance company</a:t>
            </a:r>
            <a:endParaRPr lang="en-US"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1470025"/>
          </a:xfrm>
        </p:spPr>
        <p:txBody>
          <a:bodyPr/>
          <a:lstStyle/>
          <a:p>
            <a:r>
              <a:rPr lang="en-US" dirty="0" smtClean="0"/>
              <a:t>Federal Tax Ombudsman</a:t>
            </a:r>
            <a:endParaRPr lang="en-US" dirty="0"/>
          </a:p>
        </p:txBody>
      </p:sp>
      <p:sp>
        <p:nvSpPr>
          <p:cNvPr id="3" name="Subtitle 2"/>
          <p:cNvSpPr>
            <a:spLocks noGrp="1"/>
          </p:cNvSpPr>
          <p:nvPr>
            <p:ph type="subTitle" idx="1"/>
          </p:nvPr>
        </p:nvSpPr>
        <p:spPr>
          <a:xfrm>
            <a:off x="1371600" y="1981200"/>
            <a:ext cx="6400800" cy="3657600"/>
          </a:xfrm>
        </p:spPr>
        <p:txBody>
          <a:bodyPr>
            <a:normAutofit fontScale="92500" lnSpcReduction="20000"/>
          </a:bodyPr>
          <a:lstStyle/>
          <a:p>
            <a:pPr algn="l"/>
            <a:r>
              <a:rPr lang="en-US" sz="3900" b="1" dirty="0" smtClean="0"/>
              <a:t>Aim</a:t>
            </a:r>
          </a:p>
          <a:p>
            <a:pPr algn="l"/>
            <a:r>
              <a:rPr lang="en-US" b="1" dirty="0" smtClean="0"/>
              <a:t>Its aim to redress taxpayers’ grievances as fairly and as quickly possible, after examining all facts. If it determine that the Revenue Division has acted wrongly, Ombudsman will recommend the Revenue Division to put things right. This can include recommending that the agency will provide</a:t>
            </a:r>
            <a:endParaRPr lang="en-US"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81000"/>
            <a:ext cx="7772400" cy="1470025"/>
          </a:xfrm>
        </p:spPr>
        <p:txBody>
          <a:bodyPr>
            <a:normAutofit/>
          </a:bodyPr>
          <a:lstStyle/>
          <a:p>
            <a:r>
              <a:rPr lang="en-US" dirty="0" smtClean="0"/>
              <a:t>Federal Ombudsperson for Protection of Women</a:t>
            </a:r>
            <a:endParaRPr lang="en-US" dirty="0"/>
          </a:p>
        </p:txBody>
      </p:sp>
      <p:sp>
        <p:nvSpPr>
          <p:cNvPr id="3" name="Subtitle 2"/>
          <p:cNvSpPr>
            <a:spLocks noGrp="1"/>
          </p:cNvSpPr>
          <p:nvPr>
            <p:ph type="subTitle" idx="1"/>
          </p:nvPr>
        </p:nvSpPr>
        <p:spPr>
          <a:xfrm>
            <a:off x="1371600" y="2209800"/>
            <a:ext cx="6400800" cy="3429000"/>
          </a:xfrm>
        </p:spPr>
        <p:txBody>
          <a:bodyPr>
            <a:normAutofit fontScale="77500" lnSpcReduction="20000"/>
          </a:bodyPr>
          <a:lstStyle/>
          <a:p>
            <a:pPr algn="l"/>
            <a:r>
              <a:rPr lang="en-US" sz="4100" b="1" dirty="0" smtClean="0"/>
              <a:t>Presentation of complaints:</a:t>
            </a:r>
          </a:p>
          <a:p>
            <a:pPr algn="l"/>
            <a:r>
              <a:rPr lang="en-US" b="1" dirty="0" smtClean="0"/>
              <a:t>Any person (man/woman) can submit complaints to Federal Ombudsman. A complaint written in English or Urdu may be presented at the Registrar Office of Federal Ombudsman Secretariat. A complaint can be submitted personally or through his/her representative or may be sent by post, courier service, fax, e-mail or any other means of communications</a:t>
            </a:r>
            <a:endParaRPr lang="en-US"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Next Topic - Public Interest Immunity</a:t>
            </a:r>
            <a:endParaRPr lang="en-US" dirty="0"/>
          </a:p>
        </p:txBody>
      </p:sp>
      <p:sp>
        <p:nvSpPr>
          <p:cNvPr id="3" name="Subtitle 2"/>
          <p:cNvSpPr>
            <a:spLocks noGrp="1"/>
          </p:cNvSpPr>
          <p:nvPr>
            <p:ph type="subTitle" idx="1"/>
          </p:nvPr>
        </p:nvSpPr>
        <p:spPr/>
        <p:txBody>
          <a:bodyPr>
            <a:normAutofit fontScale="85000" lnSpcReduction="20000"/>
          </a:bodyPr>
          <a:lstStyle/>
          <a:p>
            <a:pPr algn="l"/>
            <a:r>
              <a:rPr lang="en-US" b="1" dirty="0" smtClean="0"/>
              <a:t>Discretion of Court</a:t>
            </a:r>
          </a:p>
          <a:p>
            <a:pPr algn="l"/>
            <a:r>
              <a:rPr lang="en-US" b="1" dirty="0" smtClean="0"/>
              <a:t>Jail Hearing</a:t>
            </a:r>
          </a:p>
          <a:p>
            <a:pPr algn="l"/>
            <a:r>
              <a:rPr lang="en-US" b="1" dirty="0" smtClean="0"/>
              <a:t>Sealed Document</a:t>
            </a:r>
          </a:p>
          <a:p>
            <a:pPr algn="l"/>
            <a:r>
              <a:rPr lang="en-US" b="1" dirty="0" smtClean="0"/>
              <a:t>In-Camera Proceeding</a:t>
            </a:r>
            <a:endParaRPr lang="en-US"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249</TotalTime>
  <Words>804</Words>
  <Application>Microsoft Office PowerPoint</Application>
  <PresentationFormat>On-screen Show (4:3)</PresentationFormat>
  <Paragraphs>114</Paragraphs>
  <Slides>30</Slides>
  <Notes>19</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Last Topic - The Sovereignty</vt:lpstr>
      <vt:lpstr>The Ombudsman</vt:lpstr>
      <vt:lpstr>The Ombudsman …….</vt:lpstr>
      <vt:lpstr>The Ombudsman …….</vt:lpstr>
      <vt:lpstr>The Ombudsman …….</vt:lpstr>
      <vt:lpstr>The Ombudsman …….</vt:lpstr>
      <vt:lpstr>The Ombudsman …….</vt:lpstr>
      <vt:lpstr>The Ombudsman …….</vt:lpstr>
      <vt:lpstr>The Ombudsman (Mohtasib) in Pakistan</vt:lpstr>
      <vt:lpstr>Mohtasib in Pakistan …..</vt:lpstr>
      <vt:lpstr>Mohtasib in Pakistan…….</vt:lpstr>
      <vt:lpstr>Mohtasib in Pakistan…….</vt:lpstr>
      <vt:lpstr>Mohtasib in Pakistan…….</vt:lpstr>
      <vt:lpstr>Ombudsman agencies in Pakistan</vt:lpstr>
      <vt:lpstr>Federal Ombudsman</vt:lpstr>
      <vt:lpstr>Federal Ombudsman …..</vt:lpstr>
      <vt:lpstr>Federal Ombudsman …..</vt:lpstr>
      <vt:lpstr>Federal Ombudsman …..</vt:lpstr>
      <vt:lpstr>Areas which are outside the purview of Ombudsman Secretariat</vt:lpstr>
      <vt:lpstr>Banking Ombudsman</vt:lpstr>
      <vt:lpstr>The Banking Mohtasib Pakistan</vt:lpstr>
      <vt:lpstr>Banking Mohtasib ……. </vt:lpstr>
      <vt:lpstr>Punjab Ombudsman</vt:lpstr>
      <vt:lpstr>Sindh Ombudsman</vt:lpstr>
      <vt:lpstr>KPK Ombudsman</vt:lpstr>
      <vt:lpstr>Blochistan Ombudsman</vt:lpstr>
      <vt:lpstr>Federal Insurance Ombudsman</vt:lpstr>
      <vt:lpstr>Federal Tax Ombudsman</vt:lpstr>
      <vt:lpstr>Federal Ombudsperson for Protection of Women</vt:lpstr>
      <vt:lpstr>Next Topic - Public Interest Immunity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 Rights in The Constitution of Pakistan 1973</dc:title>
  <dc:creator>Subhan</dc:creator>
  <cp:lastModifiedBy>vcomsats</cp:lastModifiedBy>
  <cp:revision>27</cp:revision>
  <dcterms:created xsi:type="dcterms:W3CDTF">2013-11-28T07:57:58Z</dcterms:created>
  <dcterms:modified xsi:type="dcterms:W3CDTF">2013-12-10T07:19:57Z</dcterms:modified>
</cp:coreProperties>
</file>