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75" r:id="rId3"/>
    <p:sldId id="277" r:id="rId4"/>
    <p:sldId id="257" r:id="rId5"/>
    <p:sldId id="258" r:id="rId6"/>
    <p:sldId id="259" r:id="rId7"/>
    <p:sldId id="282" r:id="rId8"/>
    <p:sldId id="260" r:id="rId9"/>
    <p:sldId id="261" r:id="rId10"/>
    <p:sldId id="281" r:id="rId11"/>
    <p:sldId id="263" r:id="rId12"/>
    <p:sldId id="264" r:id="rId13"/>
    <p:sldId id="280" r:id="rId14"/>
    <p:sldId id="265" r:id="rId15"/>
    <p:sldId id="266" r:id="rId16"/>
    <p:sldId id="279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78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1EFFD-AB4D-4811-811F-C24C3EFD4ED4}" type="datetimeFigureOut">
              <a:rPr lang="en-US" smtClean="0"/>
              <a:pPr/>
              <a:t>4/27/2013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449AF-DF52-49E3-AB55-164934FEA1B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B904B-68D8-44F4-95D8-F78F8C43CD26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4/27/2013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The Consumer Audience</a:t>
            </a:r>
            <a:br>
              <a:rPr lang="en-US" dirty="0" smtClean="0">
                <a:latin typeface="Candara" pitchFamily="34" charset="0"/>
              </a:rPr>
            </a:br>
            <a:r>
              <a:rPr lang="en-US" sz="20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  Lecture 8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2" descr="C:\Users\waqas\Desktop\consumer_socie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657600"/>
            <a:ext cx="3250184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Cultural and Social Influences on Consumer Decisions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BD6C221E-1FAE-4246-9493-CFC30844D7B6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Cultural and Social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Segmenting and Targeting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Influences on Consumer Decision Making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1" y="1698654"/>
            <a:ext cx="6324600" cy="47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6"/>
          <p:cNvSpPr/>
          <p:nvPr/>
        </p:nvSpPr>
        <p:spPr>
          <a:xfrm rot="19250925">
            <a:off x="1408872" y="4031776"/>
            <a:ext cx="2261681" cy="990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Perception/State of Mind</a:t>
            </a:r>
          </a:p>
          <a:p>
            <a:r>
              <a:rPr lang="en-US" dirty="0" smtClean="0"/>
              <a:t>Affects how people perceive information as well as determines the particular pattern of consumer behavior</a:t>
            </a:r>
          </a:p>
          <a:p>
            <a:r>
              <a:rPr lang="en-US" dirty="0" smtClean="0"/>
              <a:t>Mental states such as anger, hunger, fatigue, excitement, etc. affect our behavior.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Needs and Wants</a:t>
            </a:r>
          </a:p>
          <a:p>
            <a:pPr>
              <a:buNone/>
            </a:pPr>
            <a:r>
              <a:rPr lang="en-GB" dirty="0" smtClean="0"/>
              <a:t>Include primary and secondary needs.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waqas\Documents\Semester 2012\Ad and Event\ads\session 7-8\chris_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2769782" cy="3737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C:\Users\waqas\Documents\Semester 2012\Ad and Event\ads\session 7-8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667000"/>
            <a:ext cx="2615419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 descr="C:\Users\waqas\Documents\Semester 2012\Ad and Event\ads\session 7-8\9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838200"/>
            <a:ext cx="2381250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 smtClean="0"/>
              <a:t>Drink Milk - lustige Werbung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Survival of the Fittest Pterodactyls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Olpers</a:t>
            </a:r>
            <a:r>
              <a:rPr lang="en-GB" dirty="0" smtClean="0"/>
              <a:t> Ramadan 2010 TVC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Selective Perception</a:t>
            </a:r>
          </a:p>
          <a:p>
            <a:pPr>
              <a:buNone/>
            </a:pPr>
            <a:r>
              <a:rPr lang="en-GB" dirty="0" smtClean="0"/>
              <a:t>   		- Selective exposure</a:t>
            </a:r>
          </a:p>
          <a:p>
            <a:pPr>
              <a:buNone/>
            </a:pPr>
            <a:r>
              <a:rPr lang="en-GB" dirty="0" smtClean="0"/>
              <a:t>		- Selective distortion</a:t>
            </a:r>
          </a:p>
          <a:p>
            <a:pPr>
              <a:buNone/>
            </a:pPr>
            <a:r>
              <a:rPr lang="en-GB" dirty="0" smtClean="0"/>
              <a:t>		- Selective retention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038600"/>
            <a:ext cx="3215472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3309100" cy="5330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85800"/>
            <a:ext cx="3505200" cy="570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Satisfaction</a:t>
            </a:r>
          </a:p>
          <a:p>
            <a:pPr>
              <a:buNone/>
            </a:pPr>
            <a:r>
              <a:rPr lang="en-GB" dirty="0" smtClean="0"/>
              <a:t>		- Cognitive Dissonance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20482" name="Picture 2" descr="http://www.upyourservice.com/images/learningLibraryImages/Customer_Service_Guarantees/Total_Recovery_Customer_Deligh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2524125" cy="2095501"/>
          </a:xfrm>
          <a:prstGeom prst="rect">
            <a:avLst/>
          </a:prstGeom>
          <a:noFill/>
        </p:spPr>
      </p:pic>
      <p:pic>
        <p:nvPicPr>
          <p:cNvPr id="20483" name="Picture 3" descr="C:\Users\waqas\Documents\Semester 2012\Ad and Event\ads\session 7-8\smileysu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0"/>
            <a:ext cx="2901352" cy="2514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Motivations</a:t>
            </a:r>
          </a:p>
          <a:p>
            <a:r>
              <a:rPr lang="en-US" dirty="0" smtClean="0"/>
              <a:t>Internal forces that stimulate people to behave in a particular manner</a:t>
            </a:r>
          </a:p>
          <a:p>
            <a:r>
              <a:rPr lang="en-US" dirty="0" smtClean="0"/>
              <a:t>Produced by the tension caused by an unfulfilled need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waqas\Documents\Semester 2012\Ad and Event\ads\session 7-8\florabyguccifragranceabbeyleeker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4793411" cy="3175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C:\Users\waqas\Documents\Semester 2012\Ad and Event\ads\session 7-8\chanel-no5-print-advert-pi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981200"/>
            <a:ext cx="3331147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Attitudes and Values</a:t>
            </a:r>
          </a:p>
          <a:p>
            <a:r>
              <a:rPr lang="en-US" dirty="0" smtClean="0"/>
              <a:t>Attitudes impact motivations</a:t>
            </a:r>
          </a:p>
          <a:p>
            <a:r>
              <a:rPr lang="en-US" dirty="0" smtClean="0"/>
              <a:t>Influence how consumers evaluate products, institutions, retail stores, and advertising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2050" name="Picture 2" descr="C:\Users\waqas\Documents\Semester 2012\Ad and Event\ads\session 7-8\distribution-retail-outle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038600"/>
            <a:ext cx="2584450" cy="258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Personality</a:t>
            </a:r>
          </a:p>
          <a:p>
            <a:r>
              <a:rPr lang="en-US" dirty="0" smtClean="0"/>
              <a:t>Distinctive characteristics that make people or brands individual</a:t>
            </a:r>
          </a:p>
          <a:p>
            <a:r>
              <a:rPr lang="en-US" dirty="0" smtClean="0"/>
              <a:t>Brand personalities make them distinctive from their competitors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4310949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C:\Users\waqas\Documents\Semester 2012\Ad and Event\ads\session 7-8\ducati-for-those-few-who-are-fast-small-541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733800"/>
            <a:ext cx="4292519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Psychographic Influences</a:t>
            </a:r>
          </a:p>
          <a:p>
            <a:r>
              <a:rPr lang="en-US" dirty="0" smtClean="0"/>
              <a:t>Lifestyle and psychological characteristics that have a bearing on how people make decisions</a:t>
            </a:r>
          </a:p>
          <a:p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sz="quarter" idx="2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u="sng" dirty="0"/>
              <a:t>Psychographics</a:t>
            </a:r>
          </a:p>
          <a:p>
            <a:r>
              <a:rPr lang="en-US" dirty="0"/>
              <a:t>Lifestyles</a:t>
            </a:r>
          </a:p>
          <a:p>
            <a:pPr lvl="1"/>
            <a:r>
              <a:rPr lang="en-US" dirty="0"/>
              <a:t>Looks at the ways people allocate time, energy, and money</a:t>
            </a:r>
          </a:p>
          <a:p>
            <a:r>
              <a:rPr lang="en-US" dirty="0"/>
              <a:t>The VALS system</a:t>
            </a:r>
          </a:p>
          <a:p>
            <a:pPr lvl="1"/>
            <a:r>
              <a:rPr lang="en-US" dirty="0"/>
              <a:t>Lifestyle profiles that collectively reflect a whole culture</a:t>
            </a:r>
          </a:p>
          <a:p>
            <a:r>
              <a:rPr lang="en-US" dirty="0"/>
              <a:t>Trends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Influences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48600" cy="4873752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Life Style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  		</a:t>
            </a:r>
            <a:r>
              <a:rPr lang="en-GB" dirty="0" smtClean="0"/>
              <a:t>- Ways people allocate time, energy and money.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3074" name="Picture 2" descr="C:\Users\waqas\Documents\Semester 2012\Ad and Event\ads\session 7-8\creative-bmw-ad-posters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429000"/>
            <a:ext cx="4267200" cy="3019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Ford Flex Family Car Commercial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Bear </a:t>
            </a:r>
            <a:r>
              <a:rPr lang="en-GB" dirty="0" err="1" smtClean="0"/>
              <a:t>Grylls</a:t>
            </a:r>
            <a:r>
              <a:rPr lang="en-GB" dirty="0" smtClean="0"/>
              <a:t> Nissan X-TRAIL Commercial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Psychological Influences</a:t>
            </a:r>
            <a:br>
              <a:rPr lang="en-US" sz="3200" dirty="0" smtClean="0"/>
            </a:br>
            <a:r>
              <a:rPr lang="en-US" sz="3200" dirty="0" smtClean="0"/>
              <a:t>VALs System</a:t>
            </a:r>
            <a:endParaRPr lang="en-GB" sz="3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5886450" cy="4638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Influences on Consumer Decision Making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1" y="1698654"/>
            <a:ext cx="6324600" cy="47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Arrow 4"/>
          <p:cNvSpPr/>
          <p:nvPr/>
        </p:nvSpPr>
        <p:spPr>
          <a:xfrm rot="17026582">
            <a:off x="4877301" y="4454756"/>
            <a:ext cx="2261681" cy="9906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Behavioral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Usage behavior</a:t>
            </a:r>
          </a:p>
          <a:p>
            <a:pPr lvl="1"/>
            <a:r>
              <a:rPr lang="en-US" dirty="0" smtClean="0"/>
              <a:t>How much of a product category or brand customers buy</a:t>
            </a:r>
          </a:p>
          <a:p>
            <a:pPr lvl="1"/>
            <a:r>
              <a:rPr lang="en-US" dirty="0" smtClean="0"/>
              <a:t>Usage rate and Brand relationship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670300"/>
            <a:ext cx="24765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Behavioral Influences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Innovation and adoption</a:t>
            </a:r>
          </a:p>
          <a:p>
            <a:pPr lvl="1"/>
            <a:r>
              <a:rPr lang="en-US" dirty="0" smtClean="0"/>
              <a:t>How willing people are to be innovative and try something new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5122" name="Picture 2" descr="C:\Users\waqas\Documents\Semester 2012\Ad and Event\ads\session 7-8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200400"/>
            <a:ext cx="6645891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BF172984-EF66-447F-836C-DE98928A7BE6}" type="slidenum">
              <a:rPr lang="en-US"/>
              <a:pPr/>
              <a:t>24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Consumer Decision Process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/>
              <a:t>Need recognition</a:t>
            </a:r>
          </a:p>
          <a:p>
            <a:r>
              <a:rPr lang="en-US" sz="3600">
                <a:solidFill>
                  <a:srgbClr val="969696"/>
                </a:solidFill>
              </a:rPr>
              <a:t>Information search</a:t>
            </a:r>
          </a:p>
          <a:p>
            <a:r>
              <a:rPr lang="en-US" sz="3600">
                <a:solidFill>
                  <a:srgbClr val="969696"/>
                </a:solidFill>
              </a:rPr>
              <a:t>Evaluation of alternatives</a:t>
            </a:r>
          </a:p>
          <a:p>
            <a:r>
              <a:rPr lang="en-US" sz="3600">
                <a:solidFill>
                  <a:srgbClr val="969696"/>
                </a:solidFill>
              </a:rPr>
              <a:t>Purchase decision</a:t>
            </a:r>
          </a:p>
          <a:p>
            <a:r>
              <a:rPr lang="en-US" sz="3600">
                <a:solidFill>
                  <a:srgbClr val="969696"/>
                </a:solidFill>
              </a:rPr>
              <a:t>Postpurchase evaluation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/>
              <a:t>The consumer recognizes the need for a product</a:t>
            </a:r>
          </a:p>
          <a:p>
            <a:r>
              <a:rPr lang="en-US"/>
              <a:t>Advertising should activate or stimulate this need</a:t>
            </a:r>
          </a:p>
        </p:txBody>
      </p:sp>
      <p:pic>
        <p:nvPicPr>
          <p:cNvPr id="6" name="Picture 2" descr="C:\Users\waqas\Documents\Semester 2012\Ad and Event\ads\session 7-8\decision-making-softwareD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0"/>
            <a:ext cx="1981200" cy="1577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49DBDDC6-D200-40E0-82C0-A9C431008C40}" type="slidenum">
              <a:rPr lang="en-US"/>
              <a:pPr/>
              <a:t>25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Consumer Decision Process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>
                <a:solidFill>
                  <a:srgbClr val="969696"/>
                </a:solidFill>
              </a:rPr>
              <a:t>Need recognition</a:t>
            </a:r>
          </a:p>
          <a:p>
            <a:r>
              <a:rPr lang="en-US" sz="3600"/>
              <a:t>Information search</a:t>
            </a:r>
          </a:p>
          <a:p>
            <a:r>
              <a:rPr lang="en-US" sz="3600">
                <a:solidFill>
                  <a:srgbClr val="969696"/>
                </a:solidFill>
              </a:rPr>
              <a:t>Evaluation of alternatives</a:t>
            </a:r>
          </a:p>
          <a:p>
            <a:r>
              <a:rPr lang="en-US" sz="3600">
                <a:solidFill>
                  <a:srgbClr val="969696"/>
                </a:solidFill>
              </a:rPr>
              <a:t>Purchase decision</a:t>
            </a:r>
          </a:p>
          <a:p>
            <a:r>
              <a:rPr lang="en-US" sz="3600">
                <a:solidFill>
                  <a:srgbClr val="969696"/>
                </a:solidFill>
              </a:rPr>
              <a:t>Postpurchase evaluation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Can be casual or formal</a:t>
            </a:r>
          </a:p>
          <a:p>
            <a:r>
              <a:rPr lang="en-US" dirty="0"/>
              <a:t>Advertising helps the search process by providing information and making it easy to find, as well as remember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5B47FFDB-19BD-4B5A-AF1B-A7BA4B716E5B}" type="slidenum">
              <a:rPr lang="en-US"/>
              <a:pPr/>
              <a:t>26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Consumer Decision Process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>
                <a:solidFill>
                  <a:srgbClr val="969696"/>
                </a:solidFill>
              </a:rPr>
              <a:t>Need recognition</a:t>
            </a:r>
          </a:p>
          <a:p>
            <a:r>
              <a:rPr lang="en-US" sz="3600">
                <a:solidFill>
                  <a:srgbClr val="969696"/>
                </a:solidFill>
              </a:rPr>
              <a:t>Information search</a:t>
            </a:r>
          </a:p>
          <a:p>
            <a:r>
              <a:rPr lang="en-US" sz="3600"/>
              <a:t>Evaluation of alternatives</a:t>
            </a:r>
          </a:p>
          <a:p>
            <a:r>
              <a:rPr lang="en-US" sz="3600">
                <a:solidFill>
                  <a:srgbClr val="969696"/>
                </a:solidFill>
              </a:rPr>
              <a:t>Purchase decision</a:t>
            </a:r>
          </a:p>
          <a:p>
            <a:r>
              <a:rPr lang="en-US" sz="3600">
                <a:solidFill>
                  <a:srgbClr val="969696"/>
                </a:solidFill>
              </a:rPr>
              <a:t>Postpurchase evaluation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Consumers compare various products and reduce the list of options</a:t>
            </a:r>
          </a:p>
          <a:p>
            <a:r>
              <a:rPr lang="en-US" dirty="0"/>
              <a:t>Advertising helps sort out products on the basis of tangible and intangible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63813124-98DF-4FAD-9B2B-C7F55BD4D610}" type="slidenum">
              <a:rPr lang="en-US"/>
              <a:pPr/>
              <a:t>27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Consumer Decision Process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>
                <a:solidFill>
                  <a:srgbClr val="969696"/>
                </a:solidFill>
              </a:rPr>
              <a:t>Need recognition</a:t>
            </a:r>
          </a:p>
          <a:p>
            <a:r>
              <a:rPr lang="en-US" sz="3600">
                <a:solidFill>
                  <a:srgbClr val="969696"/>
                </a:solidFill>
              </a:rPr>
              <a:t>Information search</a:t>
            </a:r>
          </a:p>
          <a:p>
            <a:r>
              <a:rPr lang="en-US" sz="3600">
                <a:solidFill>
                  <a:srgbClr val="969696"/>
                </a:solidFill>
              </a:rPr>
              <a:t>Evaluation of alternatives</a:t>
            </a:r>
          </a:p>
          <a:p>
            <a:r>
              <a:rPr lang="en-US" sz="3600"/>
              <a:t>Purchase decision</a:t>
            </a:r>
          </a:p>
          <a:p>
            <a:r>
              <a:rPr lang="en-US" sz="3600">
                <a:solidFill>
                  <a:srgbClr val="969696"/>
                </a:solidFill>
              </a:rPr>
              <a:t>Postpurchase evaluation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Often a two-part decision</a:t>
            </a:r>
          </a:p>
          <a:p>
            <a:pPr lvl="1"/>
            <a:r>
              <a:rPr lang="en-US" dirty="0"/>
              <a:t>Select the brand</a:t>
            </a:r>
          </a:p>
          <a:p>
            <a:pPr lvl="1"/>
            <a:r>
              <a:rPr lang="en-US" dirty="0"/>
              <a:t>Select the outlet from which to purchase</a:t>
            </a:r>
          </a:p>
          <a:p>
            <a:r>
              <a:rPr lang="en-US" dirty="0"/>
              <a:t>In-store promotions affect these choices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3997ABC0-9694-46DD-8BAE-4E2EE30A0BBA}" type="slidenum">
              <a:rPr lang="en-US"/>
              <a:pPr/>
              <a:t>28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Consumer Decision Process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>
                <a:solidFill>
                  <a:srgbClr val="969696"/>
                </a:solidFill>
              </a:rPr>
              <a:t>Need recognition</a:t>
            </a:r>
          </a:p>
          <a:p>
            <a:r>
              <a:rPr lang="en-US" sz="3600">
                <a:solidFill>
                  <a:srgbClr val="969696"/>
                </a:solidFill>
              </a:rPr>
              <a:t>Information search</a:t>
            </a:r>
          </a:p>
          <a:p>
            <a:r>
              <a:rPr lang="en-US" sz="3600">
                <a:solidFill>
                  <a:srgbClr val="969696"/>
                </a:solidFill>
              </a:rPr>
              <a:t>Evaluation of alternatives</a:t>
            </a:r>
          </a:p>
          <a:p>
            <a:r>
              <a:rPr lang="en-US" sz="3600">
                <a:solidFill>
                  <a:srgbClr val="969696"/>
                </a:solidFill>
              </a:rPr>
              <a:t>Purchase decision</a:t>
            </a:r>
          </a:p>
          <a:p>
            <a:r>
              <a:rPr lang="en-US" sz="3600"/>
              <a:t>Postpurchase evaluation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customer reconsiders and justifies the purchase</a:t>
            </a:r>
          </a:p>
          <a:p>
            <a:r>
              <a:rPr lang="en-US" dirty="0"/>
              <a:t>Determines whether the customer will keep the product, return it, or refuse to buy the product again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C782D9FB-D5E2-4ECC-86CC-F410BA09F976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Segmenting and Targeting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Segmenting</a:t>
            </a:r>
          </a:p>
          <a:p>
            <a:pPr lvl="1"/>
            <a:r>
              <a:rPr lang="en-US"/>
              <a:t>Dividing the market into groups of people who have similar characteristics in certain key product-related areas</a:t>
            </a:r>
          </a:p>
          <a:p>
            <a:r>
              <a:rPr lang="en-US"/>
              <a:t>Targeting</a:t>
            </a:r>
          </a:p>
          <a:p>
            <a:pPr lvl="1"/>
            <a:r>
              <a:rPr lang="en-US"/>
              <a:t>Identifying the group that might be the most profitable audience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E5006D3F-E64F-48CB-B3DB-2FDDF8F9DA6B}" type="slidenum">
              <a:rPr lang="en-US"/>
              <a:pPr/>
              <a:t>30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Segmenting and Targeting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 aggregation strategy</a:t>
            </a:r>
          </a:p>
          <a:p>
            <a:pPr lvl="1"/>
            <a:r>
              <a:rPr lang="en-US"/>
              <a:t>When planners purposefully use one marketing strategy that will appeal to as many audiences as possible</a:t>
            </a:r>
          </a:p>
          <a:p>
            <a:r>
              <a:rPr lang="en-US"/>
              <a:t>Market segmentation</a:t>
            </a:r>
          </a:p>
          <a:p>
            <a:pPr lvl="1"/>
            <a:r>
              <a:rPr lang="en-US"/>
              <a:t>Assumes that the best way to sell is to recognize  differences within the broad market and adjust strategies and messages accordingly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CD915F01-80F9-48C4-BE95-20BFDFD18B57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Segmenting and Targeting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Types of segmentation</a:t>
            </a:r>
          </a:p>
          <a:p>
            <a:pPr lvl="1"/>
            <a:r>
              <a:rPr lang="en-US"/>
              <a:t>Demographic segmentation</a:t>
            </a:r>
          </a:p>
          <a:p>
            <a:pPr lvl="1"/>
            <a:r>
              <a:rPr lang="en-US"/>
              <a:t>Geographic segmentation</a:t>
            </a:r>
          </a:p>
          <a:p>
            <a:pPr lvl="1"/>
            <a:r>
              <a:rPr lang="en-US"/>
              <a:t>Psychographic segmentation</a:t>
            </a:r>
          </a:p>
          <a:p>
            <a:pPr lvl="1"/>
            <a:r>
              <a:rPr lang="en-US"/>
              <a:t>Behavioral segmentation</a:t>
            </a:r>
          </a:p>
          <a:p>
            <a:pPr lvl="1"/>
            <a:r>
              <a:rPr lang="en-US"/>
              <a:t>Benefits segmentation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Sociodemographic segments</a:t>
            </a:r>
          </a:p>
          <a:p>
            <a:r>
              <a:rPr lang="en-US"/>
              <a:t>Niche markets</a:t>
            </a:r>
          </a:p>
          <a:p>
            <a:pPr lvl="1"/>
            <a:r>
              <a:rPr lang="en-US"/>
              <a:t>Defined by some distinctive trait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40BEA9EA-9F5F-4030-A76E-152A9AEEE0EC}" type="slidenum">
              <a:rPr lang="en-US"/>
              <a:pPr/>
              <a:t>32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Segmenting and Targeting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Targeting the right audience</a:t>
            </a:r>
          </a:p>
          <a:p>
            <a:pPr lvl="1"/>
            <a:r>
              <a:rPr lang="en-US"/>
              <a:t>The target is described using the variables that separate this prospective consumer group from others who are not in the market</a:t>
            </a:r>
          </a:p>
          <a:p>
            <a:r>
              <a:rPr lang="en-US"/>
              <a:t>Profiling the target audience</a:t>
            </a:r>
          </a:p>
          <a:p>
            <a:pPr lvl="1"/>
            <a:r>
              <a:rPr lang="en-US"/>
              <a:t>Describing the target audience as if they are people you know</a:t>
            </a:r>
          </a:p>
          <a:p>
            <a:pPr lvl="1"/>
            <a:r>
              <a:rPr lang="en-US"/>
              <a:t>Used in developing media and message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Segmenting and Targeting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Wells, W., Burnett, J. and Moriarty, S. (2006), </a:t>
            </a:r>
            <a:r>
              <a:rPr lang="en-GB" sz="2800" dirty="0" smtClean="0"/>
              <a:t>Advertising Principles and Practice, Prentice-Hall, New Delhi, ND.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708</Words>
  <Application>Microsoft Office PowerPoint</Application>
  <PresentationFormat>On-screen Show (4:3)</PresentationFormat>
  <Paragraphs>174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The Consumer Audience (Continued)</vt:lpstr>
      <vt:lpstr>Recap</vt:lpstr>
      <vt:lpstr>Chapter Outline</vt:lpstr>
      <vt:lpstr>Influences on Consumer Decision Making</vt:lpstr>
      <vt:lpstr>Psychological Influences</vt:lpstr>
      <vt:lpstr>Psychological Influences</vt:lpstr>
      <vt:lpstr>Slide 7</vt:lpstr>
      <vt:lpstr>Play…</vt:lpstr>
      <vt:lpstr>Psychological Influences</vt:lpstr>
      <vt:lpstr>Slide 10</vt:lpstr>
      <vt:lpstr>Psychological Influences</vt:lpstr>
      <vt:lpstr>Psychological Influences</vt:lpstr>
      <vt:lpstr>Slide 13</vt:lpstr>
      <vt:lpstr>Psychological Influences</vt:lpstr>
      <vt:lpstr>Psychological Influences</vt:lpstr>
      <vt:lpstr>Slide 16</vt:lpstr>
      <vt:lpstr>Psychological Influences</vt:lpstr>
      <vt:lpstr>Psychological Influences</vt:lpstr>
      <vt:lpstr>Play…</vt:lpstr>
      <vt:lpstr>Psychological Influences VALs System</vt:lpstr>
      <vt:lpstr>Influences on Consumer Decision Making</vt:lpstr>
      <vt:lpstr>Behavioral Influences</vt:lpstr>
      <vt:lpstr>Behavioral Influences</vt:lpstr>
      <vt:lpstr>The Consumer Decision Process</vt:lpstr>
      <vt:lpstr>The Consumer Decision Process</vt:lpstr>
      <vt:lpstr>The Consumer Decision Process</vt:lpstr>
      <vt:lpstr>The Consumer Decision Process</vt:lpstr>
      <vt:lpstr>The Consumer Decision Process</vt:lpstr>
      <vt:lpstr>Segmenting and Targeting</vt:lpstr>
      <vt:lpstr>Segmenting and Targeting</vt:lpstr>
      <vt:lpstr>Segmenting and Targeting</vt:lpstr>
      <vt:lpstr>Segmenting and Targeting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11</cp:revision>
  <dcterms:created xsi:type="dcterms:W3CDTF">2013-04-14T12:30:45Z</dcterms:created>
  <dcterms:modified xsi:type="dcterms:W3CDTF">2013-04-27T09:48:19Z</dcterms:modified>
</cp:coreProperties>
</file>