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59" r:id="rId5"/>
    <p:sldId id="261" r:id="rId6"/>
    <p:sldId id="262" r:id="rId7"/>
    <p:sldId id="263" r:id="rId8"/>
    <p:sldId id="271" r:id="rId9"/>
    <p:sldId id="265" r:id="rId10"/>
    <p:sldId id="266" r:id="rId11"/>
    <p:sldId id="272" r:id="rId12"/>
    <p:sldId id="267" r:id="rId13"/>
    <p:sldId id="268" r:id="rId14"/>
    <p:sldId id="273" r:id="rId15"/>
    <p:sldId id="269" r:id="rId16"/>
    <p:sldId id="270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084A8-6EB5-43E6-B45B-E964B03815C0}" type="datetime1">
              <a:rPr lang="en-US" smtClean="0"/>
              <a:pPr/>
              <a:t>25-Apr-13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505AD-385D-495C-A1BB-E02CEA9BE7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25-Apr-13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Consumer </a:t>
            </a:r>
            <a:r>
              <a:rPr lang="en-US" dirty="0" smtClean="0"/>
              <a:t>Audience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Lecture 7</a:t>
            </a:r>
            <a:endParaRPr lang="en-US" dirty="0"/>
          </a:p>
        </p:txBody>
      </p:sp>
      <p:pic>
        <p:nvPicPr>
          <p:cNvPr id="4" name="Picture 2" descr="C:\Users\waqas\Desktop\consumer_socie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276600"/>
            <a:ext cx="3277023" cy="32268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Cognition</a:t>
            </a:r>
            <a:endParaRPr lang="en-US" dirty="0" smtClean="0"/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The Affective or Emotional Response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Association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Persuasion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Behavior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BD6C221E-1FAE-4246-9493-CFC30844D7B6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sz="2800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How Does Consumer Behavior Work?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Cultural and Social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Psychological Influences that Motivate Consumers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Behavioral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The Consumer Decision Process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Segmenting and Targeting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2B915FE3-5874-4EC7-AC3F-E22CDAB11819}" type="slidenum">
              <a:rPr lang="en-US"/>
              <a:pPr/>
              <a:t>4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/>
              <a:t>Assess cultural and social influences on consumer responses</a:t>
            </a:r>
          </a:p>
          <a:p>
            <a:r>
              <a:rPr lang="en-US" sz="2800"/>
              <a:t>Demonstrate how psychological influences motivate customers</a:t>
            </a:r>
          </a:p>
          <a:p>
            <a:r>
              <a:rPr lang="en-US" sz="2800"/>
              <a:t>Explain the behavioral characteristics that describe consumer responses</a:t>
            </a:r>
          </a:p>
          <a:p>
            <a:r>
              <a:rPr lang="en-US" sz="2800"/>
              <a:t>Describe how the consumer decision process works</a:t>
            </a:r>
          </a:p>
          <a:p>
            <a:r>
              <a:rPr lang="en-US" sz="2800"/>
              <a:t>Differentiate between segmenting and targeting and trace these tools to their sources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26D2ED25-677A-4D7F-8B1D-D8EFC51F87D7}" type="slidenum">
              <a:rPr lang="en-US"/>
              <a:pPr/>
              <a:t>5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Does Consumer Behavior Work?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73152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Consumer behavior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Describes how individuals or groups select, purchase, use, or dispose of products – as well as describing the needs that motivate these behaviors</a:t>
            </a:r>
          </a:p>
          <a:p>
            <a:pPr>
              <a:lnSpc>
                <a:spcPct val="90000"/>
              </a:lnSpc>
            </a:pPr>
            <a:r>
              <a:rPr lang="en-US" dirty="0"/>
              <a:t>Consumer audience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People who buy or use products to satisfy their needs and wants</a:t>
            </a:r>
          </a:p>
          <a:p>
            <a:pPr>
              <a:lnSpc>
                <a:spcPct val="90000"/>
              </a:lnSpc>
            </a:pPr>
            <a:r>
              <a:rPr lang="en-US" dirty="0"/>
              <a:t>Customers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People who buy a particular brand or patronize a specific store</a:t>
            </a:r>
          </a:p>
        </p:txBody>
      </p:sp>
      <p:pic>
        <p:nvPicPr>
          <p:cNvPr id="5" name="Picture 3" descr="C:\Users\waqas\Desktop\girl_with_shopping_ba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7735" y="3276600"/>
            <a:ext cx="1426265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96200" cy="1143000"/>
          </a:xfrm>
        </p:spPr>
        <p:txBody>
          <a:bodyPr>
            <a:normAutofit fontScale="90000"/>
          </a:bodyPr>
          <a:lstStyle/>
          <a:p>
            <a:r>
              <a:rPr lang="en-GB" sz="4000" dirty="0" smtClean="0"/>
              <a:t>Influences</a:t>
            </a:r>
            <a:r>
              <a:rPr lang="en-GB" dirty="0" smtClean="0"/>
              <a:t> on Consumer Decision Making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1" y="1698654"/>
            <a:ext cx="6324600" cy="47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ight Arrow 4"/>
          <p:cNvSpPr/>
          <p:nvPr/>
        </p:nvSpPr>
        <p:spPr>
          <a:xfrm rot="17026582">
            <a:off x="76701" y="4378556"/>
            <a:ext cx="2261681" cy="9906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Social and Cultural Influences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C00000"/>
                </a:solidFill>
              </a:rPr>
              <a:t>Culture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7467600" cy="4492752"/>
          </a:xfrm>
        </p:spPr>
        <p:txBody>
          <a:bodyPr/>
          <a:lstStyle/>
          <a:p>
            <a:r>
              <a:rPr lang="en-US" dirty="0" smtClean="0"/>
              <a:t>Tangible items and intangible concepts that together define a group of people or a way of </a:t>
            </a:r>
            <a:r>
              <a:rPr lang="en-US" dirty="0" smtClean="0"/>
              <a:t>life</a:t>
            </a:r>
          </a:p>
          <a:p>
            <a:pPr lvl="1"/>
            <a:r>
              <a:rPr lang="en-US" dirty="0" smtClean="0"/>
              <a:t>Norm: rules that are learnt through social interaction that specify and prohibit certain </a:t>
            </a:r>
            <a:r>
              <a:rPr lang="en-US" dirty="0" err="1" smtClean="0"/>
              <a:t>behaviour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Values: represent our belief system.</a:t>
            </a:r>
          </a:p>
          <a:p>
            <a:pPr lvl="1"/>
            <a:r>
              <a:rPr lang="en-US" dirty="0" smtClean="0"/>
              <a:t>Subcultures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895600"/>
            <a:ext cx="2344235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 descr="C:\Users\waqas\Documents\Semester 2012\Ad and Event\ads\session 7\mcdonalds-eid-mubara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81000"/>
            <a:ext cx="3294600" cy="23442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C:\Users\waqas\Documents\Semester 2012\Ad and Event\ads\session 7\Olper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3124200"/>
            <a:ext cx="265811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3" descr="C:\Users\waqas\Documents\Semester 2012\Ad and Event\ads\session 7\cokesty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124200"/>
            <a:ext cx="2237787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err="1" smtClean="0"/>
              <a:t>Haleeb</a:t>
            </a:r>
            <a:r>
              <a:rPr lang="en-GB" dirty="0" smtClean="0"/>
              <a:t> </a:t>
            </a:r>
            <a:r>
              <a:rPr lang="en-GB" dirty="0" err="1" smtClean="0"/>
              <a:t>Ahtaram</a:t>
            </a:r>
            <a:r>
              <a:rPr lang="en-GB" dirty="0" smtClean="0"/>
              <a:t>-e-Ramadan Ad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5562600" cy="1371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dirty="0" smtClean="0"/>
              <a:t>Social and Cultural Influences</a:t>
            </a:r>
            <a:br>
              <a:rPr lang="en-US" sz="3600" dirty="0" smtClean="0"/>
            </a:br>
            <a:r>
              <a:rPr lang="en-US" sz="3600" b="1" dirty="0" smtClean="0">
                <a:solidFill>
                  <a:srgbClr val="C00000"/>
                </a:solidFill>
              </a:rPr>
              <a:t>Social Class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330952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position a person and his/her family hold within society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066800"/>
            <a:ext cx="3061854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599" y="838200"/>
            <a:ext cx="3303431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Unbreakable by Toyota </a:t>
            </a:r>
            <a:r>
              <a:rPr lang="en-US" dirty="0" err="1" smtClean="0"/>
              <a:t>Hilux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5562600" cy="13716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dirty="0" smtClean="0"/>
              <a:t>Social and Cultural Influences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3600" b="1" dirty="0" smtClean="0">
                <a:solidFill>
                  <a:srgbClr val="C00000"/>
                </a:solidFill>
              </a:rPr>
              <a:t>Reference Groups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772400" cy="4645152"/>
          </a:xfrm>
        </p:spPr>
        <p:txBody>
          <a:bodyPr/>
          <a:lstStyle/>
          <a:p>
            <a:r>
              <a:rPr lang="en-US" dirty="0" smtClean="0"/>
              <a:t>A group of people who are used as a guide for behavior in specific </a:t>
            </a:r>
            <a:r>
              <a:rPr lang="en-US" dirty="0" smtClean="0"/>
              <a:t>situations</a:t>
            </a:r>
          </a:p>
          <a:p>
            <a:pPr lvl="1"/>
            <a:r>
              <a:rPr lang="en-US" dirty="0" smtClean="0"/>
              <a:t>Inner directed </a:t>
            </a:r>
            <a:r>
              <a:rPr lang="en-US" dirty="0" err="1" smtClean="0"/>
              <a:t>vs</a:t>
            </a:r>
            <a:r>
              <a:rPr lang="en-US" dirty="0" smtClean="0"/>
              <a:t> outer directed</a:t>
            </a:r>
            <a:endParaRPr lang="en-US" dirty="0" smtClean="0"/>
          </a:p>
          <a:p>
            <a:r>
              <a:rPr lang="en-US" dirty="0" smtClean="0"/>
              <a:t>Functions: Provide information, means of comparison, and offer guidance.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waqas\Documents\Semester 2012\Ad and Event\ads\session 7\D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71600"/>
            <a:ext cx="3124200" cy="40239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3" descr="C:\Users\waqas\Documents\Semester 2012\Ad and Event\ads\session 7\Live-unbutton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676400"/>
            <a:ext cx="4762500" cy="3600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World of Rolex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5257800" cy="1371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Social and Cultural Influences</a:t>
            </a:r>
            <a:br>
              <a:rPr lang="en-US" sz="3600" dirty="0" smtClean="0"/>
            </a:br>
            <a:r>
              <a:rPr lang="en-US" sz="3600" b="1" dirty="0" smtClean="0">
                <a:solidFill>
                  <a:srgbClr val="C00000"/>
                </a:solidFill>
              </a:rPr>
              <a:t>Family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or more people who are related by blood, marriage, or adoption and live in the same household</a:t>
            </a:r>
          </a:p>
          <a:p>
            <a:endParaRPr lang="en-GB" dirty="0"/>
          </a:p>
        </p:txBody>
      </p:sp>
      <p:pic>
        <p:nvPicPr>
          <p:cNvPr id="8194" name="Picture 2" descr="C:\Users\waqas\Documents\Semester 2012\Ad and Event\ads\session 7\sony-handycam-ice-cream-small-796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895600"/>
            <a:ext cx="2644958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Social and Cultural Influences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 smtClean="0"/>
              <a:t>Demographics</a:t>
            </a:r>
          </a:p>
          <a:p>
            <a:r>
              <a:rPr lang="en-US" dirty="0" smtClean="0"/>
              <a:t>The statistical, personal, social, and economic characteristics that describe a population</a:t>
            </a:r>
          </a:p>
          <a:p>
            <a:endParaRPr lang="en-GB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sz="quarter" idx="2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u="sng" dirty="0"/>
              <a:t>Characteristics</a:t>
            </a:r>
          </a:p>
          <a:p>
            <a:r>
              <a:rPr lang="en-US" dirty="0" smtClean="0"/>
              <a:t>Age</a:t>
            </a:r>
          </a:p>
          <a:p>
            <a:r>
              <a:rPr lang="en-US" dirty="0" smtClean="0"/>
              <a:t>Gender</a:t>
            </a:r>
            <a:endParaRPr lang="en-US" dirty="0"/>
          </a:p>
          <a:p>
            <a:r>
              <a:rPr lang="en-US" dirty="0" smtClean="0"/>
              <a:t>Race </a:t>
            </a:r>
            <a:r>
              <a:rPr lang="en-US" dirty="0"/>
              <a:t>and </a:t>
            </a:r>
            <a:r>
              <a:rPr lang="en-US" dirty="0" smtClean="0"/>
              <a:t>ethnicity</a:t>
            </a:r>
          </a:p>
          <a:p>
            <a:r>
              <a:rPr lang="en-US" dirty="0" smtClean="0"/>
              <a:t>Education</a:t>
            </a:r>
            <a:endParaRPr lang="en-US" dirty="0"/>
          </a:p>
          <a:p>
            <a:r>
              <a:rPr lang="en-US" dirty="0"/>
              <a:t>Occupation</a:t>
            </a:r>
          </a:p>
          <a:p>
            <a:r>
              <a:rPr lang="en-US" dirty="0"/>
              <a:t>Income</a:t>
            </a:r>
          </a:p>
          <a:p>
            <a:r>
              <a:rPr lang="en-US" dirty="0"/>
              <a:t>Geography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1" y="381000"/>
            <a:ext cx="4038599" cy="2790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 descr="C:\Users\waqas\Documents\Semester 2012\Ad and Event\ads\session 7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381000"/>
            <a:ext cx="276225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352800"/>
            <a:ext cx="2133600" cy="3244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21" name="Picture 5" descr="C:\Users\waqas\Documents\Semester 2012\Ad and Event\ads\session 7\mobilink_68_pais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4343400"/>
            <a:ext cx="4214311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505AD-385D-495C-A1BB-E02CEA9BE79C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Expensive by TMF From Daily Videos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C7C505AD-385D-495C-A1BB-E02CEA9BE79C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How Does Consumer Behavior Work?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Cultural and Social Influences on Consumer Decisions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341</Words>
  <Application>Microsoft Office PowerPoint</Application>
  <PresentationFormat>On-screen Show (4:3)</PresentationFormat>
  <Paragraphs>81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Consumer Audience  Lecture 7</vt:lpstr>
      <vt:lpstr>Recap</vt:lpstr>
      <vt:lpstr>Chapter Outline</vt:lpstr>
      <vt:lpstr>Key Points</vt:lpstr>
      <vt:lpstr>How Does Consumer Behavior Work?</vt:lpstr>
      <vt:lpstr>Influences on Consumer Decision Making</vt:lpstr>
      <vt:lpstr>  Social and Cultural Influences Culture  </vt:lpstr>
      <vt:lpstr>Slide 8</vt:lpstr>
      <vt:lpstr>Play…</vt:lpstr>
      <vt:lpstr>  Social and Cultural Influences Social Class  </vt:lpstr>
      <vt:lpstr>Slide 11</vt:lpstr>
      <vt:lpstr>Play…</vt:lpstr>
      <vt:lpstr>   Social and Cultural Influences  Reference Groups  </vt:lpstr>
      <vt:lpstr>Slide 14</vt:lpstr>
      <vt:lpstr>Play…</vt:lpstr>
      <vt:lpstr>   Social and Cultural Influences Family  </vt:lpstr>
      <vt:lpstr> Social and Cultural Influences </vt:lpstr>
      <vt:lpstr>Slide 18</vt:lpstr>
      <vt:lpstr>Play…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Muhammad Waqas</cp:lastModifiedBy>
  <cp:revision>13</cp:revision>
  <dcterms:created xsi:type="dcterms:W3CDTF">2013-04-14T12:30:45Z</dcterms:created>
  <dcterms:modified xsi:type="dcterms:W3CDTF">2013-04-25T03:29:24Z</dcterms:modified>
</cp:coreProperties>
</file>