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57" r:id="rId2"/>
    <p:sldId id="258" r:id="rId3"/>
    <p:sldId id="260" r:id="rId4"/>
    <p:sldId id="265" r:id="rId5"/>
    <p:sldId id="266" r:id="rId6"/>
    <p:sldId id="267" r:id="rId7"/>
    <p:sldId id="280" r:id="rId8"/>
    <p:sldId id="281" r:id="rId9"/>
    <p:sldId id="268" r:id="rId10"/>
    <p:sldId id="269" r:id="rId11"/>
    <p:sldId id="282" r:id="rId12"/>
    <p:sldId id="283" r:id="rId13"/>
    <p:sldId id="270" r:id="rId14"/>
    <p:sldId id="271" r:id="rId15"/>
    <p:sldId id="284" r:id="rId16"/>
    <p:sldId id="272" r:id="rId17"/>
    <p:sldId id="273" r:id="rId18"/>
    <p:sldId id="274" r:id="rId19"/>
    <p:sldId id="285" r:id="rId20"/>
    <p:sldId id="275" r:id="rId21"/>
    <p:sldId id="276" r:id="rId22"/>
    <p:sldId id="259" r:id="rId23"/>
    <p:sldId id="286" r:id="rId2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2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03CC82-1BFF-427F-826E-9BF2514C8455}" type="datetimeFigureOut">
              <a:rPr lang="en-US" smtClean="0"/>
              <a:pPr/>
              <a:t>4/25/2013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4CDF75-5218-464E-9D8A-3FADE03FF9C3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6800" y="2130425"/>
            <a:ext cx="7391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pic>
        <p:nvPicPr>
          <p:cNvPr id="102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7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ndara" pitchFamily="34" charset="0"/>
              </a:defRPr>
            </a:lvl1pPr>
            <a:lvl2pPr>
              <a:defRPr>
                <a:latin typeface="Candara" pitchFamily="34" charset="0"/>
              </a:defRPr>
            </a:lvl2pPr>
            <a:lvl3pPr>
              <a:defRPr>
                <a:latin typeface="Candara" pitchFamily="34" charset="0"/>
              </a:defRPr>
            </a:lvl3pPr>
            <a:lvl4pPr>
              <a:defRPr>
                <a:latin typeface="Candara" pitchFamily="34" charset="0"/>
              </a:defRPr>
            </a:lvl4pPr>
            <a:lvl5pPr>
              <a:defRPr>
                <a:latin typeface="Candar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8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>
                <a:latin typeface="Candara" pitchFamily="34" charset="0"/>
              </a:defRPr>
            </a:lvl1pPr>
            <a:lvl2pPr>
              <a:defRPr sz="2400">
                <a:latin typeface="Candara" pitchFamily="34" charset="0"/>
              </a:defRPr>
            </a:lvl2pPr>
            <a:lvl3pPr>
              <a:defRPr sz="2000">
                <a:latin typeface="Candara" pitchFamily="34" charset="0"/>
              </a:defRPr>
            </a:lvl3pPr>
            <a:lvl4pPr>
              <a:defRPr sz="1800">
                <a:latin typeface="Candara" pitchFamily="34" charset="0"/>
              </a:defRPr>
            </a:lvl4pPr>
            <a:lvl5pPr>
              <a:defRPr sz="1800">
                <a:latin typeface="Candara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pic>
        <p:nvPicPr>
          <p:cNvPr id="8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4572000" cy="13716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none"/>
        </p:style>
        <p:txBody>
          <a:bodyPr/>
          <a:lstStyle>
            <a:lvl1pPr>
              <a:defRPr>
                <a:latin typeface="Candara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B844B-BB75-4355-A9B0-4FBDB390B0A7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7" name="Picture 4" descr="C:\Users\Muhammad\Desktop\blue.jpg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 rot="16200000">
            <a:off x="-3238500" y="3238500"/>
            <a:ext cx="6858000" cy="381000"/>
          </a:xfrm>
          <a:prstGeom prst="rect">
            <a:avLst/>
          </a:prstGeom>
          <a:noFill/>
        </p:spPr>
      </p:pic>
      <p:sp>
        <p:nvSpPr>
          <p:cNvPr id="9" name="Date Placeholder 3"/>
          <p:cNvSpPr txBox="1">
            <a:spLocks/>
          </p:cNvSpPr>
          <p:nvPr userDrawn="1"/>
        </p:nvSpPr>
        <p:spPr>
          <a:xfrm rot="16200000">
            <a:off x="-1143000" y="5410200"/>
            <a:ext cx="25908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sz="1200" b="1" i="1">
                <a:solidFill>
                  <a:schemeClr val="tx1"/>
                </a:solidFill>
                <a:latin typeface="Bookman Old Style" pitchFamily="18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ookman Old Style" pitchFamily="18" charset="0"/>
                <a:ea typeface="+mn-ea"/>
                <a:cs typeface="+mn-cs"/>
              </a:rPr>
              <a:t>Muhammad Waqas</a:t>
            </a:r>
            <a:endParaRPr kumimoji="0" lang="en-GB" sz="1200" b="1" i="1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Bookman Old Style" pitchFamily="18" charset="0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latin typeface="Candara" pitchFamily="34" charset="0"/>
              </a:rPr>
              <a:t/>
            </a:r>
            <a:br>
              <a:rPr lang="en-GB" dirty="0" smtClean="0">
                <a:latin typeface="Candara" pitchFamily="34" charset="0"/>
              </a:rPr>
            </a:br>
            <a:r>
              <a:rPr lang="en-GB" dirty="0" smtClean="0">
                <a:latin typeface="Candara" pitchFamily="34" charset="0"/>
              </a:rPr>
              <a:t/>
            </a:r>
            <a:br>
              <a:rPr lang="en-GB" dirty="0" smtClean="0">
                <a:latin typeface="Candara" pitchFamily="34" charset="0"/>
              </a:rPr>
            </a:br>
            <a:r>
              <a:rPr lang="en-US" dirty="0" smtClean="0">
                <a:latin typeface="Candara" pitchFamily="34" charset="0"/>
              </a:rPr>
              <a:t>How Advertising Works</a:t>
            </a:r>
            <a:br>
              <a:rPr lang="en-US" dirty="0" smtClean="0">
                <a:latin typeface="Candara" pitchFamily="34" charset="0"/>
              </a:rPr>
            </a:br>
            <a:r>
              <a:rPr lang="en-US" sz="2200" dirty="0" smtClean="0">
                <a:latin typeface="Candara" pitchFamily="34" charset="0"/>
              </a:rPr>
              <a:t>(Continued)</a:t>
            </a:r>
            <a:r>
              <a:rPr lang="en-US" dirty="0" smtClean="0">
                <a:latin typeface="Candara" pitchFamily="34" charset="0"/>
              </a:rPr>
              <a:t/>
            </a:r>
            <a:br>
              <a:rPr lang="en-US" dirty="0" smtClean="0">
                <a:latin typeface="Candara" pitchFamily="34" charset="0"/>
              </a:rPr>
            </a:br>
            <a:r>
              <a:rPr lang="en-US" dirty="0" smtClean="0">
                <a:latin typeface="Candara" pitchFamily="34" charset="0"/>
              </a:rPr>
              <a:t/>
            </a:r>
            <a:br>
              <a:rPr lang="en-US" dirty="0" smtClean="0">
                <a:latin typeface="Candara" pitchFamily="34" charset="0"/>
              </a:rPr>
            </a:br>
            <a:r>
              <a:rPr lang="en-US" dirty="0" smtClean="0">
                <a:latin typeface="Candara" pitchFamily="34" charset="0"/>
              </a:rPr>
              <a:t>Lecture 6</a:t>
            </a:r>
            <a:r>
              <a:rPr lang="en-GB" dirty="0" smtClean="0">
                <a:latin typeface="Candara" pitchFamily="34" charset="0"/>
              </a:rPr>
              <a:t/>
            </a:r>
            <a:br>
              <a:rPr lang="en-GB" dirty="0" smtClean="0">
                <a:latin typeface="Candara" pitchFamily="34" charset="0"/>
              </a:rPr>
            </a:br>
            <a:endParaRPr lang="en-GB" dirty="0">
              <a:latin typeface="Candar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dirty="0" smtClean="0"/>
              <a:t>How Advertising Works as Communication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dirty="0" smtClean="0"/>
              <a:t>The Effects Behind Advertising Effectiveness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dirty="0" smtClean="0"/>
              <a:t>Perception</a:t>
            </a:r>
          </a:p>
          <a:p>
            <a:pPr marL="812800" indent="-812800">
              <a:lnSpc>
                <a:spcPct val="90000"/>
              </a:lnSpc>
              <a:buNone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Chapter Outline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sz="2800" dirty="0"/>
              <a:t>Chapter Key Points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sz="2800" dirty="0"/>
              <a:t>How Advertising Works as Communication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sz="2800" dirty="0"/>
              <a:t>The Effects Behind Advertising Effectiveness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sz="2800" dirty="0"/>
              <a:t>Perception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sz="2800" dirty="0"/>
              <a:t>Cognition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sz="2800" dirty="0"/>
              <a:t>The Affective or Emotional Response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sz="2800" dirty="0"/>
              <a:t>Association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sz="2800" dirty="0"/>
              <a:t>Persuasion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sz="2800" dirty="0"/>
              <a:t>Behavior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Cognition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00200"/>
            <a:ext cx="3810000" cy="4572000"/>
          </a:xfr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sz="3600" dirty="0"/>
              <a:t>How consumers respond to information, learn, and understand something</a:t>
            </a:r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body"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buFontTx/>
              <a:buNone/>
            </a:pPr>
            <a:r>
              <a:rPr lang="en-US" b="1" dirty="0"/>
              <a:t>Needs</a:t>
            </a:r>
          </a:p>
          <a:p>
            <a:r>
              <a:rPr lang="en-US" dirty="0"/>
              <a:t>The cognitive impact of an advertising message</a:t>
            </a:r>
          </a:p>
          <a:p>
            <a:r>
              <a:rPr lang="en-US" dirty="0"/>
              <a:t>A cognitive ad explains how a product works and what it can do for the consumer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Cognition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/>
              <a:t>Information</a:t>
            </a:r>
          </a:p>
          <a:p>
            <a:r>
              <a:rPr lang="en-US"/>
              <a:t>Facts about product performance and features</a:t>
            </a:r>
          </a:p>
          <a:p>
            <a:r>
              <a:rPr lang="en-US"/>
              <a:t>Particularly important for products that are complex, have a high price, or are high risk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pPr algn="ctr">
              <a:buFontTx/>
              <a:buNone/>
            </a:pPr>
            <a:r>
              <a:rPr lang="en-US" b="1"/>
              <a:t>Cognitive Learning</a:t>
            </a:r>
          </a:p>
          <a:p>
            <a:r>
              <a:rPr lang="en-US"/>
              <a:t>When a presentation of facts, information, and explanations leads to understanding</a:t>
            </a:r>
          </a:p>
          <a:p>
            <a:r>
              <a:rPr lang="en-US"/>
              <a:t>Used by consumers who want to learn everything about a product before they buy it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Cognition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US" b="1"/>
              <a:t>Differentiation</a:t>
            </a:r>
          </a:p>
          <a:p>
            <a:pPr>
              <a:lnSpc>
                <a:spcPct val="90000"/>
              </a:lnSpc>
            </a:pPr>
            <a:r>
              <a:rPr lang="en-US"/>
              <a:t>Occurs when consumers understand the explanation of a competitive advantage</a:t>
            </a:r>
          </a:p>
          <a:p>
            <a:pPr>
              <a:lnSpc>
                <a:spcPct val="90000"/>
              </a:lnSpc>
            </a:pPr>
            <a:r>
              <a:rPr lang="en-US"/>
              <a:t>A consumer has to understand the features of a brand and be able to compare competing products</a:t>
            </a:r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>
              <a:lnSpc>
                <a:spcPct val="90000"/>
              </a:lnSpc>
              <a:buFontTx/>
              <a:buNone/>
            </a:pPr>
            <a:r>
              <a:rPr lang="en-US" b="1"/>
              <a:t>Recall</a:t>
            </a:r>
          </a:p>
          <a:p>
            <a:pPr>
              <a:lnSpc>
                <a:spcPct val="90000"/>
              </a:lnSpc>
            </a:pPr>
            <a:r>
              <a:rPr lang="en-US"/>
              <a:t>When the consumer remembers seeing the advertisements </a:t>
            </a:r>
            <a:r>
              <a:rPr lang="en-US" u="sng"/>
              <a:t>and</a:t>
            </a:r>
            <a:r>
              <a:rPr lang="en-US"/>
              <a:t> remembers the copy points</a:t>
            </a:r>
          </a:p>
          <a:p>
            <a:pPr>
              <a:lnSpc>
                <a:spcPct val="90000"/>
              </a:lnSpc>
            </a:pPr>
            <a:r>
              <a:rPr lang="en-US"/>
              <a:t>Ads use jingles, slogans, catchy headlines, intriguing visuals, and key visuals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waqas\Documents\Semester 2012\Ad and Event\ads\session 6\bank_alfala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990600"/>
            <a:ext cx="3037315" cy="5029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6" name="Picture 2" descr="C:\Users\Muhammad\Desktop\Print ad offic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533400"/>
            <a:ext cx="4201382" cy="594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Cognition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The Affective or Emotional Response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00200"/>
            <a:ext cx="3810000" cy="4572000"/>
          </a:xfr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sz="3600" dirty="0"/>
              <a:t>Mirrors a person’s feelings about something</a:t>
            </a:r>
          </a:p>
          <a:p>
            <a:pPr lvl="1"/>
            <a:r>
              <a:rPr lang="en-US" sz="3200" dirty="0"/>
              <a:t>Stimulates wants</a:t>
            </a:r>
          </a:p>
          <a:p>
            <a:pPr lvl="1"/>
            <a:r>
              <a:rPr lang="en-US" sz="3200" dirty="0"/>
              <a:t>Touches the emotions</a:t>
            </a:r>
          </a:p>
          <a:p>
            <a:pPr lvl="1"/>
            <a:r>
              <a:rPr lang="en-US" sz="3200" dirty="0"/>
              <a:t>Creates feelings</a:t>
            </a:r>
          </a:p>
        </p:txBody>
      </p:sp>
      <p:sp>
        <p:nvSpPr>
          <p:cNvPr id="37892" name="Rectangle 4"/>
          <p:cNvSpPr>
            <a:spLocks noGrp="1" noChangeArrowheads="1"/>
          </p:cNvSpPr>
          <p:nvPr>
            <p:ph type="body" sz="half" idx="2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buFontTx/>
              <a:buNone/>
            </a:pPr>
            <a:r>
              <a:rPr lang="en-US" b="1" dirty="0"/>
              <a:t>Wants</a:t>
            </a:r>
          </a:p>
          <a:p>
            <a:r>
              <a:rPr lang="en-US" dirty="0"/>
              <a:t>Influenced more by emotion or desire</a:t>
            </a:r>
          </a:p>
          <a:p>
            <a:r>
              <a:rPr lang="en-US" dirty="0"/>
              <a:t>Desire is based on wishes, longings, and cravings</a:t>
            </a:r>
          </a:p>
          <a:p>
            <a:pPr algn="ctr">
              <a:buFontTx/>
              <a:buNone/>
            </a:pPr>
            <a:r>
              <a:rPr lang="en-US" b="1" dirty="0"/>
              <a:t>Emotions</a:t>
            </a:r>
          </a:p>
          <a:p>
            <a:r>
              <a:rPr lang="en-US" dirty="0"/>
              <a:t>Agitates passions or feelings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The Affective or Emotional Response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dirty="0"/>
              <a:t>Liking</a:t>
            </a:r>
          </a:p>
          <a:p>
            <a:r>
              <a:rPr lang="en-US" dirty="0"/>
              <a:t>Liking a brand or ad is one of the best predictors of consumer behavior</a:t>
            </a:r>
          </a:p>
          <a:p>
            <a:r>
              <a:rPr lang="en-US" dirty="0"/>
              <a:t>If a consumer likes the ad, the positive feeling will transfer to the brand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dirty="0"/>
              <a:t>Resonance</a:t>
            </a:r>
          </a:p>
          <a:p>
            <a:r>
              <a:rPr lang="en-US" dirty="0"/>
              <a:t>Help the consumer identify with the brand on a personal level</a:t>
            </a:r>
          </a:p>
          <a:p>
            <a:r>
              <a:rPr lang="en-US" dirty="0"/>
              <a:t>Stronger than liking because it involves an element of self-identification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waqas\Documents\Semester 2012\Ad and Event\ads\session 6\Chanel-gaspard-ulliel-bleu-de-chanel-a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143000"/>
            <a:ext cx="3973261" cy="304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50" name="Picture 2" descr="C:\Users\Muhammad\Desktop\1203dn0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1143000"/>
            <a:ext cx="3333750" cy="40671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smtClean="0"/>
              <a:t>Rue </a:t>
            </a:r>
            <a:r>
              <a:rPr lang="en-GB" dirty="0" err="1" smtClean="0"/>
              <a:t>Faubourg</a:t>
            </a:r>
            <a:r>
              <a:rPr lang="en-GB" dirty="0" smtClean="0"/>
              <a:t>  Coco by Chanel Vanessa </a:t>
            </a:r>
            <a:r>
              <a:rPr lang="en-GB" dirty="0" err="1" smtClean="0"/>
              <a:t>Paradis</a:t>
            </a:r>
            <a:r>
              <a:rPr lang="en-GB" dirty="0" smtClean="0"/>
              <a:t> Ad Jean Paul </a:t>
            </a:r>
            <a:r>
              <a:rPr lang="en-GB" dirty="0" err="1" smtClean="0"/>
              <a:t>Goude</a:t>
            </a:r>
            <a:r>
              <a:rPr lang="en-GB" dirty="0" smtClean="0"/>
              <a:t> Commercial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Association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00200"/>
            <a:ext cx="3962400" cy="4572000"/>
          </a:xfr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en-US" sz="3600" dirty="0"/>
              <a:t>The process of making symbolic connections between a brand and characteristics that represent the brand’s image and personality</a:t>
            </a:r>
          </a:p>
        </p:txBody>
      </p:sp>
      <p:sp>
        <p:nvSpPr>
          <p:cNvPr id="34820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800600" y="1600200"/>
            <a:ext cx="3886200" cy="48006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buFontTx/>
              <a:buNone/>
            </a:pPr>
            <a:r>
              <a:rPr lang="en-US" b="1" dirty="0"/>
              <a:t>Symbolism</a:t>
            </a:r>
          </a:p>
          <a:p>
            <a:r>
              <a:rPr lang="en-US" dirty="0"/>
              <a:t>The brand stands for a certain quality</a:t>
            </a:r>
          </a:p>
          <a:p>
            <a:r>
              <a:rPr lang="en-US" dirty="0"/>
              <a:t>A bond or relationship is created based on these  meanings</a:t>
            </a:r>
          </a:p>
          <a:p>
            <a:pPr algn="ctr">
              <a:buFontTx/>
              <a:buNone/>
            </a:pPr>
            <a:r>
              <a:rPr lang="en-US" b="1" dirty="0"/>
              <a:t>Conditioned Learning</a:t>
            </a:r>
          </a:p>
          <a:p>
            <a:r>
              <a:rPr lang="en-US" dirty="0"/>
              <a:t>The way association implants an idea in a consumer’s mind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Association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lnSpcReduction="10000"/>
          </a:bodyPr>
          <a:lstStyle/>
          <a:p>
            <a:pPr algn="ctr">
              <a:buFontTx/>
              <a:buNone/>
            </a:pPr>
            <a:r>
              <a:rPr lang="en-US" b="1" dirty="0"/>
              <a:t>Brand Transformation</a:t>
            </a:r>
          </a:p>
          <a:p>
            <a:r>
              <a:rPr lang="en-US" dirty="0"/>
              <a:t>A brand takes on meaning when it is transformed from a product into something special</a:t>
            </a:r>
          </a:p>
          <a:p>
            <a:r>
              <a:rPr lang="en-US" dirty="0"/>
              <a:t>Differentiated from other products in the category by virtue of its image and identity</a:t>
            </a:r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600200"/>
            <a:ext cx="3810000" cy="4572000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533400" indent="-533400" algn="ctr">
              <a:buFontTx/>
              <a:buNone/>
            </a:pPr>
            <a:r>
              <a:rPr lang="en-US" u="sng" dirty="0"/>
              <a:t>Brand Communication</a:t>
            </a:r>
          </a:p>
          <a:p>
            <a:pPr marL="533400" indent="-533400">
              <a:buFontTx/>
              <a:buAutoNum type="arabicPeriod"/>
            </a:pPr>
            <a:r>
              <a:rPr lang="en-US" dirty="0"/>
              <a:t>Brand identity</a:t>
            </a:r>
          </a:p>
          <a:p>
            <a:pPr marL="533400" indent="-533400">
              <a:buFontTx/>
              <a:buAutoNum type="arabicPeriod"/>
            </a:pPr>
            <a:r>
              <a:rPr lang="en-US" dirty="0"/>
              <a:t>Brand position</a:t>
            </a:r>
          </a:p>
          <a:p>
            <a:pPr marL="533400" indent="-533400">
              <a:buFontTx/>
              <a:buAutoNum type="arabicPeriod"/>
            </a:pPr>
            <a:r>
              <a:rPr lang="en-US" dirty="0"/>
              <a:t>Brand personality</a:t>
            </a:r>
          </a:p>
          <a:p>
            <a:pPr marL="533400" indent="-533400">
              <a:buFontTx/>
              <a:buAutoNum type="arabicPeriod"/>
            </a:pPr>
            <a:r>
              <a:rPr lang="en-US" dirty="0"/>
              <a:t>Brand image</a:t>
            </a:r>
          </a:p>
          <a:p>
            <a:pPr marL="533400" indent="-533400">
              <a:buFontTx/>
              <a:buAutoNum type="arabicPeriod"/>
            </a:pPr>
            <a:r>
              <a:rPr lang="en-US" dirty="0"/>
              <a:t>Brand promise</a:t>
            </a:r>
          </a:p>
          <a:p>
            <a:pPr marL="533400" indent="-533400">
              <a:buFontTx/>
              <a:buAutoNum type="arabicPeriod"/>
            </a:pPr>
            <a:r>
              <a:rPr lang="en-US" dirty="0"/>
              <a:t>Brand loyalty</a:t>
            </a:r>
          </a:p>
          <a:p>
            <a:pPr marL="533400" indent="-533400">
              <a:buFontTx/>
              <a:buAutoNum type="arabicPeriod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waqas\Documents\Semester 2012\Ad and Event\ads\session 6\advertisement wallpaper 12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95400"/>
            <a:ext cx="4754880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Picture 2" descr="C:\Users\waqas\Documents\Semester 2012\Ad and Event\ads\session 6\roger federer rolex a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1600200"/>
            <a:ext cx="3069907" cy="4191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Persuasion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00200"/>
            <a:ext cx="3810000" cy="4572000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sz="3600" dirty="0"/>
              <a:t>The conscious intent on the part of the source to influence the receiver of a message to believe or do something</a:t>
            </a:r>
          </a:p>
        </p:txBody>
      </p:sp>
      <p:sp>
        <p:nvSpPr>
          <p:cNvPr id="3891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dirty="0"/>
              <a:t>Attitudes</a:t>
            </a:r>
          </a:p>
          <a:p>
            <a:r>
              <a:rPr lang="en-US" dirty="0"/>
              <a:t>Mental readiness to react to a situation in a given way</a:t>
            </a:r>
          </a:p>
          <a:p>
            <a:pPr algn="ctr">
              <a:buFontTx/>
              <a:buNone/>
            </a:pPr>
            <a:r>
              <a:rPr lang="en-US" b="1" dirty="0"/>
              <a:t>Arguments</a:t>
            </a:r>
          </a:p>
          <a:p>
            <a:r>
              <a:rPr lang="en-US" dirty="0"/>
              <a:t>Uses logic, reasons, and proofs to make a point and build conviction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Persuasion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dirty="0"/>
              <a:t>Motivation</a:t>
            </a:r>
          </a:p>
          <a:p>
            <a:r>
              <a:rPr lang="en-US" dirty="0"/>
              <a:t>When something prompts a person to act in a certain way</a:t>
            </a:r>
          </a:p>
          <a:p>
            <a:r>
              <a:rPr lang="en-US" dirty="0"/>
              <a:t>Marketing communications uses incentives to encourage response</a:t>
            </a:r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dirty="0"/>
              <a:t>Conviction/Preference</a:t>
            </a:r>
          </a:p>
          <a:p>
            <a:r>
              <a:rPr lang="en-US" dirty="0"/>
              <a:t>Conviction</a:t>
            </a:r>
          </a:p>
          <a:p>
            <a:pPr lvl="1"/>
            <a:r>
              <a:rPr lang="en-US" dirty="0"/>
              <a:t>Consumers believe something to be true</a:t>
            </a:r>
          </a:p>
          <a:p>
            <a:r>
              <a:rPr lang="en-US" dirty="0"/>
              <a:t>Preference</a:t>
            </a:r>
          </a:p>
          <a:p>
            <a:pPr lvl="1"/>
            <a:r>
              <a:rPr lang="en-US" dirty="0"/>
              <a:t>An intention to try or buy a product</a:t>
            </a:r>
          </a:p>
          <a:p>
            <a:r>
              <a:rPr lang="en-US" dirty="0"/>
              <a:t>Source credibility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Persuasion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dirty="0"/>
              <a:t>Loyalty</a:t>
            </a:r>
          </a:p>
          <a:p>
            <a:r>
              <a:rPr lang="en-US" dirty="0"/>
              <a:t>Measured both as an attitude and by repeat purchases</a:t>
            </a:r>
          </a:p>
          <a:p>
            <a:r>
              <a:rPr lang="en-US" dirty="0"/>
              <a:t>Built on customer satisfaction</a:t>
            </a:r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600200"/>
            <a:ext cx="3810000" cy="4572000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533400" indent="-533400" algn="ctr">
              <a:buFontTx/>
              <a:buNone/>
            </a:pPr>
            <a:r>
              <a:rPr lang="en-US" u="sng" dirty="0"/>
              <a:t>Involvement’s Role</a:t>
            </a:r>
          </a:p>
          <a:p>
            <a:pPr marL="533400" indent="-533400"/>
            <a:r>
              <a:rPr lang="en-US" dirty="0"/>
              <a:t>The degree to which a consumer is engrossed in attending to an ad or making a product decision</a:t>
            </a:r>
          </a:p>
          <a:p>
            <a:pPr marL="914400" lvl="1" indent="-457200"/>
            <a:r>
              <a:rPr lang="en-US" dirty="0"/>
              <a:t>High involvement</a:t>
            </a:r>
          </a:p>
          <a:p>
            <a:pPr marL="914400" lvl="1" indent="-457200"/>
            <a:r>
              <a:rPr lang="en-US" dirty="0"/>
              <a:t>Low involvement</a:t>
            </a:r>
          </a:p>
          <a:p>
            <a:pPr marL="533400" indent="-533400">
              <a:buFontTx/>
              <a:buAutoNum type="arabicPeriod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Play…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GB" dirty="0" err="1" smtClean="0"/>
              <a:t>Tezdum</a:t>
            </a:r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US" dirty="0" err="1" smtClean="0"/>
              <a:t>Tapal</a:t>
            </a:r>
            <a:r>
              <a:rPr lang="en-US" dirty="0" smtClean="0"/>
              <a:t> </a:t>
            </a:r>
            <a:r>
              <a:rPr lang="en-US" dirty="0" err="1" smtClean="0"/>
              <a:t>Danedar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Behavior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1600200"/>
            <a:ext cx="3810000" cy="4572000"/>
          </a:xfr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sz="3600" dirty="0"/>
              <a:t>The action response</a:t>
            </a:r>
          </a:p>
          <a:p>
            <a:r>
              <a:rPr lang="en-US" sz="3600" dirty="0"/>
              <a:t>Effectiveness is measured in terms of its ability to motivate people to do something</a:t>
            </a:r>
          </a:p>
        </p:txBody>
      </p:sp>
      <p:sp>
        <p:nvSpPr>
          <p:cNvPr id="4198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dirty="0"/>
              <a:t>Try and Buy</a:t>
            </a:r>
          </a:p>
          <a:p>
            <a:r>
              <a:rPr lang="en-US" dirty="0"/>
              <a:t>Initiating action through trial</a:t>
            </a:r>
          </a:p>
          <a:p>
            <a:r>
              <a:rPr lang="en-US" dirty="0"/>
              <a:t>Trial is important because it lets a customer use the product without investing in its purchase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Behavior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dirty="0"/>
              <a:t>Contact</a:t>
            </a:r>
          </a:p>
          <a:p>
            <a:r>
              <a:rPr lang="en-US" dirty="0"/>
              <a:t>Making contact with the advertiser can be an important sign of effectiveness</a:t>
            </a:r>
          </a:p>
        </p:txBody>
      </p:sp>
      <p:sp>
        <p:nvSpPr>
          <p:cNvPr id="43012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ctr">
              <a:buFontTx/>
              <a:buNone/>
            </a:pPr>
            <a:r>
              <a:rPr lang="en-US" b="1" dirty="0"/>
              <a:t>Prevention</a:t>
            </a:r>
          </a:p>
          <a:p>
            <a:r>
              <a:rPr lang="en-US" dirty="0"/>
              <a:t>Involves counter-arguing by presenting negative messages about an unwanted behavior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Play…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Think UK - Road Safety Ad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smtClean="0"/>
              <a:t>Cognition</a:t>
            </a:r>
            <a:endParaRPr lang="en-US" dirty="0" smtClean="0"/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dirty="0" smtClean="0"/>
              <a:t>The Affective or Emotional Response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dirty="0" smtClean="0"/>
              <a:t>Association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dirty="0" smtClean="0"/>
              <a:t>Persuasion</a:t>
            </a:r>
          </a:p>
          <a:p>
            <a:pPr marL="812800" indent="-812800">
              <a:lnSpc>
                <a:spcPct val="90000"/>
              </a:lnSpc>
              <a:buFontTx/>
              <a:buAutoNum type="romanUcPeriod"/>
            </a:pPr>
            <a:r>
              <a:rPr lang="en-US" dirty="0" smtClean="0"/>
              <a:t>Behavior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241</TotalTime>
  <Words>610</Words>
  <Application>Microsoft Office PowerPoint</Application>
  <PresentationFormat>On-screen Show (4:3)</PresentationFormat>
  <Paragraphs>119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  How Advertising Works (Continued)  Lecture 6 </vt:lpstr>
      <vt:lpstr>Recap</vt:lpstr>
      <vt:lpstr>Chapter Outline</vt:lpstr>
      <vt:lpstr>Cognition</vt:lpstr>
      <vt:lpstr>Cognition</vt:lpstr>
      <vt:lpstr>Cognition</vt:lpstr>
      <vt:lpstr>Slide 7</vt:lpstr>
      <vt:lpstr>Play…</vt:lpstr>
      <vt:lpstr>The Affective or Emotional Response</vt:lpstr>
      <vt:lpstr>The Affective or Emotional Response</vt:lpstr>
      <vt:lpstr>Slide 11</vt:lpstr>
      <vt:lpstr>Play…</vt:lpstr>
      <vt:lpstr>Association</vt:lpstr>
      <vt:lpstr>Association</vt:lpstr>
      <vt:lpstr>Slide 15</vt:lpstr>
      <vt:lpstr>Persuasion</vt:lpstr>
      <vt:lpstr>Persuasion</vt:lpstr>
      <vt:lpstr>Persuasion</vt:lpstr>
      <vt:lpstr>Play…</vt:lpstr>
      <vt:lpstr>Behavior</vt:lpstr>
      <vt:lpstr>Behavior</vt:lpstr>
      <vt:lpstr>Play…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Muhammad Waqas</dc:creator>
  <cp:lastModifiedBy>Administrator</cp:lastModifiedBy>
  <cp:revision>17</cp:revision>
  <dcterms:created xsi:type="dcterms:W3CDTF">2013-04-14T12:30:45Z</dcterms:created>
  <dcterms:modified xsi:type="dcterms:W3CDTF">2013-04-25T07:51:29Z</dcterms:modified>
</cp:coreProperties>
</file>