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1" r:id="rId4"/>
    <p:sldId id="262" r:id="rId5"/>
    <p:sldId id="263" r:id="rId6"/>
    <p:sldId id="264" r:id="rId7"/>
    <p:sldId id="265" r:id="rId8"/>
    <p:sldId id="267" r:id="rId9"/>
    <p:sldId id="268" r:id="rId10"/>
    <p:sldId id="287" r:id="rId11"/>
    <p:sldId id="288" r:id="rId12"/>
    <p:sldId id="289" r:id="rId13"/>
    <p:sldId id="290" r:id="rId14"/>
    <p:sldId id="291" r:id="rId15"/>
    <p:sldId id="292" r:id="rId16"/>
    <p:sldId id="293" r:id="rId17"/>
    <p:sldId id="294" r:id="rId18"/>
    <p:sldId id="295" r:id="rId19"/>
    <p:sldId id="269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2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2130425"/>
            <a:ext cx="7391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pic>
        <p:nvPicPr>
          <p:cNvPr id="1028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4572000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defRPr>
                <a:latin typeface="Candar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ndara" pitchFamily="34" charset="0"/>
              </a:defRPr>
            </a:lvl1pPr>
            <a:lvl2pPr>
              <a:defRPr>
                <a:latin typeface="Candara" pitchFamily="34" charset="0"/>
              </a:defRPr>
            </a:lvl2pPr>
            <a:lvl3pPr>
              <a:defRPr>
                <a:latin typeface="Candara" pitchFamily="34" charset="0"/>
              </a:defRPr>
            </a:lvl3pPr>
            <a:lvl4pPr>
              <a:defRPr>
                <a:latin typeface="Candara" pitchFamily="34" charset="0"/>
              </a:defRPr>
            </a:lvl4pPr>
            <a:lvl5pPr>
              <a:defRPr>
                <a:latin typeface="Candar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8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atin typeface="Candara" pitchFamily="34" charset="0"/>
              </a:defRPr>
            </a:lvl1pPr>
            <a:lvl2pPr>
              <a:defRPr sz="2400">
                <a:latin typeface="Candara" pitchFamily="34" charset="0"/>
              </a:defRPr>
            </a:lvl2pPr>
            <a:lvl3pPr>
              <a:defRPr sz="2000">
                <a:latin typeface="Candara" pitchFamily="34" charset="0"/>
              </a:defRPr>
            </a:lvl3pPr>
            <a:lvl4pPr>
              <a:defRPr sz="1800">
                <a:latin typeface="Candara" pitchFamily="34" charset="0"/>
              </a:defRPr>
            </a:lvl4pPr>
            <a:lvl5pPr>
              <a:defRPr sz="1800">
                <a:latin typeface="Candar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atin typeface="Candara" pitchFamily="34" charset="0"/>
              </a:defRPr>
            </a:lvl1pPr>
            <a:lvl2pPr>
              <a:defRPr sz="2400">
                <a:latin typeface="Candara" pitchFamily="34" charset="0"/>
              </a:defRPr>
            </a:lvl2pPr>
            <a:lvl3pPr>
              <a:defRPr sz="2000">
                <a:latin typeface="Candara" pitchFamily="34" charset="0"/>
              </a:defRPr>
            </a:lvl3pPr>
            <a:lvl4pPr>
              <a:defRPr sz="1800">
                <a:latin typeface="Candara" pitchFamily="34" charset="0"/>
              </a:defRPr>
            </a:lvl4pPr>
            <a:lvl5pPr>
              <a:defRPr sz="1800">
                <a:latin typeface="Candar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8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4572000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defRPr>
                <a:latin typeface="Candar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41A38-8029-403E-B959-D7E465D58827}" type="datetimeFigureOut">
              <a:rPr lang="en-US" smtClean="0"/>
              <a:pPr/>
              <a:t>4/25/2013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B844B-BB75-4355-A9B0-4FBDB390B0A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Discuss the shape-versus-mirror debate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Analyze the legal topics that guide advertising practice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List the key regulatory agencies and their responsibilities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Critique </a:t>
            </a:r>
            <a:r>
              <a:rPr lang="en-US" sz="2800" dirty="0"/>
              <a:t>the key ethical issues that challenge the practice of advertising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Outline three ways to determine if an advertising decision is ethical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latin typeface="Candara" pitchFamily="34" charset="0"/>
              </a:rPr>
              <a:t/>
            </a:r>
            <a:br>
              <a:rPr lang="en-GB" dirty="0" smtClean="0">
                <a:latin typeface="Candara" pitchFamily="34" charset="0"/>
              </a:rPr>
            </a:br>
            <a:r>
              <a:rPr lang="en-GB" dirty="0" smtClean="0">
                <a:latin typeface="Candara" pitchFamily="34" charset="0"/>
              </a:rPr>
              <a:t/>
            </a:r>
            <a:br>
              <a:rPr lang="en-GB" dirty="0" smtClean="0">
                <a:latin typeface="Candara" pitchFamily="34" charset="0"/>
              </a:rPr>
            </a:br>
            <a:r>
              <a:rPr lang="en-US" dirty="0" smtClean="0">
                <a:latin typeface="Candara" pitchFamily="34" charset="0"/>
              </a:rPr>
              <a:t>How Advertising Works</a:t>
            </a:r>
            <a:br>
              <a:rPr lang="en-US" dirty="0" smtClean="0">
                <a:latin typeface="Candara" pitchFamily="34" charset="0"/>
              </a:rPr>
            </a:br>
            <a:r>
              <a:rPr lang="en-US" dirty="0" smtClean="0">
                <a:latin typeface="Candara" pitchFamily="34" charset="0"/>
              </a:rPr>
              <a:t/>
            </a:r>
            <a:br>
              <a:rPr lang="en-US" dirty="0" smtClean="0">
                <a:latin typeface="Candara" pitchFamily="34" charset="0"/>
              </a:rPr>
            </a:br>
            <a:r>
              <a:rPr lang="en-US" dirty="0" smtClean="0">
                <a:latin typeface="Candara" pitchFamily="34" charset="0"/>
              </a:rPr>
              <a:t>Lecture 5</a:t>
            </a:r>
            <a:r>
              <a:rPr lang="en-GB" dirty="0" smtClean="0">
                <a:latin typeface="Candara" pitchFamily="34" charset="0"/>
              </a:rPr>
              <a:t/>
            </a:r>
            <a:br>
              <a:rPr lang="en-GB" dirty="0" smtClean="0">
                <a:latin typeface="Candara" pitchFamily="34" charset="0"/>
              </a:rPr>
            </a:br>
            <a:endParaRPr lang="en-GB" dirty="0">
              <a:latin typeface="Candara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4-</a:t>
            </a:r>
            <a:fld id="{D892A089-040F-4E38-94FB-5BB98834BE2C}" type="slidenum">
              <a:rPr lang="en-US"/>
              <a:pPr/>
              <a:t>3</a:t>
            </a:fld>
            <a:endParaRPr lang="en-US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Chapter Outline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sz="2800" dirty="0"/>
              <a:t>Chapter Key Points</a:t>
            </a:r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sz="2800" dirty="0"/>
              <a:t>How Advertising Works as Communication</a:t>
            </a:r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sz="2800" dirty="0"/>
              <a:t>The Effects Behind Advertising Effectiveness</a:t>
            </a:r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sz="2800" dirty="0"/>
              <a:t>Perception</a:t>
            </a:r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sz="2800" dirty="0"/>
              <a:t>Cognition</a:t>
            </a:r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sz="2800" dirty="0"/>
              <a:t>The Affective or Emotional Response</a:t>
            </a:r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sz="2800" dirty="0"/>
              <a:t>Association</a:t>
            </a:r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sz="2800" dirty="0"/>
              <a:t>Persuasion</a:t>
            </a:r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sz="2800" dirty="0"/>
              <a:t>Behavior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4-</a:t>
            </a:r>
            <a:fld id="{D39461D6-2502-4C7D-87BC-CC60C70E15CA}" type="slidenum">
              <a:rPr lang="en-US"/>
              <a:pPr/>
              <a:t>4</a:t>
            </a:fld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Points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Demonstrate why communication is a key factor in advertising effectiveness</a:t>
            </a:r>
          </a:p>
          <a:p>
            <a:r>
              <a:rPr lang="en-US"/>
              <a:t>Explain the Facets Model of Advertising Effects to show how brand advertising works</a:t>
            </a:r>
          </a:p>
          <a:p>
            <a:r>
              <a:rPr lang="en-US"/>
              <a:t>List the six key effects that govern consumer response to advertising messages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4-</a:t>
            </a:r>
            <a:fld id="{2FAFE352-6737-4841-9E5B-82F5379BCB0A}" type="slidenum">
              <a:rPr lang="en-US"/>
              <a:pPr/>
              <a:t>5</a:t>
            </a:fld>
            <a:endParaRPr lang="en-US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How Advertising Works as Communication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4000"/>
              <a:t>The communication model</a:t>
            </a:r>
          </a:p>
          <a:p>
            <a:pPr>
              <a:lnSpc>
                <a:spcPct val="90000"/>
              </a:lnSpc>
            </a:pPr>
            <a:r>
              <a:rPr lang="en-US" sz="4000">
                <a:solidFill>
                  <a:srgbClr val="C0C0C0"/>
                </a:solidFill>
              </a:rPr>
              <a:t>Advertising as communication</a:t>
            </a:r>
          </a:p>
          <a:p>
            <a:pPr>
              <a:lnSpc>
                <a:spcPct val="90000"/>
              </a:lnSpc>
            </a:pPr>
            <a:r>
              <a:rPr lang="en-US" sz="4000">
                <a:solidFill>
                  <a:srgbClr val="C0C0C0"/>
                </a:solidFill>
              </a:rPr>
              <a:t>Adding interaction to advertising</a:t>
            </a: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body"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Mass communication is generally a one-way process</a:t>
            </a:r>
          </a:p>
          <a:p>
            <a:pPr>
              <a:lnSpc>
                <a:spcPct val="90000"/>
              </a:lnSpc>
            </a:pPr>
            <a:r>
              <a:rPr lang="en-US" dirty="0"/>
              <a:t>Feedback is obtained by monitoring the response of the receiver to the message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4-</a:t>
            </a:r>
            <a:fld id="{B300D7EF-9B75-48E3-BD11-0C9C556F4EEC}" type="slidenum">
              <a:rPr lang="en-US"/>
              <a:pPr/>
              <a:t>6</a:t>
            </a:fld>
            <a:endParaRPr lang="en-US"/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How Advertising Works as Communication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4000">
                <a:solidFill>
                  <a:srgbClr val="C0C0C0"/>
                </a:solidFill>
              </a:rPr>
              <a:t>The communication model</a:t>
            </a:r>
          </a:p>
          <a:p>
            <a:pPr>
              <a:lnSpc>
                <a:spcPct val="90000"/>
              </a:lnSpc>
            </a:pPr>
            <a:r>
              <a:rPr lang="en-US" sz="4000"/>
              <a:t>Advertising as communication</a:t>
            </a:r>
          </a:p>
          <a:p>
            <a:pPr>
              <a:lnSpc>
                <a:spcPct val="90000"/>
              </a:lnSpc>
            </a:pPr>
            <a:r>
              <a:rPr lang="en-US" sz="4000">
                <a:solidFill>
                  <a:srgbClr val="C0C0C0"/>
                </a:solidFill>
              </a:rPr>
              <a:t>Adding interaction to advertising</a:t>
            </a:r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body"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The advertiser and the agency determine message objectives</a:t>
            </a:r>
          </a:p>
          <a:p>
            <a:pPr>
              <a:lnSpc>
                <a:spcPct val="90000"/>
              </a:lnSpc>
            </a:pPr>
            <a:r>
              <a:rPr lang="en-US" dirty="0"/>
              <a:t>Objectives predict the impact the message will have on the consumer</a:t>
            </a:r>
          </a:p>
          <a:p>
            <a:pPr>
              <a:lnSpc>
                <a:spcPct val="90000"/>
              </a:lnSpc>
            </a:pPr>
            <a:r>
              <a:rPr lang="en-US" dirty="0"/>
              <a:t>Noise hinders the consumer’s reception of the message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4-</a:t>
            </a:r>
            <a:fld id="{1DF51C46-ACDE-43B4-B381-2F669245BF01}" type="slidenum">
              <a:rPr lang="en-US"/>
              <a:pPr/>
              <a:t>7</a:t>
            </a:fld>
            <a:endParaRPr lang="en-US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How Advertising Works as Communication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4000">
                <a:solidFill>
                  <a:srgbClr val="C0C0C0"/>
                </a:solidFill>
              </a:rPr>
              <a:t>The communication model</a:t>
            </a:r>
          </a:p>
          <a:p>
            <a:pPr>
              <a:lnSpc>
                <a:spcPct val="90000"/>
              </a:lnSpc>
            </a:pPr>
            <a:r>
              <a:rPr lang="en-US" sz="4000">
                <a:solidFill>
                  <a:srgbClr val="C0C0C0"/>
                </a:solidFill>
              </a:rPr>
              <a:t>Advertising as communication</a:t>
            </a:r>
          </a:p>
          <a:p>
            <a:pPr>
              <a:lnSpc>
                <a:spcPct val="90000"/>
              </a:lnSpc>
            </a:pPr>
            <a:r>
              <a:rPr lang="en-US" sz="4000"/>
              <a:t>Adding interaction to advertising</a:t>
            </a:r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body"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Feedback occurs in an environment of give-and-take communication</a:t>
            </a:r>
          </a:p>
          <a:p>
            <a:pPr>
              <a:lnSpc>
                <a:spcPct val="90000"/>
              </a:lnSpc>
            </a:pPr>
            <a:r>
              <a:rPr lang="en-US" dirty="0"/>
              <a:t>Achieved by using more interactive forms of marketing communication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waqas\Desktop\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609600"/>
            <a:ext cx="2286000" cy="304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7" name="Picture 3" descr="C:\Users\waqas\Desktop\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533400"/>
            <a:ext cx="2362200" cy="35433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8" name="Picture 4" descr="C:\Users\waqas\Desktop\4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3600" y="533400"/>
            <a:ext cx="2781681" cy="3733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Play…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Force  Volkswagen Commercial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Audi 2012 Game Day Commercial - Vampire Party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The Effects Behind Advertising Effectiveness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AIDA (attention, interest, desire, action)</a:t>
            </a:r>
          </a:p>
          <a:p>
            <a:pPr>
              <a:buNone/>
            </a:pPr>
            <a:r>
              <a:rPr lang="en-GB" dirty="0" smtClean="0"/>
              <a:t>		- Works for rational decisions</a:t>
            </a:r>
          </a:p>
          <a:p>
            <a:pPr>
              <a:buNone/>
            </a:pPr>
            <a:r>
              <a:rPr lang="en-GB" dirty="0"/>
              <a:t>	</a:t>
            </a:r>
            <a:r>
              <a:rPr lang="en-GB" dirty="0" smtClean="0"/>
              <a:t>	- What about emotional or impulse purchases?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The Effects Behind Advertising Effectiveness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GB" dirty="0" smtClean="0"/>
              <a:t>Think-feel-do Model</a:t>
            </a:r>
          </a:p>
          <a:p>
            <a:pPr>
              <a:buNone/>
            </a:pPr>
            <a:r>
              <a:rPr lang="en-GB" dirty="0"/>
              <a:t>	</a:t>
            </a:r>
            <a:r>
              <a:rPr lang="en-GB" dirty="0" smtClean="0"/>
              <a:t>	-  Can take any form e.g. 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dirty="0" smtClean="0"/>
              <a:t>Think-feel-do: </a:t>
            </a:r>
            <a:r>
              <a:rPr lang="en-GB" dirty="0"/>
              <a:t>F</a:t>
            </a:r>
            <a:r>
              <a:rPr lang="en-GB" dirty="0" smtClean="0"/>
              <a:t>or products such as computer games, CD and DVD.</a:t>
            </a:r>
          </a:p>
          <a:p>
            <a:pPr>
              <a:buNone/>
            </a:pPr>
            <a:r>
              <a:rPr lang="en-GB" dirty="0" smtClean="0"/>
              <a:t>Feel-think-do: For needs such as a new suite, a bike, etc.</a:t>
            </a:r>
          </a:p>
          <a:p>
            <a:pPr>
              <a:buNone/>
            </a:pPr>
            <a:r>
              <a:rPr lang="en-GB" dirty="0" smtClean="0"/>
              <a:t>Feel-do-think: For wants such as cosmetics and fashion, etc.</a:t>
            </a:r>
          </a:p>
          <a:p>
            <a:pPr>
              <a:buNone/>
            </a:pPr>
            <a:r>
              <a:rPr lang="en-GB" dirty="0" smtClean="0"/>
              <a:t>Do-feel-think: For impulse buying such as candy bars and soft drink.</a:t>
            </a:r>
          </a:p>
          <a:p>
            <a:pPr>
              <a:buNone/>
            </a:pPr>
            <a:r>
              <a:rPr lang="en-GB" dirty="0" smtClean="0"/>
              <a:t>Do-think-feel: For habitual purchases such as cereal and shampoo.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Play…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Pepsi World Cup 2011 Ad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Coca Cola Super Bowl Ad 2011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Facets Model of Effective Advertising</a:t>
            </a:r>
            <a:endParaRPr lang="en-GB" sz="3200" dirty="0"/>
          </a:p>
        </p:txBody>
      </p:sp>
      <p:pic>
        <p:nvPicPr>
          <p:cNvPr id="1026" name="Picture 2" descr="C:\Users\waqas\Documents\Semester 2012\Ad and Event\ads\session 6\Captur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676400"/>
            <a:ext cx="5334000" cy="48657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Perception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00200"/>
            <a:ext cx="3810000" cy="4572000"/>
          </a:xfr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sz="3600" dirty="0"/>
              <a:t>The process by which we receive information through our five senses and assign meaning to it</a:t>
            </a:r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body"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ctr">
              <a:buFontTx/>
              <a:buNone/>
            </a:pPr>
            <a:r>
              <a:rPr lang="en-US" b="1" dirty="0"/>
              <a:t>Exposure</a:t>
            </a:r>
          </a:p>
          <a:p>
            <a:r>
              <a:rPr lang="en-US" dirty="0"/>
              <a:t>Being seen or heard</a:t>
            </a:r>
          </a:p>
          <a:p>
            <a:r>
              <a:rPr lang="en-US" dirty="0"/>
              <a:t>Media planners try to find the best way to expose the target audience to the message</a:t>
            </a:r>
          </a:p>
          <a:p>
            <a:r>
              <a:rPr lang="en-US" dirty="0"/>
              <a:t>IMC planners consider all contacts a consumer has with a company or brand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Perception</a:t>
            </a:r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b="1" dirty="0"/>
              <a:t>Selection and Attention</a:t>
            </a:r>
          </a:p>
          <a:p>
            <a:r>
              <a:rPr lang="en-US" dirty="0"/>
              <a:t>The ability to draw attention, to bring visibility</a:t>
            </a:r>
          </a:p>
          <a:p>
            <a:r>
              <a:rPr lang="en-US" dirty="0"/>
              <a:t>One of advertising’s greatest strengths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b="1" dirty="0"/>
              <a:t>Interest and Relevance</a:t>
            </a:r>
          </a:p>
          <a:p>
            <a:r>
              <a:rPr lang="en-US" dirty="0"/>
              <a:t>Interest</a:t>
            </a:r>
          </a:p>
          <a:p>
            <a:pPr lvl="1"/>
            <a:r>
              <a:rPr lang="en-US" dirty="0"/>
              <a:t>The receiver of the message has become mentally engaged with the ad and the product</a:t>
            </a:r>
          </a:p>
          <a:p>
            <a:r>
              <a:rPr lang="en-US" dirty="0"/>
              <a:t>Relevance</a:t>
            </a:r>
          </a:p>
          <a:p>
            <a:pPr lvl="1"/>
            <a:r>
              <a:rPr lang="en-US" dirty="0"/>
              <a:t>The message connects on some personal level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Perception</a:t>
            </a:r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en-US" b="1" dirty="0"/>
              <a:t>Awareness</a:t>
            </a:r>
          </a:p>
          <a:p>
            <a:pPr>
              <a:lnSpc>
                <a:spcPct val="90000"/>
              </a:lnSpc>
            </a:pPr>
            <a:r>
              <a:rPr lang="en-US" dirty="0"/>
              <a:t>Results when an ad initially makes an impression</a:t>
            </a:r>
          </a:p>
          <a:p>
            <a:pPr>
              <a:lnSpc>
                <a:spcPct val="90000"/>
              </a:lnSpc>
            </a:pPr>
            <a:r>
              <a:rPr lang="en-US" dirty="0"/>
              <a:t>Most evaluations of advertising effectiveness include a measure of awareness as an indicator of perception</a:t>
            </a:r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b="1" dirty="0"/>
              <a:t>Recognition</a:t>
            </a:r>
          </a:p>
          <a:p>
            <a:r>
              <a:rPr lang="en-US" dirty="0"/>
              <a:t>Memory</a:t>
            </a:r>
          </a:p>
          <a:p>
            <a:r>
              <a:rPr lang="en-US" dirty="0"/>
              <a:t>Recognition</a:t>
            </a:r>
          </a:p>
          <a:p>
            <a:r>
              <a:rPr lang="en-US" dirty="0"/>
              <a:t>Recall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Play…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Best Gift Ever by Chevrolet </a:t>
            </a:r>
            <a:r>
              <a:rPr lang="en-US" dirty="0" err="1" smtClean="0"/>
              <a:t>Camaro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The Subliminal Issue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Subliminal effects are message cues given below the threshold of perception</a:t>
            </a:r>
          </a:p>
          <a:p>
            <a:r>
              <a:rPr lang="en-US"/>
              <a:t>Critics claim that advertising can manipulate people subconsciously and cause them to buy things they don’t want or need</a:t>
            </a:r>
          </a:p>
          <a:p>
            <a:r>
              <a:rPr lang="en-US"/>
              <a:t>Professionals and educators believe there is no real support for subliminal advertising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dirty="0" smtClean="0"/>
              <a:t>Chapter Key Points</a:t>
            </a:r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dirty="0" smtClean="0"/>
              <a:t>How Advertising Works as Communication</a:t>
            </a:r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dirty="0" smtClean="0"/>
              <a:t>The Effects Behind Advertising Effectiveness</a:t>
            </a:r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smtClean="0"/>
              <a:t>Perception</a:t>
            </a:r>
          </a:p>
          <a:p>
            <a:pPr marL="812800" indent="-812800">
              <a:lnSpc>
                <a:spcPct val="90000"/>
              </a:lnSpc>
              <a:buNone/>
            </a:pPr>
            <a:endParaRPr lang="en-US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466</Words>
  <Application>Microsoft Office PowerPoint</Application>
  <PresentationFormat>On-screen Show (4:3)</PresentationFormat>
  <Paragraphs>99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Recap</vt:lpstr>
      <vt:lpstr>  How Advertising Works  Lecture 5 </vt:lpstr>
      <vt:lpstr>Chapter Outline</vt:lpstr>
      <vt:lpstr>Key Points</vt:lpstr>
      <vt:lpstr>How Advertising Works as Communication</vt:lpstr>
      <vt:lpstr>How Advertising Works as Communication</vt:lpstr>
      <vt:lpstr>How Advertising Works as Communication</vt:lpstr>
      <vt:lpstr>Slide 8</vt:lpstr>
      <vt:lpstr>Play…</vt:lpstr>
      <vt:lpstr>The Effects Behind Advertising Effectiveness</vt:lpstr>
      <vt:lpstr>The Effects Behind Advertising Effectiveness</vt:lpstr>
      <vt:lpstr>Play…</vt:lpstr>
      <vt:lpstr>Facets Model of Effective Advertising</vt:lpstr>
      <vt:lpstr>Perception</vt:lpstr>
      <vt:lpstr>Perception</vt:lpstr>
      <vt:lpstr>Perception</vt:lpstr>
      <vt:lpstr>Play…</vt:lpstr>
      <vt:lpstr>The Subliminal Issue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Muhammad Waqas</dc:creator>
  <cp:lastModifiedBy>Administrator</cp:lastModifiedBy>
  <cp:revision>12</cp:revision>
  <dcterms:created xsi:type="dcterms:W3CDTF">2013-04-14T12:30:45Z</dcterms:created>
  <dcterms:modified xsi:type="dcterms:W3CDTF">2013-04-25T08:01:29Z</dcterms:modified>
</cp:coreProperties>
</file>