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D173F-0F75-4E1F-8E3F-863E54B8F4D8}" type="datetimeFigureOut">
              <a:rPr lang="en-US" smtClean="0"/>
              <a:pPr/>
              <a:t>4/22/2013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2FC30-A442-44E6-857C-00808CEB306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A0B35-C532-4000-BE77-A6A63F66CF7D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FDB9-F640-4B34-962C-57FDB5ABB73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4/22/2013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omic Sans MS" pitchFamily="66" charset="0"/>
              </a:rPr>
              <a:t>Advertising Role in Society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Lecture 4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The Marketing Process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How Agencies Work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International Marketing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Dynamics of Modern Marketing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Discuss the shape-versus-mirror debate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Analyze the legal topics that guide advertising practice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List the key regulatory agencies and their responsibilities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Advertising’s Social Role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Review and Regulation of Advertising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Advertising </a:t>
            </a:r>
            <a:r>
              <a:rPr lang="en-US" dirty="0"/>
              <a:t>Ethics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Determining What is Ethical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set of moral principles that guide actions and create a sense of responsible behavior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33400" indent="-533400"/>
            <a:r>
              <a:rPr lang="en-US" dirty="0" smtClean="0"/>
              <a:t>Six key issues</a:t>
            </a:r>
          </a:p>
          <a:p>
            <a:pPr marL="914400" lvl="1" indent="-457200">
              <a:buFontTx/>
              <a:buAutoNum type="arabicPeriod"/>
            </a:pPr>
            <a:r>
              <a:rPr lang="en-US" dirty="0" smtClean="0"/>
              <a:t>Subliminal Messages</a:t>
            </a:r>
          </a:p>
          <a:p>
            <a:pPr marL="914400" lvl="1" indent="-457200">
              <a:buFontTx/>
              <a:buAutoNum type="arabicPeriod"/>
            </a:pPr>
            <a:r>
              <a:rPr lang="en-US" dirty="0" smtClean="0"/>
              <a:t>Poor taste and offensive advertising</a:t>
            </a:r>
          </a:p>
          <a:p>
            <a:pPr marL="914400" lvl="1" indent="-457200">
              <a:buFontTx/>
              <a:buAutoNum type="arabicPeriod"/>
            </a:pPr>
            <a:r>
              <a:rPr lang="en-US" dirty="0" smtClean="0"/>
              <a:t>Stereotyping</a:t>
            </a:r>
          </a:p>
          <a:p>
            <a:pPr marL="914400" lvl="1" indent="-457200">
              <a:buFontTx/>
              <a:buAutoNum type="arabicPeriod"/>
            </a:pPr>
            <a:r>
              <a:rPr lang="en-US" dirty="0" smtClean="0"/>
              <a:t>Body and self image</a:t>
            </a:r>
          </a:p>
          <a:p>
            <a:pPr marL="914400" lvl="1" indent="-457200">
              <a:buFontTx/>
              <a:buAutoNum type="arabicPeriod"/>
            </a:pPr>
            <a:r>
              <a:rPr lang="en-US" dirty="0" smtClean="0"/>
              <a:t>Targeting children</a:t>
            </a:r>
          </a:p>
          <a:p>
            <a:pPr marL="914400" lvl="1" indent="-457200">
              <a:buFontTx/>
              <a:buAutoNum type="arabicPeriod"/>
            </a:pPr>
            <a:r>
              <a:rPr lang="en-US" dirty="0" smtClean="0"/>
              <a:t>Misleading claims and other message strategies</a:t>
            </a:r>
          </a:p>
          <a:p>
            <a:pPr marL="914400" lvl="1" indent="-457200">
              <a:buFontTx/>
              <a:buAutoNum type="arabicPeriod"/>
            </a:pPr>
            <a:r>
              <a:rPr lang="en-US" dirty="0" smtClean="0"/>
              <a:t>Controversial products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Subliminal Advertising </a:t>
            </a:r>
          </a:p>
          <a:p>
            <a:pPr lvl="3"/>
            <a:r>
              <a:rPr lang="en-GB" dirty="0" smtClean="0"/>
              <a:t>Intentional created advertising with controversial message hidden in the illustrations just below the perceptual threshold of receiver.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1447800"/>
            <a:ext cx="2736850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b="1" dirty="0">
                <a:latin typeface="Candara" pitchFamily="34" charset="0"/>
              </a:rPr>
              <a:t>Subliminal perception </a:t>
            </a:r>
            <a:r>
              <a:rPr lang="en-GB" sz="2400" dirty="0">
                <a:latin typeface="Candara" pitchFamily="34" charset="0"/>
              </a:rPr>
              <a:t>occurs when an individual is exposed to a stimulus which is too weak or too brief to be consciously seen/heard but strong enough to be picked up by receptor cells</a:t>
            </a:r>
          </a:p>
          <a:p>
            <a:pPr>
              <a:defRPr/>
            </a:pPr>
            <a:r>
              <a:rPr lang="en-GB" sz="2400" dirty="0">
                <a:latin typeface="Candara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Subliminal Advertising</a:t>
            </a:r>
            <a:endParaRPr lang="en-GB" dirty="0"/>
          </a:p>
        </p:txBody>
      </p:sp>
      <p:pic>
        <p:nvPicPr>
          <p:cNvPr id="4" name="Picture 7" descr="pepsi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685800" y="1524000"/>
            <a:ext cx="1219200" cy="374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umich.edu/~onebook/pages/images/biggin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600200"/>
            <a:ext cx="2714625" cy="32686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218" name="Picture 2" descr="C:\Users\waqas\Documents\Semester 2012\Ad and Event\ads\session 3\palmolive-shower-sublim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371600"/>
            <a:ext cx="3340100" cy="4368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Poor Taste/Offensive</a:t>
            </a:r>
          </a:p>
          <a:p>
            <a:r>
              <a:rPr lang="en-US" dirty="0" smtClean="0"/>
              <a:t>Advertisers and media outlets must try to be sensitive to consumer objections</a:t>
            </a:r>
          </a:p>
          <a:p>
            <a:r>
              <a:rPr lang="en-US" dirty="0" smtClean="0"/>
              <a:t>Creating guidelines for good taste is difficult</a:t>
            </a:r>
          </a:p>
          <a:p>
            <a:r>
              <a:rPr lang="en-US" dirty="0" smtClean="0"/>
              <a:t>Sex in advertising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aqas\Documents\Semester 2012\Ad and Event\ads\session 4\Blood Diamond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4572000" cy="29580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waqas\Documents\Semester 2012\Ad and Event\ads\session 4\Cap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05200"/>
            <a:ext cx="4419600" cy="29507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waqas\Documents\Semester 2012\Ad and Event\ads\session 4\killer heel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04800"/>
            <a:ext cx="3581400" cy="615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FDB9-F640-4B34-962C-57FDB5ABB73F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Hulu</a:t>
            </a:r>
            <a:r>
              <a:rPr lang="en-US" dirty="0" smtClean="0"/>
              <a:t> From Daily Video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8486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Reinforcing Stereotypes</a:t>
            </a:r>
          </a:p>
          <a:p>
            <a:r>
              <a:rPr lang="en-US" dirty="0" smtClean="0"/>
              <a:t>Diversity Issues</a:t>
            </a:r>
          </a:p>
          <a:p>
            <a:r>
              <a:rPr lang="en-US" dirty="0" smtClean="0"/>
              <a:t>Gender Roles</a:t>
            </a:r>
          </a:p>
          <a:p>
            <a:r>
              <a:rPr lang="en-US" dirty="0" smtClean="0"/>
              <a:t>Racial and Ethnic Stereotypes</a:t>
            </a:r>
          </a:p>
          <a:p>
            <a:r>
              <a:rPr lang="en-US" dirty="0" smtClean="0"/>
              <a:t>Senior Citizens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aqas\Documents\Semester 2012\Ad and Event\ads\session 4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3318387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waqas\Documents\Semester 2012\Ad and Event\ads\session 4\o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352800"/>
            <a:ext cx="48768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C:\Users\waqas\Documents\Semester 2012\Ad and Event\ads\session 4\olpers-9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52400"/>
            <a:ext cx="3810000" cy="2600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 descr="C:\Users\waqas\Documents\Semester 2012\Ad and Event\ads\session 4\Absolut-inser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3352800"/>
            <a:ext cx="1994725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FDB9-F640-4B34-962C-57FDB5ABB73F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Man in the Kitchen </a:t>
            </a:r>
          </a:p>
          <a:p>
            <a:r>
              <a:rPr lang="en-US" dirty="0" err="1" smtClean="0"/>
              <a:t>Heniken</a:t>
            </a:r>
            <a:endParaRPr lang="en-GB" dirty="0" smtClean="0"/>
          </a:p>
          <a:p>
            <a:r>
              <a:rPr lang="en-US" dirty="0" smtClean="0"/>
              <a:t>Just </a:t>
            </a:r>
            <a:r>
              <a:rPr lang="en-US" dirty="0" smtClean="0"/>
              <a:t>For Feet Kenya Mission 1999 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010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Body and Self Image</a:t>
            </a:r>
          </a:p>
          <a:p>
            <a:r>
              <a:rPr lang="en-US" dirty="0" smtClean="0"/>
              <a:t>Self-image advertising can contribute to self-improvement</a:t>
            </a:r>
          </a:p>
          <a:p>
            <a:r>
              <a:rPr lang="en-US" dirty="0" smtClean="0"/>
              <a:t>Can also lead to dangerous practices</a:t>
            </a:r>
          </a:p>
          <a:p>
            <a:r>
              <a:rPr lang="en-US" dirty="0" smtClean="0"/>
              <a:t>Advertising mirrors and shapes the standard of attractiveness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waqas\Documents\Semester 2012\Ad and Event\ads\session 4\healthy-food-and-m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850" y="685800"/>
            <a:ext cx="371475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28600"/>
            <a:ext cx="2381250" cy="36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FDB9-F640-4B34-962C-57FDB5ABB73F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John Abraham  </a:t>
            </a:r>
            <a:r>
              <a:rPr lang="en-GB" dirty="0" err="1" smtClean="0"/>
              <a:t>Garnier</a:t>
            </a:r>
            <a:r>
              <a:rPr lang="en-GB" dirty="0" smtClean="0"/>
              <a:t> </a:t>
            </a:r>
            <a:r>
              <a:rPr lang="en-GB" dirty="0" err="1" smtClean="0"/>
              <a:t>Deo</a:t>
            </a:r>
            <a:r>
              <a:rPr lang="en-GB" dirty="0" smtClean="0"/>
              <a:t> </a:t>
            </a:r>
            <a:r>
              <a:rPr lang="en-GB" dirty="0" err="1" smtClean="0"/>
              <a:t>Tvc</a:t>
            </a:r>
            <a:r>
              <a:rPr lang="en-GB" dirty="0" smtClean="0"/>
              <a:t>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sz="3200" b="1" dirty="0" smtClean="0"/>
              <a:t>Children</a:t>
            </a:r>
          </a:p>
          <a:p>
            <a:r>
              <a:rPr lang="en-US" dirty="0" smtClean="0"/>
              <a:t>One of the most controversial topics in the industry</a:t>
            </a:r>
          </a:p>
          <a:p>
            <a:r>
              <a:rPr lang="en-US" dirty="0" smtClean="0"/>
              <a:t>Children are unable to evaluate advertising messages and make purchasing decisions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waqas\Documents\Semester 2012\Ad and Event\ads\session 4\vintage-ads-7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30480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C:\Users\waqas\Documents\Semester 2012\Ad and Event\ads\session 4\turkeydog1-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038600"/>
            <a:ext cx="5029200" cy="2127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FDB9-F640-4B34-962C-57FDB5ABB73F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Baby </a:t>
            </a:r>
            <a:r>
              <a:rPr lang="en-GB" dirty="0" err="1" smtClean="0"/>
              <a:t>suv</a:t>
            </a:r>
            <a:r>
              <a:rPr lang="en-GB" dirty="0" smtClean="0"/>
              <a:t> </a:t>
            </a:r>
          </a:p>
          <a:p>
            <a:r>
              <a:rPr lang="en-GB" dirty="0" smtClean="0"/>
              <a:t>crying kid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820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Misleading Claims</a:t>
            </a:r>
          </a:p>
          <a:p>
            <a:r>
              <a:rPr lang="en-US" dirty="0" smtClean="0"/>
              <a:t>Advertising claims are unethical if they are false, misleading, or deceptive</a:t>
            </a:r>
          </a:p>
          <a:p>
            <a:r>
              <a:rPr lang="en-GB" dirty="0" smtClean="0"/>
              <a:t>Includes manipulative advertising, puffery, comparative advertising, endorsements and demonstrations.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waqas\Documents\Semester 2012\Ad and Event\ads\session 4\Smirnoff Most Lik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826" y="457200"/>
            <a:ext cx="3586724" cy="2676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C:\Users\waqas\Documents\Semester 2012\Ad and Event\ads\session 4\manipulati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29000"/>
            <a:ext cx="2209800" cy="3150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C:\Users\waqas\Documents\Semester 2012\Ad and Event\ads\session 4\comparativ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28600"/>
            <a:ext cx="3048000" cy="36452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 descr="C:\Users\waqas\Documents\Semester 2012\Ad and Event\ads\session 4\Julia-Roberts-Lancome-A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143972"/>
            <a:ext cx="4572000" cy="24854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FDB9-F640-4B34-962C-57FDB5ABB73F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Fair and Handsome</a:t>
            </a:r>
          </a:p>
          <a:p>
            <a:r>
              <a:rPr lang="en-GB" dirty="0" err="1" smtClean="0"/>
              <a:t>Compartive</a:t>
            </a:r>
            <a:r>
              <a:rPr lang="en-GB" dirty="0" smtClean="0"/>
              <a:t> ad NIKE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Advertising Ethics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72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Controversial Products</a:t>
            </a:r>
          </a:p>
          <a:p>
            <a:r>
              <a:rPr lang="en-US" dirty="0" smtClean="0"/>
              <a:t>Though it is acceptable to advertise these products, it is still offensive to some.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waqas\Documents\Semester 2012\Ad and Event\ads\session 4\mcdonal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"/>
            <a:ext cx="3265987" cy="4921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waqas\Documents\Semester 2012\Ad and Event\ads\session 4\beer_advertising_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04800"/>
            <a:ext cx="4457700" cy="28083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FDB9-F640-4B34-962C-57FDB5ABB73F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Coke-Honest Branding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3-</a:t>
            </a:r>
            <a:fld id="{D3269D19-E2BB-4D03-B843-4BC502736E6D}" type="slidenum">
              <a:rPr lang="en-US"/>
              <a:pPr/>
              <a:t>25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Determining What is Ethical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200" dirty="0"/>
              <a:t>The social ethic</a:t>
            </a:r>
          </a:p>
          <a:p>
            <a:r>
              <a:rPr lang="en-US" sz="4200" dirty="0">
                <a:solidFill>
                  <a:srgbClr val="C0C0C0"/>
                </a:solidFill>
              </a:rPr>
              <a:t>The professional ethic</a:t>
            </a:r>
          </a:p>
          <a:p>
            <a:r>
              <a:rPr lang="en-US" sz="4200" dirty="0">
                <a:solidFill>
                  <a:srgbClr val="C0C0C0"/>
                </a:solidFill>
              </a:rPr>
              <a:t>The personal ethic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The “Golden Rule”</a:t>
            </a:r>
          </a:p>
          <a:p>
            <a:r>
              <a:rPr lang="en-US" dirty="0"/>
              <a:t>Social responsibility motivates a business to make a positive impact on society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3-</a:t>
            </a:r>
            <a:fld id="{FDAB1EC4-ADA3-4AE0-B3A0-AB98C004A55D}" type="slidenum">
              <a:rPr lang="en-US"/>
              <a:pPr/>
              <a:t>26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Determining What is Ethical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200">
                <a:solidFill>
                  <a:srgbClr val="C0C0C0"/>
                </a:solidFill>
              </a:rPr>
              <a:t>The social ethic</a:t>
            </a:r>
          </a:p>
          <a:p>
            <a:r>
              <a:rPr lang="en-US" sz="4200"/>
              <a:t>The professional ethic</a:t>
            </a:r>
          </a:p>
          <a:p>
            <a:r>
              <a:rPr lang="en-US" sz="4200">
                <a:solidFill>
                  <a:srgbClr val="C0C0C0"/>
                </a:solidFill>
              </a:rPr>
              <a:t>The personal ethic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Industry standards help with a decision about what is ethically correct</a:t>
            </a:r>
          </a:p>
          <a:p>
            <a:r>
              <a:rPr lang="en-US" dirty="0"/>
              <a:t>A code of standards identifies how professionals should respond when facing an ethical dilemma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3-</a:t>
            </a:r>
            <a:fld id="{A4F058AB-3DFF-4DD0-9F8F-E7726A0CD345}" type="slidenum">
              <a:rPr lang="en-US"/>
              <a:pPr/>
              <a:t>27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Determining What is Ethical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200">
                <a:solidFill>
                  <a:srgbClr val="C0C0C0"/>
                </a:solidFill>
              </a:rPr>
              <a:t>The social ethic</a:t>
            </a:r>
          </a:p>
          <a:p>
            <a:r>
              <a:rPr lang="en-US" sz="4200">
                <a:solidFill>
                  <a:srgbClr val="C0C0C0"/>
                </a:solidFill>
              </a:rPr>
              <a:t>The professional ethic</a:t>
            </a:r>
          </a:p>
          <a:p>
            <a:r>
              <a:rPr lang="en-US" sz="4200"/>
              <a:t>The personal ethic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Personal judgment and moral reasoning rests on an intuitive sense of right and wrong</a:t>
            </a:r>
          </a:p>
          <a:p>
            <a:r>
              <a:rPr lang="en-US" dirty="0"/>
              <a:t>Advertising professionals must be aware of industry standards as well as ethical questions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Critique </a:t>
            </a:r>
            <a:r>
              <a:rPr lang="en-US" dirty="0" smtClean="0"/>
              <a:t>the key ethical issues that challenge the practice of advertising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Outline three ways to determine if an advertising decision is ethical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Wells, W., Burnett, J. and Moriarty, S. (2006), </a:t>
            </a:r>
            <a:r>
              <a:rPr lang="en-GB" sz="2800" dirty="0" smtClean="0"/>
              <a:t>Advertising Principles and Practice, Prentice-Hall, New Delhi, ND.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514</Words>
  <Application>Microsoft Office PowerPoint</Application>
  <PresentationFormat>On-screen Show (4:3)</PresentationFormat>
  <Paragraphs>108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Advertising Role in Society</vt:lpstr>
      <vt:lpstr>Recap</vt:lpstr>
      <vt:lpstr>Chapter Outline</vt:lpstr>
      <vt:lpstr>Advertising Ethics</vt:lpstr>
      <vt:lpstr>Advertising Ethics</vt:lpstr>
      <vt:lpstr>Subliminal Advertising</vt:lpstr>
      <vt:lpstr>Advertising Ethics</vt:lpstr>
      <vt:lpstr>Slide 8</vt:lpstr>
      <vt:lpstr>Play…</vt:lpstr>
      <vt:lpstr>Advertising Ethics</vt:lpstr>
      <vt:lpstr>Slide 11</vt:lpstr>
      <vt:lpstr>Play…</vt:lpstr>
      <vt:lpstr>Advertising Ethics</vt:lpstr>
      <vt:lpstr>Slide 14</vt:lpstr>
      <vt:lpstr>Play…</vt:lpstr>
      <vt:lpstr>Advertising Ethics</vt:lpstr>
      <vt:lpstr>Slide 17</vt:lpstr>
      <vt:lpstr>Play…</vt:lpstr>
      <vt:lpstr>Advertising Ethics</vt:lpstr>
      <vt:lpstr>Slide 20</vt:lpstr>
      <vt:lpstr>Play…</vt:lpstr>
      <vt:lpstr>Advertising Ethics</vt:lpstr>
      <vt:lpstr>Slide 23</vt:lpstr>
      <vt:lpstr>Play…</vt:lpstr>
      <vt:lpstr>Determining What is Ethical</vt:lpstr>
      <vt:lpstr>Determining What is Ethical</vt:lpstr>
      <vt:lpstr>Determining What is Ethical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22</cp:revision>
  <dcterms:created xsi:type="dcterms:W3CDTF">2013-04-14T12:30:45Z</dcterms:created>
  <dcterms:modified xsi:type="dcterms:W3CDTF">2013-04-22T12:00:33Z</dcterms:modified>
</cp:coreProperties>
</file>