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5AE9F-B3B2-48E7-8A9D-84BB9C6BF94F}" type="datetimeFigureOut">
              <a:rPr lang="en-US" smtClean="0"/>
              <a:pPr/>
              <a:t>5/25/2013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88184-B5B2-4B83-8D95-2C7121798D8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A0B35-C532-4000-BE77-A6A63F66CF7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5/25/2013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andara" pitchFamily="34" charset="0"/>
              </a:rPr>
              <a:t>Advertising and Public Relations</a:t>
            </a:r>
            <a:br>
              <a:rPr lang="en-GB" dirty="0" smtClean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>An Overview of Module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32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andara" pitchFamily="34" charset="0"/>
              </a:rPr>
              <a:t>Introduction to Advertising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What is Advertising?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Roles and Functions of Advertising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The Key Players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Types of Advertising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What Makes an Ad Effective?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The Evolution of Advertising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/>
              <a:t>The Current Advertising Scene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Advertising’s Role in Marketing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None/>
            </a:pPr>
            <a:endParaRPr lang="en-US" dirty="0" smtClean="0"/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What is Marketing?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Key Players and Markets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Marketing Process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How Agencies Work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International Marketing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Dynamics of Modern Marketing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andara" pitchFamily="34" charset="0"/>
              </a:rPr>
              <a:t>Advertising Role in Society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3-4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Advertising’s Social Role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Review and Regulation of Advertising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Advertising </a:t>
            </a:r>
            <a:r>
              <a:rPr lang="en-US" dirty="0"/>
              <a:t>Ethics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Determining What is Ethical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How Advertising Works</a:t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/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Lecture 5</a:t>
            </a: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4-</a:t>
            </a:r>
            <a:fld id="{D892A089-040F-4E38-94FB-5BB98834BE2C}" type="slidenum">
              <a:rPr lang="en-US"/>
              <a:pPr/>
              <a:t>9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How Advertising Works as Communication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Effects Behind Advertising Effectiveness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Perception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Cognition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Affective or Emotional Response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Association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Persuasion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How Advertising Works</a:t>
            </a:r>
            <a:br>
              <a:rPr lang="en-US" dirty="0" smtClean="0">
                <a:latin typeface="Candara" pitchFamily="34" charset="0"/>
              </a:rPr>
            </a:br>
            <a:r>
              <a:rPr lang="en-US" sz="2200" dirty="0" smtClean="0">
                <a:latin typeface="Candara" pitchFamily="34" charset="0"/>
              </a:rPr>
              <a:t>(Continued)</a:t>
            </a:r>
            <a:r>
              <a:rPr lang="en-US" dirty="0" smtClean="0">
                <a:latin typeface="Candara" pitchFamily="34" charset="0"/>
              </a:rPr>
              <a:t/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/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Lecture 6</a:t>
            </a: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endParaRPr lang="en-GB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How Advertising Works as Communication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Effects Behind Advertising Effectiveness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Perception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Cognition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Affective or Emotional Response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Association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Persuasion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Consumer </a:t>
            </a:r>
            <a:r>
              <a:rPr lang="en-US" dirty="0" smtClean="0"/>
              <a:t>Audience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 7</a:t>
            </a:r>
            <a:endParaRPr lang="en-US" dirty="0"/>
          </a:p>
        </p:txBody>
      </p:sp>
      <p:pic>
        <p:nvPicPr>
          <p:cNvPr id="4" name="Picture 2" descr="C:\Users\waqas\Desktop\consumer_socie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276600"/>
            <a:ext cx="3277023" cy="32268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BD6C221E-1FAE-4246-9493-CFC30844D7B6}" type="slidenum">
              <a:rPr lang="en-US"/>
              <a:pPr/>
              <a:t>13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How Does Consumer Behavior Work?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Cultural and Social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Psychological Influences that Motivate Consumers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Behavioral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The Consumer Decision Process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Segmenting and Targeting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The Consumer Audience</a:t>
            </a:r>
            <a:br>
              <a:rPr lang="en-US" dirty="0" smtClean="0">
                <a:latin typeface="Candara" pitchFamily="34" charset="0"/>
              </a:rPr>
            </a:br>
            <a:r>
              <a:rPr lang="en-US" sz="2000" dirty="0" smtClean="0">
                <a:latin typeface="Candara" pitchFamily="34" charset="0"/>
              </a:rPr>
              <a:t>(Continued)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  Lecture 8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4" name="Picture 2" descr="C:\Users\waqas\Desktop\consumer_socie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657600"/>
            <a:ext cx="3250184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5-</a:t>
            </a:r>
            <a:fld id="{BD6C221E-1FAE-4246-9493-CFC30844D7B6}" type="slidenum">
              <a:rPr lang="en-US"/>
              <a:pPr/>
              <a:t>15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How Does Consumer Behavior Work?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Cultural and Social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Psychological Influences that Motivate Consumers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Behavioral Influences on Consumer Decisions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The Consumer Decision Process</a:t>
            </a:r>
          </a:p>
          <a:p>
            <a:pPr marL="812800" indent="-812800">
              <a:buFontTx/>
              <a:buAutoNum type="romanUcPeriod"/>
            </a:pPr>
            <a:r>
              <a:rPr lang="en-US" sz="2800" dirty="0"/>
              <a:t>Segmenting and Targeting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Strategic Research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9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4" name="Picture 4" descr="http://www.bell-labs.com/user/bejerano/Figures/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962400"/>
            <a:ext cx="2971800" cy="260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Research: The Quest for Intelligence and Insight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Consumer Research Process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Uses of Research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/>
              <a:t>Research Methods Used in Advertising Planning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Choosing Research Methods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Strategic </a:t>
            </a:r>
            <a:r>
              <a:rPr lang="en-US" dirty="0" smtClean="0">
                <a:latin typeface="Candara" pitchFamily="34" charset="0"/>
              </a:rPr>
              <a:t>Research</a:t>
            </a:r>
            <a:br>
              <a:rPr lang="en-US" dirty="0" smtClean="0">
                <a:latin typeface="Candara" pitchFamily="34" charset="0"/>
              </a:rPr>
            </a:br>
            <a:r>
              <a:rPr lang="en-US" sz="2400" dirty="0" smtClean="0">
                <a:latin typeface="Candara" pitchFamily="34" charset="0"/>
              </a:rPr>
              <a:t>(Continued)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9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4" name="Picture 4" descr="http://www.bell-labs.com/user/bejerano/Figures/research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962400"/>
            <a:ext cx="2971800" cy="260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Uses of Research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/>
              <a:t>Research Methods Used in Advertising Planning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Choosing Research Methods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ndara" pitchFamily="34" charset="0"/>
              </a:rPr>
              <a:t>Strategic Planning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11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F1696B38-8ECC-454F-9E30-3D3B4D180ADE}" type="slidenum">
              <a:rPr lang="en-US"/>
              <a:pPr/>
              <a:t>21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</a:t>
            </a:r>
            <a:r>
              <a:rPr lang="en-US" dirty="0" smtClean="0"/>
              <a:t>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Advertising Strategy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Basic </a:t>
            </a:r>
            <a:r>
              <a:rPr lang="en-US" dirty="0"/>
              <a:t>Strategic Planning Decisions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Account Planning: What Is It?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for IMC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andara" pitchFamily="34" charset="0"/>
              </a:rPr>
              <a:t>Strategic Planning</a:t>
            </a:r>
            <a:br>
              <a:rPr lang="en-US" dirty="0" smtClean="0">
                <a:latin typeface="Candara" pitchFamily="34" charset="0"/>
              </a:rPr>
            </a:br>
            <a:r>
              <a:rPr lang="en-US" sz="2400" dirty="0" smtClean="0">
                <a:latin typeface="Candara" pitchFamily="34" charset="0"/>
              </a:rPr>
              <a:t>(Continued)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13716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Candara" pitchFamily="34" charset="0"/>
              </a:rPr>
              <a:t>Lecture 12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7-</a:t>
            </a:r>
            <a:fld id="{F1696B38-8ECC-454F-9E30-3D3B4D180ADE}" type="slidenum">
              <a:rPr lang="en-US"/>
              <a:pPr/>
              <a:t>23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</a:t>
            </a:r>
            <a:r>
              <a:rPr lang="en-US" dirty="0" smtClean="0"/>
              <a:t>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Advertising Strategy</a:t>
            </a:r>
            <a:endParaRPr lang="en-US" dirty="0"/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Basic </a:t>
            </a:r>
            <a:r>
              <a:rPr lang="en-US" dirty="0"/>
              <a:t>Strategic Planning Decisions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Account Planning: What Is It?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for IMC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The Creative Side and Message Strategy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13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12 – </a:t>
            </a:r>
            <a:fld id="{4C396BD3-4E0F-4613-BF42-5822983B940A}" type="slidenum">
              <a:rPr lang="en-US"/>
              <a:pPr/>
              <a:t>25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Art and Science of Creative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Facets of 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and Managing Creative Strategy</a:t>
            </a:r>
          </a:p>
          <a:p>
            <a:pPr marL="812800" indent="-81280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ndara" pitchFamily="34" charset="0"/>
              </a:rPr>
              <a:t>The Creative Side and Message Strategy</a:t>
            </a:r>
            <a:br>
              <a:rPr lang="en-US" dirty="0" smtClean="0">
                <a:latin typeface="Candara" pitchFamily="34" charset="0"/>
              </a:rPr>
            </a:br>
            <a:r>
              <a:rPr lang="en-US" sz="2200" dirty="0" smtClean="0">
                <a:latin typeface="Candara" pitchFamily="34" charset="0"/>
              </a:rPr>
              <a:t>(Continued)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14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12 – </a:t>
            </a:r>
            <a:fld id="{4C396BD3-4E0F-4613-BF42-5822983B940A}" type="slidenum">
              <a:rPr lang="en-US"/>
              <a:pPr/>
              <a:t>27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Art and Science of Creative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Facets of 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Planning and Managing Creative Strategy</a:t>
            </a:r>
          </a:p>
          <a:p>
            <a:pPr marL="812800" indent="-812800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ndara" pitchFamily="34" charset="0"/>
              </a:rPr>
              <a:t>Selecting Message Appeals and Picking Endorsers</a:t>
            </a:r>
            <a:br>
              <a:rPr lang="en-US" dirty="0" smtClean="0">
                <a:latin typeface="Candara" pitchFamily="34" charset="0"/>
              </a:rPr>
            </a:br>
            <a:endParaRPr lang="en-US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15-16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Chapter Key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Endorsers</a:t>
            </a:r>
          </a:p>
          <a:p>
            <a:r>
              <a:rPr lang="en-US" dirty="0" smtClean="0"/>
              <a:t>Endorser Attributes</a:t>
            </a:r>
          </a:p>
          <a:p>
            <a:r>
              <a:rPr lang="en-US" dirty="0" smtClean="0"/>
              <a:t>Advertising Appeals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Broadcast Media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17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Broadcast Media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Radio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Television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Film and Video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Product Placement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Using Broadcast Advertising Effectively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Broadcast </a:t>
            </a:r>
            <a:r>
              <a:rPr lang="en-US" dirty="0" smtClean="0">
                <a:latin typeface="Candara" pitchFamily="34" charset="0"/>
              </a:rPr>
              <a:t>Media</a:t>
            </a:r>
            <a:br>
              <a:rPr lang="en-US" dirty="0" smtClean="0">
                <a:latin typeface="Candara" pitchFamily="34" charset="0"/>
              </a:rPr>
            </a:br>
            <a:r>
              <a:rPr lang="en-US" sz="2800" dirty="0" smtClean="0">
                <a:latin typeface="Candara" pitchFamily="34" charset="0"/>
              </a:rPr>
              <a:t>(Continued)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Lecture18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/>
              <a:t>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Television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Film </a:t>
            </a:r>
            <a:r>
              <a:rPr lang="en-US" dirty="0"/>
              <a:t>and Video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Product Placement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Using Broadcast Advertising Effectively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Candara" pitchFamily="34" charset="0"/>
              </a:rPr>
              <a:t>Print and Out-of-Home Media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19-20</a:t>
            </a:r>
          </a:p>
        </p:txBody>
      </p:sp>
      <p:pic>
        <p:nvPicPr>
          <p:cNvPr id="4" name="Picture 4" descr="C:\Users\waqas\Desktop\Junk\Media Log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7" y="4143380"/>
            <a:ext cx="2974031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Outline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The Media Industry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Basic Media Concepts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Print Media</a:t>
            </a:r>
          </a:p>
          <a:p>
            <a:pPr marL="711200" indent="-711200" eaLnBrk="1" hangingPunct="1">
              <a:buFontTx/>
              <a:buAutoNum type="romanUcPeriod"/>
            </a:pPr>
            <a:r>
              <a:rPr lang="en-US" dirty="0" smtClean="0"/>
              <a:t>Newspapers</a:t>
            </a:r>
          </a:p>
        </p:txBody>
      </p:sp>
      <p:sp>
        <p:nvSpPr>
          <p:cNvPr id="4101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Magazines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Packaging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Out-of-Home Advertising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Directory Advertising</a:t>
            </a:r>
          </a:p>
          <a:p>
            <a:pPr marL="711200" indent="-711200" eaLnBrk="1" hangingPunct="1">
              <a:buFontTx/>
              <a:buAutoNum type="romanUcPeriod" startAt="6"/>
            </a:pPr>
            <a:r>
              <a:rPr lang="en-US" smtClean="0"/>
              <a:t>Using Print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Interactive and Alternative Media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21-22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Interactive Media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Internet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Internet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E-Mail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Alternative and New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Copywriting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23-24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Copywriting: The Language of Advertising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Copywriting for Print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How to Write Radio Copy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How to Write Television Copy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Writing for the Web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Copywriting in a Global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Design and Production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25-26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Visual Communication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Print Art Direction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Print Production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Television Art Direction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Broadcast Production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Effective Web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Public Relations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27-28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687492E5-6FF8-43A1-92E4-EFD9F6144644}" type="slidenum">
              <a:rPr lang="en-US"/>
              <a:pPr/>
              <a:t>43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Practice of Public Relations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Public Relations Planning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Public Relations Tools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Effectiveness and PR Excellence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andara" pitchFamily="34" charset="0"/>
              </a:rPr>
              <a:t>Event Management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29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  <p:pic>
        <p:nvPicPr>
          <p:cNvPr id="1026" name="Picture 2" descr="C:\Users\waqas\Downloads\Eve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657600"/>
            <a:ext cx="2805433" cy="27423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Key Points</a:t>
            </a:r>
          </a:p>
          <a:p>
            <a:r>
              <a:rPr lang="en-US" dirty="0" smtClean="0"/>
              <a:t>Introduction to Event Management</a:t>
            </a:r>
          </a:p>
          <a:p>
            <a:r>
              <a:rPr lang="en-US" dirty="0" smtClean="0"/>
              <a:t>Size of Events</a:t>
            </a:r>
          </a:p>
          <a:p>
            <a:r>
              <a:rPr lang="en-US" dirty="0" smtClean="0"/>
              <a:t>Types of Events</a:t>
            </a:r>
          </a:p>
          <a:p>
            <a:r>
              <a:rPr lang="en-US" dirty="0" smtClean="0"/>
              <a:t>The Event Team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andara" pitchFamily="34" charset="0"/>
              </a:rPr>
              <a:t>Concept and Design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2133600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  <a:latin typeface="Candara" pitchFamily="34" charset="0"/>
              </a:rPr>
              <a:t>Lecture 30</a:t>
            </a:r>
          </a:p>
          <a:p>
            <a:endParaRPr lang="en-GB" dirty="0" smtClean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Key Points</a:t>
            </a:r>
          </a:p>
          <a:p>
            <a:r>
              <a:rPr lang="en-US" dirty="0" smtClean="0"/>
              <a:t>Concept Development</a:t>
            </a:r>
          </a:p>
          <a:p>
            <a:r>
              <a:rPr lang="en-US" dirty="0" smtClean="0"/>
              <a:t>Analyzing the Concept</a:t>
            </a:r>
          </a:p>
          <a:p>
            <a:r>
              <a:rPr lang="en-US" dirty="0" smtClean="0"/>
              <a:t>Designing the Event</a:t>
            </a:r>
          </a:p>
          <a:p>
            <a:r>
              <a:rPr lang="en-US" dirty="0" smtClean="0"/>
              <a:t>Logistics of the Concept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828925" y="2987675"/>
            <a:ext cx="5815013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 smtClean="0">
                <a:latin typeface="Candara" pitchFamily="34" charset="0"/>
              </a:rPr>
              <a:t/>
            </a:r>
            <a:br>
              <a:rPr lang="en-GB" sz="3600" dirty="0" smtClean="0">
                <a:latin typeface="Candara" pitchFamily="34" charset="0"/>
              </a:rPr>
            </a:br>
            <a:r>
              <a:rPr lang="en-GB" sz="3600" dirty="0" smtClean="0">
                <a:latin typeface="Candara" pitchFamily="34" charset="0"/>
              </a:rPr>
              <a:t/>
            </a:r>
            <a:br>
              <a:rPr lang="en-GB" sz="3600" dirty="0" smtClean="0">
                <a:latin typeface="Candara" pitchFamily="34" charset="0"/>
              </a:rPr>
            </a:br>
            <a:endParaRPr lang="en-GB" sz="3600" dirty="0" smtClean="0">
              <a:latin typeface="Candara" pitchFamily="34" charset="0"/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2819400" y="2438400"/>
            <a:ext cx="4789488" cy="1000125"/>
          </a:xfrm>
        </p:spPr>
        <p:txBody>
          <a:bodyPr>
            <a:noAutofit/>
          </a:bodyPr>
          <a:lstStyle/>
          <a:p>
            <a:pPr algn="l"/>
            <a:r>
              <a:rPr lang="en-GB" sz="3600" dirty="0" smtClean="0">
                <a:solidFill>
                  <a:schemeClr val="tx1"/>
                </a:solidFill>
                <a:latin typeface="Candara" pitchFamily="34" charset="0"/>
              </a:rPr>
              <a:t>Event Marketing </a:t>
            </a:r>
          </a:p>
          <a:p>
            <a:pPr algn="l"/>
            <a:endParaRPr lang="en-GB" sz="3600" dirty="0" smtClean="0">
              <a:solidFill>
                <a:schemeClr val="tx1"/>
              </a:solidFill>
              <a:latin typeface="Candara" pitchFamily="34" charset="0"/>
            </a:endParaRPr>
          </a:p>
          <a:p>
            <a:pPr algn="l"/>
            <a:r>
              <a:rPr lang="en-GB" sz="3600" dirty="0" smtClean="0">
                <a:solidFill>
                  <a:schemeClr val="tx1"/>
                </a:solidFill>
                <a:latin typeface="Candara" pitchFamily="34" charset="0"/>
              </a:rPr>
              <a:t>Lecture 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Event Marketing</a:t>
            </a:r>
          </a:p>
          <a:p>
            <a:r>
              <a:rPr lang="en-US" dirty="0" smtClean="0"/>
              <a:t>Nature of Event Marketing</a:t>
            </a:r>
          </a:p>
          <a:p>
            <a:r>
              <a:rPr lang="en-US" dirty="0" smtClean="0"/>
              <a:t>Process of Event Marketing</a:t>
            </a:r>
          </a:p>
          <a:p>
            <a:r>
              <a:rPr lang="en-US" dirty="0" smtClean="0"/>
              <a:t>Protocols</a:t>
            </a:r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661</Words>
  <Application>Microsoft Office PowerPoint</Application>
  <PresentationFormat>On-screen Show (4:3)</PresentationFormat>
  <Paragraphs>227</Paragraphs>
  <Slides>49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Advertising and Public Relations An Overview of Module</vt:lpstr>
      <vt:lpstr>Introduction to Advertising</vt:lpstr>
      <vt:lpstr>Chapter Outline</vt:lpstr>
      <vt:lpstr>Advertising’s Role in Marketing</vt:lpstr>
      <vt:lpstr>Chapter Outline</vt:lpstr>
      <vt:lpstr>Advertising Role in Society</vt:lpstr>
      <vt:lpstr>Chapter Outline</vt:lpstr>
      <vt:lpstr>  How Advertising Works  Lecture 5 </vt:lpstr>
      <vt:lpstr>Chapter Outline</vt:lpstr>
      <vt:lpstr>  How Advertising Works (Continued)  Lecture 6 </vt:lpstr>
      <vt:lpstr>Chapter Outline</vt:lpstr>
      <vt:lpstr>The Consumer Audience  Lecture 7</vt:lpstr>
      <vt:lpstr>Chapter Outline</vt:lpstr>
      <vt:lpstr>The Consumer Audience (Continued)</vt:lpstr>
      <vt:lpstr>Chapter Outline</vt:lpstr>
      <vt:lpstr>Strategic Research</vt:lpstr>
      <vt:lpstr>Chapter Outline</vt:lpstr>
      <vt:lpstr>Strategic Research (Continued)</vt:lpstr>
      <vt:lpstr>Chapter Outline</vt:lpstr>
      <vt:lpstr>Strategic Planning</vt:lpstr>
      <vt:lpstr>Chapter Outline</vt:lpstr>
      <vt:lpstr>Strategic Planning (Continued)</vt:lpstr>
      <vt:lpstr>Chapter Outline</vt:lpstr>
      <vt:lpstr>The Creative Side and Message Strategy</vt:lpstr>
      <vt:lpstr>Chapter Outline</vt:lpstr>
      <vt:lpstr>The Creative Side and Message Strategy (Continued)</vt:lpstr>
      <vt:lpstr>Chapter Outline</vt:lpstr>
      <vt:lpstr>Selecting Message Appeals and Picking Endorsers </vt:lpstr>
      <vt:lpstr>Chapter Key Points</vt:lpstr>
      <vt:lpstr>Broadcast Media</vt:lpstr>
      <vt:lpstr>Chapter Outline</vt:lpstr>
      <vt:lpstr>Broadcast Media (Continued)</vt:lpstr>
      <vt:lpstr>Lecture Outline</vt:lpstr>
      <vt:lpstr>Print and Out-of-Home Media</vt:lpstr>
      <vt:lpstr>Chapter Outline</vt:lpstr>
      <vt:lpstr>Interactive and Alternative Media</vt:lpstr>
      <vt:lpstr>Chapter Outline</vt:lpstr>
      <vt:lpstr>Copywriting</vt:lpstr>
      <vt:lpstr>Chapter Outline</vt:lpstr>
      <vt:lpstr>Design and Production</vt:lpstr>
      <vt:lpstr>Chapter Outline</vt:lpstr>
      <vt:lpstr>Public Relations</vt:lpstr>
      <vt:lpstr>Chapter Outline</vt:lpstr>
      <vt:lpstr>Event Management</vt:lpstr>
      <vt:lpstr>Chapter Outline</vt:lpstr>
      <vt:lpstr>Concept and Design</vt:lpstr>
      <vt:lpstr>Chapter Outline</vt:lpstr>
      <vt:lpstr>  </vt:lpstr>
      <vt:lpstr>Chapter Outline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vcomsats</cp:lastModifiedBy>
  <cp:revision>14</cp:revision>
  <dcterms:created xsi:type="dcterms:W3CDTF">2013-04-14T12:30:45Z</dcterms:created>
  <dcterms:modified xsi:type="dcterms:W3CDTF">2013-05-25T10:21:06Z</dcterms:modified>
</cp:coreProperties>
</file>