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7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E570A-001B-47D4-AA05-12837C3B0153}" type="datetimeFigureOut">
              <a:rPr lang="en-US" smtClean="0"/>
              <a:pPr/>
              <a:t>5/25/2013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6CA47-4588-4F14-A3FE-969FE447379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Decision making: competitive pressure, motivation i.e. Decision maker,</a:t>
            </a:r>
            <a:r>
              <a:rPr lang="en-GB" baseline="0" dirty="0" smtClean="0"/>
              <a:t> followers, influencer, purchaser. Timing, purchase and </a:t>
            </a:r>
            <a:r>
              <a:rPr lang="en-GB" baseline="0" dirty="0" err="1" smtClean="0"/>
              <a:t>attendence</a:t>
            </a:r>
            <a:r>
              <a:rPr lang="en-GB" baseline="0" smtClean="0"/>
              <a:t>.</a:t>
            </a:r>
            <a:endParaRPr lang="en-GB" baseline="0" dirty="0" smtClean="0"/>
          </a:p>
          <a:p>
            <a:r>
              <a:rPr lang="en-GB" baseline="0" dirty="0" smtClean="0"/>
              <a:t>Promote has : differentiation, packaging for effective communication.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747708-B69D-4FCA-AE9A-9FAE9C64B3BB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828925" y="2987675"/>
            <a:ext cx="5815013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>
                <a:latin typeface="Candara" pitchFamily="34" charset="0"/>
              </a:rPr>
              <a:t/>
            </a:r>
            <a:br>
              <a:rPr lang="en-GB" sz="3600" dirty="0" smtClean="0">
                <a:latin typeface="Candara" pitchFamily="34" charset="0"/>
              </a:rPr>
            </a:br>
            <a:r>
              <a:rPr lang="en-GB" sz="3600" dirty="0" smtClean="0">
                <a:latin typeface="Candara" pitchFamily="34" charset="0"/>
              </a:rPr>
              <a:t/>
            </a:r>
            <a:br>
              <a:rPr lang="en-GB" sz="3600" dirty="0" smtClean="0">
                <a:latin typeface="Candara" pitchFamily="34" charset="0"/>
              </a:rPr>
            </a:br>
            <a:endParaRPr lang="en-GB" sz="3600" dirty="0" smtClean="0">
              <a:latin typeface="Candara" pitchFamily="34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819400" y="2438400"/>
            <a:ext cx="4789488" cy="1000125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>
                <a:solidFill>
                  <a:schemeClr val="tx1"/>
                </a:solidFill>
                <a:latin typeface="Candara" pitchFamily="34" charset="0"/>
              </a:rPr>
              <a:t>Event Marketing </a:t>
            </a:r>
          </a:p>
          <a:p>
            <a:pPr algn="l"/>
            <a:endParaRPr lang="en-GB" sz="3600" dirty="0" smtClean="0">
              <a:solidFill>
                <a:schemeClr val="tx1"/>
              </a:solidFill>
              <a:latin typeface="Candara" pitchFamily="34" charset="0"/>
            </a:endParaRPr>
          </a:p>
          <a:p>
            <a:pPr algn="l"/>
            <a:r>
              <a:rPr lang="en-GB" sz="3600" dirty="0" smtClean="0">
                <a:solidFill>
                  <a:schemeClr val="tx1"/>
                </a:solidFill>
                <a:latin typeface="Candara" pitchFamily="34" charset="0"/>
              </a:rPr>
              <a:t>Lecture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Concept Development</a:t>
            </a:r>
          </a:p>
          <a:p>
            <a:r>
              <a:rPr lang="en-US" dirty="0" smtClean="0"/>
              <a:t>Analyzing the Concept</a:t>
            </a:r>
          </a:p>
          <a:p>
            <a:r>
              <a:rPr lang="en-US" dirty="0" smtClean="0"/>
              <a:t>Designing the Event</a:t>
            </a:r>
          </a:p>
          <a:p>
            <a:r>
              <a:rPr lang="en-US" dirty="0" smtClean="0"/>
              <a:t>Logistics of the Concept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Marketing</a:t>
            </a:r>
          </a:p>
          <a:p>
            <a:r>
              <a:rPr lang="en-US" dirty="0" smtClean="0"/>
              <a:t>Nature of Event Marketing</a:t>
            </a:r>
          </a:p>
          <a:p>
            <a:r>
              <a:rPr lang="en-US" dirty="0" smtClean="0"/>
              <a:t>Process of Event Marketing</a:t>
            </a:r>
          </a:p>
          <a:p>
            <a:r>
              <a:rPr lang="en-US" dirty="0" smtClean="0"/>
              <a:t>Protocols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</a:t>
            </a:r>
            <a:r>
              <a:rPr lang="fr-CA" dirty="0" smtClean="0"/>
              <a:t> Marketing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57200" y="1903413"/>
            <a:ext cx="8229600" cy="45259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 activity of designing or developing a themed activity, occasion, display, or exhibit (such as a sporting event, music festival, fair, or concert) to promote a product, cause, or organization. Also called event creation.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343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fr-CA" dirty="0" smtClean="0"/>
              <a:t>Nature of </a:t>
            </a:r>
            <a:r>
              <a:rPr lang="en-US" dirty="0" smtClean="0"/>
              <a:t>Event</a:t>
            </a:r>
            <a:r>
              <a:rPr lang="fr-CA" dirty="0" smtClean="0"/>
              <a:t> Marketing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838200" y="1524000"/>
            <a:ext cx="6686550" cy="45259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Like services marketing, event marketing has characteristics such as: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Intangibility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Inseparability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Variability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Perishability</a:t>
            </a:r>
            <a:endParaRPr lang="en-GB" dirty="0" smtClean="0"/>
          </a:p>
        </p:txBody>
      </p:sp>
      <p:pic>
        <p:nvPicPr>
          <p:cNvPr id="4102" name="Picture 6" descr="http://kurdistancommentary.files.wordpress.com/2010/08/event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4450" y="3733799"/>
            <a:ext cx="4019550" cy="3124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 of Event Marketing</a:t>
            </a: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1143000" y="1524000"/>
            <a:ext cx="6324600" cy="4954587"/>
          </a:xfrm>
        </p:spPr>
        <p:txBody>
          <a:bodyPr/>
          <a:lstStyle/>
          <a:p>
            <a:pPr algn="ctr">
              <a:buNone/>
            </a:pPr>
            <a:r>
              <a:rPr lang="en-GB" sz="2000" dirty="0" smtClean="0"/>
              <a:t>            Establish the features of the product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            Identify customers (segmentation)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Plan to meet audience needs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    Analyse consumer decision-making process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Establish price and ticket program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Promote the event</a:t>
            </a:r>
          </a:p>
          <a:p>
            <a:pPr algn="ctr">
              <a:buNone/>
            </a:pPr>
            <a:endParaRPr lang="en-GB" sz="2000" dirty="0" smtClean="0"/>
          </a:p>
          <a:p>
            <a:pPr algn="ctr">
              <a:buNone/>
            </a:pPr>
            <a:r>
              <a:rPr lang="en-GB" sz="2000" dirty="0" smtClean="0"/>
              <a:t>Evaluate marketing efforts</a:t>
            </a:r>
          </a:p>
          <a:p>
            <a:pPr>
              <a:buNone/>
            </a:pPr>
            <a:endParaRPr lang="en-GB" sz="2000" dirty="0" smtClean="0"/>
          </a:p>
          <a:p>
            <a:pPr>
              <a:buNone/>
            </a:pPr>
            <a:endParaRPr lang="en-GB" sz="2000" dirty="0" smtClean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572794" y="21328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572794" y="28948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572794" y="5790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572794" y="5028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572794" y="4266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572794" y="35806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Remember You are Part of a Team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457200" y="1903413"/>
            <a:ext cx="8229600" cy="4525962"/>
          </a:xfrm>
        </p:spPr>
        <p:txBody>
          <a:bodyPr/>
          <a:lstStyle/>
          <a:p>
            <a:pPr>
              <a:buNone/>
            </a:pPr>
            <a:r>
              <a:rPr lang="en-US" i="1" dirty="0" smtClean="0"/>
              <a:t>   Most success depends on colleagues, on the team. People at the top have large egos, but you must never say 'I': it's always 'we'</a:t>
            </a:r>
            <a:endParaRPr lang="fr-CA" dirty="0" smtClean="0">
              <a:solidFill>
                <a:srgbClr val="265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3886200" cy="1143000"/>
          </a:xfrm>
        </p:spPr>
        <p:txBody>
          <a:bodyPr/>
          <a:lstStyle/>
          <a:p>
            <a:pPr algn="l"/>
            <a:r>
              <a:rPr lang="fr-CA" dirty="0" smtClean="0"/>
              <a:t>Protocol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914400" y="1447800"/>
            <a:ext cx="6329362" cy="4525963"/>
          </a:xfrm>
        </p:spPr>
        <p:txBody>
          <a:bodyPr/>
          <a:lstStyle/>
          <a:p>
            <a:pPr>
              <a:buNone/>
            </a:pPr>
            <a:r>
              <a:rPr lang="en-GB" dirty="0" smtClean="0">
                <a:cs typeface="Arial" pitchFamily="34" charset="0"/>
              </a:rPr>
              <a:t>It is the set of traditional practices that have long been accepted and used when dealing with and meeting with others. It includes: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cs typeface="Arial" pitchFamily="34" charset="0"/>
              </a:rPr>
              <a:t>Proper way to address the dignitaries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cs typeface="Arial" pitchFamily="34" charset="0"/>
              </a:rPr>
              <a:t>Way to dress for an event</a:t>
            </a:r>
          </a:p>
          <a:p>
            <a:pPr>
              <a:buFont typeface="Courier New" pitchFamily="49" charset="0"/>
              <a:buChar char="o"/>
            </a:pPr>
            <a:r>
              <a:rPr lang="en-GB" dirty="0" smtClean="0">
                <a:cs typeface="Arial" pitchFamily="34" charset="0"/>
              </a:rPr>
              <a:t>Seating of guests at a dinner</a:t>
            </a:r>
          </a:p>
          <a:p>
            <a:pPr>
              <a:buNone/>
            </a:pPr>
            <a:endParaRPr lang="en-GB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Titles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4291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notion is that the addressee should be respected. </a:t>
            </a:r>
          </a:p>
          <a:p>
            <a:pPr>
              <a:buNone/>
            </a:pPr>
            <a:r>
              <a:rPr lang="en-US" dirty="0" smtClean="0"/>
              <a:t>Use titles such as Mr., Sir, Ma’am, Mrs., Miss, Madam, etc. to address your guests.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Dress for Formal Occasions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4291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The appropriate dress for formal occasions should be included on the invitation.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Protocol for Speakers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42912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Facilitate the speaker by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Providing with a list of guests in advance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Briefing him/her in advance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Discussing timing and length of </a:t>
            </a:r>
            <a:r>
              <a:rPr lang="en-US" dirty="0" err="1" smtClean="0"/>
              <a:t>speaches</a:t>
            </a:r>
            <a:endParaRPr lang="en-US" dirty="0" smtClean="0"/>
          </a:p>
          <a:p>
            <a:pPr marL="514350" indent="-51435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Seating Protocol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429125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Observe the correct seating arrangements for occasions such as awards ceremonies and formal dinners.</a:t>
            </a:r>
          </a:p>
          <a:p>
            <a:pPr marL="514350" indent="-514350">
              <a:buNone/>
            </a:pPr>
            <a:endParaRPr lang="en-US" dirty="0" smtClean="0"/>
          </a:p>
        </p:txBody>
      </p:sp>
      <p:pic>
        <p:nvPicPr>
          <p:cNvPr id="17410" name="Picture 2" descr="C:\Users\waqas\Downloads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4114800"/>
            <a:ext cx="27432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Religious and Cultural Protocol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8813"/>
            <a:ext cx="8229600" cy="4429125"/>
          </a:xfrm>
        </p:spPr>
        <p:txBody>
          <a:bodyPr/>
          <a:lstStyle/>
          <a:p>
            <a:pPr marL="514350" indent="-514350">
              <a:buNone/>
            </a:pPr>
            <a:r>
              <a:rPr lang="en-US" dirty="0" smtClean="0"/>
              <a:t>Formalities attach to most religious and cultural ceremonies, although these may or may not be observed by the client. Lets discuss traditions associated with wedding ceremonies around the world:</a:t>
            </a:r>
          </a:p>
          <a:p>
            <a:pPr marL="514350" indent="-514350"/>
            <a:r>
              <a:rPr lang="en-US" dirty="0" smtClean="0"/>
              <a:t>Scottish Wedding</a:t>
            </a:r>
          </a:p>
          <a:p>
            <a:pPr marL="514350" indent="-514350"/>
            <a:r>
              <a:rPr lang="en-US" dirty="0" smtClean="0"/>
              <a:t>Muslim (Pakistani) Wedding</a:t>
            </a:r>
          </a:p>
          <a:p>
            <a:pPr marL="514350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Marketing</a:t>
            </a:r>
          </a:p>
          <a:p>
            <a:r>
              <a:rPr lang="en-US" dirty="0" smtClean="0"/>
              <a:t>Nature of Event Marketing</a:t>
            </a:r>
          </a:p>
          <a:p>
            <a:r>
              <a:rPr lang="en-US" dirty="0" smtClean="0"/>
              <a:t>Process of Event Marketing</a:t>
            </a:r>
          </a:p>
          <a:p>
            <a:r>
              <a:rPr lang="en-US" dirty="0" smtClean="0"/>
              <a:t>Protocols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Wagen</a:t>
            </a:r>
            <a:r>
              <a:rPr lang="en-US" dirty="0" smtClean="0"/>
              <a:t>, L. V., and Carlos, B.R. (2005), Event Management, </a:t>
            </a:r>
            <a:r>
              <a:rPr lang="en-GB" dirty="0" smtClean="0"/>
              <a:t>Prentice-Hall, New Delhi, ND.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382</Words>
  <Application>Microsoft Office PowerPoint</Application>
  <PresentationFormat>On-screen Show (4:3)</PresentationFormat>
  <Paragraphs>70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</vt:lpstr>
      <vt:lpstr>Recap</vt:lpstr>
      <vt:lpstr>Chapter Outline</vt:lpstr>
      <vt:lpstr>Event Marketing</vt:lpstr>
      <vt:lpstr>Nature of Event Marketing</vt:lpstr>
      <vt:lpstr>Process of Event Marketing</vt:lpstr>
      <vt:lpstr>Remember You are Part of a Team</vt:lpstr>
      <vt:lpstr>Protocol</vt:lpstr>
      <vt:lpstr>Titles</vt:lpstr>
      <vt:lpstr>Dress for Formal Occasions</vt:lpstr>
      <vt:lpstr>Protocol for Speakers</vt:lpstr>
      <vt:lpstr>Seating Protocol</vt:lpstr>
      <vt:lpstr>Religious and Cultural Protocol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vcomsats</cp:lastModifiedBy>
  <cp:revision>12</cp:revision>
  <dcterms:created xsi:type="dcterms:W3CDTF">2013-04-14T12:30:45Z</dcterms:created>
  <dcterms:modified xsi:type="dcterms:W3CDTF">2013-05-25T08:55:50Z</dcterms:modified>
</cp:coreProperties>
</file>