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11" r:id="rId2"/>
    <p:sldId id="314" r:id="rId3"/>
    <p:sldId id="315" r:id="rId4"/>
    <p:sldId id="300" r:id="rId5"/>
    <p:sldId id="301" r:id="rId6"/>
    <p:sldId id="302" r:id="rId7"/>
    <p:sldId id="303" r:id="rId8"/>
    <p:sldId id="304" r:id="rId9"/>
    <p:sldId id="305" r:id="rId10"/>
    <p:sldId id="306" r:id="rId11"/>
    <p:sldId id="307" r:id="rId12"/>
    <p:sldId id="308" r:id="rId13"/>
    <p:sldId id="309" r:id="rId14"/>
    <p:sldId id="256" r:id="rId15"/>
    <p:sldId id="293" r:id="rId16"/>
    <p:sldId id="291" r:id="rId17"/>
    <p:sldId id="294" r:id="rId18"/>
    <p:sldId id="292" r:id="rId19"/>
    <p:sldId id="260" r:id="rId20"/>
    <p:sldId id="261" r:id="rId21"/>
    <p:sldId id="262" r:id="rId22"/>
    <p:sldId id="263" r:id="rId23"/>
    <p:sldId id="319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2B19D5-3509-4B63-961A-56F90FEC9914}" type="datetimeFigureOut">
              <a:rPr lang="en-US" smtClean="0"/>
              <a:pPr/>
              <a:t>4/22/2013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1A0B35-C532-4000-BE77-A6A63F66CF7D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A0B35-C532-4000-BE77-A6A63F66CF7D}" type="slidenum">
              <a:rPr lang="en-GB" smtClean="0"/>
              <a:pPr/>
              <a:t>14</a:t>
            </a:fld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4ABCE5-EAEC-4459-9B42-2A78210C80FA}" type="slidenum">
              <a:rPr lang="en-GB" smtClean="0"/>
              <a:pPr/>
              <a:t>19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Candara" pitchFamily="34" charset="0"/>
              </a:rPr>
              <a:t>Advertising’s Role in Marketing</a:t>
            </a:r>
            <a:endParaRPr lang="en-GB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03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marketing?</a:t>
            </a:r>
          </a:p>
          <a:p>
            <a:r>
              <a:rPr lang="en-US" dirty="0" smtClean="0"/>
              <a:t>Key players in market.</a:t>
            </a:r>
          </a:p>
          <a:p>
            <a:r>
              <a:rPr lang="en-US" dirty="0" smtClean="0"/>
              <a:t>Key concepts in marketing.</a:t>
            </a:r>
          </a:p>
          <a:p>
            <a:r>
              <a:rPr lang="en-US" dirty="0" smtClean="0"/>
              <a:t>Types of markets.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2-</a:t>
            </a:r>
            <a:fld id="{4530946B-F92C-4D3A-8CD5-CD5AA3D963AB}" type="slidenum">
              <a:rPr lang="en-US"/>
              <a:pPr/>
              <a:t>3</a:t>
            </a:fld>
            <a:endParaRPr lang="en-US"/>
          </a:p>
        </p:txBody>
      </p:sp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Marketing Process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>
              <a:buFontTx/>
              <a:buAutoNum type="arabicPeriod"/>
            </a:pPr>
            <a:r>
              <a:rPr lang="en-US"/>
              <a:t>Conduct research and develop a situation analysis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Set objectives for the marketing effort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Assess consumer needs and wants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Differentiate and position the product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Develop the marketing mix strategy</a:t>
            </a:r>
          </a:p>
          <a:p>
            <a:pPr marL="609600" indent="-609600">
              <a:buFontTx/>
              <a:buAutoNum type="arabicPeriod"/>
            </a:pPr>
            <a:r>
              <a:rPr lang="en-US"/>
              <a:t>Evaluate the effectiveness of the strategy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2-</a:t>
            </a:r>
            <a:fld id="{5FC8AC98-73F1-4266-AD14-C63251B40E46}" type="slidenum">
              <a:rPr lang="en-US"/>
              <a:pPr/>
              <a:t>4</a:t>
            </a:fld>
            <a:endParaRPr lang="en-US"/>
          </a:p>
        </p:txBody>
      </p:sp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Marketing Mix Strategies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4400"/>
              <a:t>Product</a:t>
            </a:r>
          </a:p>
          <a:p>
            <a:r>
              <a:rPr lang="en-US" sz="4400">
                <a:solidFill>
                  <a:srgbClr val="C0C0C0"/>
                </a:solidFill>
              </a:rPr>
              <a:t>Place</a:t>
            </a:r>
          </a:p>
          <a:p>
            <a:r>
              <a:rPr lang="en-US" sz="4400">
                <a:solidFill>
                  <a:srgbClr val="C0C0C0"/>
                </a:solidFill>
              </a:rPr>
              <a:t>Price</a:t>
            </a:r>
          </a:p>
          <a:p>
            <a:r>
              <a:rPr lang="en-US" sz="4400">
                <a:solidFill>
                  <a:srgbClr val="C0C0C0"/>
                </a:solidFill>
              </a:rPr>
              <a:t>Promotion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The product is both the object of the advertising and the reason for marketing</a:t>
            </a:r>
          </a:p>
          <a:p>
            <a:r>
              <a:rPr lang="en-US" dirty="0"/>
              <a:t>Product category</a:t>
            </a:r>
          </a:p>
          <a:p>
            <a:pPr lvl="1"/>
            <a:r>
              <a:rPr lang="en-US" dirty="0"/>
              <a:t>A class of similar products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2-</a:t>
            </a:r>
            <a:fld id="{48F7B985-E935-4F90-90DD-2C3CDD9F6E12}" type="slidenum">
              <a:rPr lang="en-US"/>
              <a:pPr/>
              <a:t>5</a:t>
            </a:fld>
            <a:endParaRPr lang="en-US"/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Marketing Mix Strategies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4400">
                <a:solidFill>
                  <a:srgbClr val="C0C0C0"/>
                </a:solidFill>
              </a:rPr>
              <a:t>Product</a:t>
            </a:r>
          </a:p>
          <a:p>
            <a:r>
              <a:rPr lang="en-US" sz="4400"/>
              <a:t>Place</a:t>
            </a:r>
          </a:p>
          <a:p>
            <a:r>
              <a:rPr lang="en-US" sz="4400">
                <a:solidFill>
                  <a:srgbClr val="C0C0C0"/>
                </a:solidFill>
              </a:rPr>
              <a:t>Price</a:t>
            </a:r>
          </a:p>
          <a:p>
            <a:r>
              <a:rPr lang="en-US" sz="4400">
                <a:solidFill>
                  <a:srgbClr val="C0C0C0"/>
                </a:solidFill>
              </a:rPr>
              <a:t>Promotion</a:t>
            </a:r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The channels used in moving the product from manufacturer to buyer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2-</a:t>
            </a:r>
            <a:fld id="{BA682B3E-6B69-4309-BBF7-3099F53BA683}" type="slidenum">
              <a:rPr lang="en-US"/>
              <a:pPr/>
              <a:t>6</a:t>
            </a:fld>
            <a:endParaRPr lang="en-US"/>
          </a:p>
        </p:txBody>
      </p:sp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Marketing Mix Strategies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4400">
                <a:solidFill>
                  <a:srgbClr val="C0C0C0"/>
                </a:solidFill>
              </a:rPr>
              <a:t>Product</a:t>
            </a:r>
          </a:p>
          <a:p>
            <a:r>
              <a:rPr lang="en-US" sz="4400">
                <a:solidFill>
                  <a:srgbClr val="C0C0C0"/>
                </a:solidFill>
              </a:rPr>
              <a:t>Place</a:t>
            </a:r>
          </a:p>
          <a:p>
            <a:r>
              <a:rPr lang="en-US" sz="4400"/>
              <a:t>Price</a:t>
            </a:r>
          </a:p>
          <a:p>
            <a:r>
              <a:rPr lang="en-US" sz="4400">
                <a:solidFill>
                  <a:srgbClr val="C0C0C0"/>
                </a:solidFill>
              </a:rPr>
              <a:t>Promotion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Based on the cost of making and marketing the product and on expected profit</a:t>
            </a:r>
          </a:p>
          <a:p>
            <a:pPr lvl="1"/>
            <a:r>
              <a:rPr lang="en-US" dirty="0"/>
              <a:t>Customary</a:t>
            </a:r>
          </a:p>
          <a:p>
            <a:pPr lvl="1"/>
            <a:r>
              <a:rPr lang="en-US" dirty="0"/>
              <a:t>Psychological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2-</a:t>
            </a:r>
            <a:fld id="{FFF687FF-076E-4198-B3BD-6D1FBFFE1AFE}" type="slidenum">
              <a:rPr lang="en-US"/>
              <a:pPr/>
              <a:t>7</a:t>
            </a:fld>
            <a:endParaRPr lang="en-US"/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Marketing Mix Strategies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4400">
                <a:solidFill>
                  <a:srgbClr val="C0C0C0"/>
                </a:solidFill>
              </a:rPr>
              <a:t>Product</a:t>
            </a:r>
          </a:p>
          <a:p>
            <a:r>
              <a:rPr lang="en-US" sz="4400">
                <a:solidFill>
                  <a:srgbClr val="C0C0C0"/>
                </a:solidFill>
              </a:rPr>
              <a:t>Place</a:t>
            </a:r>
          </a:p>
          <a:p>
            <a:r>
              <a:rPr lang="en-US" sz="4400">
                <a:solidFill>
                  <a:srgbClr val="C0C0C0"/>
                </a:solidFill>
              </a:rPr>
              <a:t>Price</a:t>
            </a:r>
          </a:p>
          <a:p>
            <a:r>
              <a:rPr lang="en-US" sz="4400"/>
              <a:t>Promotion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/>
              <a:t>Use face-to-face contact between marketer and prospective customer</a:t>
            </a:r>
          </a:p>
          <a:p>
            <a:r>
              <a:rPr lang="en-US" dirty="0"/>
              <a:t>Used to create immediate sales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2-</a:t>
            </a:r>
            <a:fld id="{1C20D9FE-88C4-4CFE-B072-5DDEC0C615AB}" type="slidenum">
              <a:rPr lang="en-US"/>
              <a:pPr/>
              <a:t>8</a:t>
            </a:fld>
            <a:endParaRPr lang="en-US"/>
          </a:p>
        </p:txBody>
      </p:sp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How Agencies Work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b="1"/>
              <a:t>Full-Service Agencies</a:t>
            </a:r>
          </a:p>
          <a:p>
            <a:pPr>
              <a:lnSpc>
                <a:spcPct val="90000"/>
              </a:lnSpc>
            </a:pPr>
            <a:r>
              <a:rPr lang="en-US"/>
              <a:t>Include the four major staff functions</a:t>
            </a:r>
          </a:p>
          <a:p>
            <a:pPr lvl="1">
              <a:lnSpc>
                <a:spcPct val="90000"/>
              </a:lnSpc>
            </a:pPr>
            <a:r>
              <a:rPr lang="en-US"/>
              <a:t>Account management</a:t>
            </a:r>
          </a:p>
          <a:p>
            <a:pPr lvl="1">
              <a:lnSpc>
                <a:spcPct val="90000"/>
              </a:lnSpc>
            </a:pPr>
            <a:r>
              <a:rPr lang="en-US"/>
              <a:t>Creative services</a:t>
            </a:r>
          </a:p>
          <a:p>
            <a:pPr lvl="1">
              <a:lnSpc>
                <a:spcPct val="90000"/>
              </a:lnSpc>
            </a:pPr>
            <a:r>
              <a:rPr lang="en-US"/>
              <a:t>Media planning and buying</a:t>
            </a:r>
          </a:p>
          <a:p>
            <a:pPr lvl="1">
              <a:lnSpc>
                <a:spcPct val="90000"/>
              </a:lnSpc>
            </a:pPr>
            <a:r>
              <a:rPr lang="en-US"/>
              <a:t>Account planning</a:t>
            </a:r>
          </a:p>
          <a:p>
            <a:pPr>
              <a:lnSpc>
                <a:spcPct val="90000"/>
              </a:lnSpc>
            </a:pPr>
            <a:r>
              <a:rPr lang="en-US"/>
              <a:t>Also have accounting, traffic, production, and HR departments</a:t>
            </a: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b="1" dirty="0"/>
              <a:t>Specialized Agencies</a:t>
            </a:r>
          </a:p>
          <a:p>
            <a:pPr>
              <a:lnSpc>
                <a:spcPct val="90000"/>
              </a:lnSpc>
            </a:pPr>
            <a:r>
              <a:rPr lang="en-US" dirty="0"/>
              <a:t>Specialize in certain functions, audiences, industries or markets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Creative boutique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Media-buying services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2-</a:t>
            </a:r>
            <a:fld id="{F3E862CC-822A-469B-8CD3-327EAF7FA953}" type="slidenum">
              <a:rPr lang="en-US"/>
              <a:pPr/>
              <a:t>9</a:t>
            </a:fld>
            <a:endParaRPr lang="en-US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How Agencies Work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/>
              <a:t>Account Management</a:t>
            </a:r>
          </a:p>
          <a:p>
            <a:r>
              <a:rPr lang="en-US"/>
              <a:t>Acts as a liaison between the client and the agency</a:t>
            </a:r>
          </a:p>
          <a:p>
            <a:r>
              <a:rPr lang="en-US"/>
              <a:t>Responsible for interpreting the client’s marketing strategy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/>
              <a:t>Creative Development</a:t>
            </a:r>
          </a:p>
          <a:p>
            <a:r>
              <a:rPr lang="en-US"/>
              <a:t>People who write</a:t>
            </a:r>
          </a:p>
          <a:p>
            <a:r>
              <a:rPr lang="en-US"/>
              <a:t>People who design ideas for ads and commercials </a:t>
            </a:r>
          </a:p>
          <a:p>
            <a:r>
              <a:rPr lang="en-US"/>
              <a:t>People who convert these ideas into commercials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2-</a:t>
            </a:r>
            <a:fld id="{82D09BB2-1AF8-495E-9FE7-476DBADA2EF7}" type="slidenum">
              <a:rPr lang="en-US"/>
              <a:pPr/>
              <a:t>10</a:t>
            </a:fld>
            <a:endParaRPr lang="en-US"/>
          </a:p>
        </p:txBody>
      </p:sp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How Agencies Work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/>
              <a:t>Media Planning/Buying</a:t>
            </a:r>
          </a:p>
          <a:p>
            <a:r>
              <a:rPr lang="en-US"/>
              <a:t>Recommends to the client the most efficient means of delivering the message</a:t>
            </a:r>
          </a:p>
          <a:p>
            <a:r>
              <a:rPr lang="en-US"/>
              <a:t>Responsible for buying, planning, and research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/>
              <a:t>Account Planning</a:t>
            </a:r>
          </a:p>
          <a:p>
            <a:r>
              <a:rPr lang="en-US"/>
              <a:t>Gathers all information on the market and consumers and acts as the voice of the consumer</a:t>
            </a:r>
          </a:p>
          <a:p>
            <a:r>
              <a:rPr lang="en-US"/>
              <a:t>Prepares comprehensive recommendations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2-</a:t>
            </a:r>
            <a:fld id="{25B2E4BD-E087-4A42-B7DE-B27A340CEC4A}" type="slidenum">
              <a:rPr lang="en-US"/>
              <a:pPr/>
              <a:t>11</a:t>
            </a:fld>
            <a:endParaRPr lang="en-US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How Agencies Work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/>
              <a:t>Internal Agency Services</a:t>
            </a:r>
          </a:p>
          <a:p>
            <a:r>
              <a:rPr lang="en-US"/>
              <a:t>Traffic department</a:t>
            </a:r>
          </a:p>
          <a:p>
            <a:r>
              <a:rPr lang="en-US"/>
              <a:t>Print production department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/>
              <a:t>Revenues and Profits</a:t>
            </a:r>
          </a:p>
          <a:p>
            <a:r>
              <a:rPr lang="en-US"/>
              <a:t>Commission</a:t>
            </a:r>
          </a:p>
          <a:p>
            <a:r>
              <a:rPr lang="en-US"/>
              <a:t>Fee</a:t>
            </a:r>
          </a:p>
          <a:p>
            <a:r>
              <a:rPr lang="en-US"/>
              <a:t>Retainer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2-</a:t>
            </a:r>
            <a:fld id="{1648E8D2-44EF-4C1E-B345-F339262C4138}" type="slidenum">
              <a:rPr lang="en-US"/>
              <a:pPr/>
              <a:t>12</a:t>
            </a:fld>
            <a:endParaRPr lang="en-US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International Marketing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An international brand is available virtually anywhere in the world</a:t>
            </a:r>
          </a:p>
          <a:p>
            <a:r>
              <a:rPr lang="en-US"/>
              <a:t>The shift requires new tools for advertisers, including one language, one control mechanism, and one strategic plan</a:t>
            </a:r>
          </a:p>
          <a:p>
            <a:r>
              <a:rPr lang="en-US"/>
              <a:t>The choice of an agency depends on the decision to standardize messages or localize them to accommodate local cultures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400800"/>
            <a:ext cx="2133600" cy="3206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2-</a:t>
            </a:r>
            <a:fld id="{990223C9-0391-4B21-B3DE-358E1A509BCC}" type="slidenum">
              <a:rPr lang="en-US"/>
              <a:pPr/>
              <a:t>13</a:t>
            </a:fld>
            <a:endParaRPr lang="en-US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The Dynamics of Modern Marketing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Integrated marketing</a:t>
            </a:r>
          </a:p>
          <a:p>
            <a:pPr lvl="1"/>
            <a:r>
              <a:rPr lang="en-US" sz="2400" dirty="0"/>
              <a:t>All areas of the marketing mix work closely together to present the brand in a coherent and consistent way</a:t>
            </a:r>
          </a:p>
          <a:p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Relationship marketing</a:t>
            </a:r>
          </a:p>
          <a:p>
            <a:pPr lvl="1"/>
            <a:r>
              <a:rPr lang="en-US" sz="2400" dirty="0"/>
              <a:t>Marketing that considers all the firm’s stakeholders</a:t>
            </a:r>
          </a:p>
          <a:p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Permission marketing</a:t>
            </a:r>
          </a:p>
          <a:p>
            <a:pPr lvl="1"/>
            <a:r>
              <a:rPr lang="en-US" sz="2400" dirty="0"/>
              <a:t>Inviting prospective customers to self-select into a brand’s target market in order to receive marketing communication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Comic Sans MS" pitchFamily="66" charset="0"/>
              </a:rPr>
              <a:t>Advertising Role in Society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/>
              <a:t>Chapter Key Points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/>
              <a:t>Advertising’s Social Role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/>
              <a:t>Review and Regulation of Advertising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Advertising </a:t>
            </a:r>
            <a:r>
              <a:rPr lang="en-US" dirty="0"/>
              <a:t>Ethics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/>
              <a:t>Determining What is Ethical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Points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Discuss the shape-versus-mirror debate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Analyze the legal topics that guide advertising practice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List the key regulatory agencies and their responsibilities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Critique </a:t>
            </a:r>
            <a:r>
              <a:rPr lang="en-US" sz="2800" dirty="0"/>
              <a:t>the key ethical issues that challenge the practice of advertising</a:t>
            </a:r>
          </a:p>
          <a:p>
            <a:pPr>
              <a:lnSpc>
                <a:spcPct val="90000"/>
              </a:lnSpc>
            </a:pPr>
            <a:r>
              <a:rPr lang="en-US" sz="2800" dirty="0"/>
              <a:t>Outline three ways to determine if an advertising decision is ethical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waqas\Documents\Semester 2012\Ad and Event\ads\session 3\death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228600"/>
            <a:ext cx="34290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9" name="Picture 5" descr="C:\Users\waqas\Documents\Semester 2012\Ad and Event\ads\session 3\nik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228600"/>
            <a:ext cx="4127500" cy="596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Picture 2" descr="F:\Documents\CIIT Modules\Semester 2012\Ad and Event\ads\session 3\deathrow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2667000"/>
            <a:ext cx="2895600" cy="39814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Advertising’s Societal Role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Does advertising create a materialistic culture or does it simply reflect it?</a:t>
            </a:r>
          </a:p>
          <a:p>
            <a:pPr lvl="1"/>
            <a:r>
              <a:rPr lang="en-US"/>
              <a:t>Critics believe that advertising has the power to shape social trends and the way people think and act</a:t>
            </a:r>
          </a:p>
          <a:p>
            <a:pPr lvl="1"/>
            <a:r>
              <a:rPr lang="en-US"/>
              <a:t>Advertising professionals believe advertising mirrors values rather than sets them</a:t>
            </a:r>
          </a:p>
          <a:p>
            <a:r>
              <a:rPr lang="en-US"/>
              <a:t>Advertising can potentially shape </a:t>
            </a:r>
            <a:r>
              <a:rPr lang="en-US" u="sng"/>
              <a:t>and</a:t>
            </a:r>
            <a:r>
              <a:rPr lang="en-US"/>
              <a:t> mirror values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Advertising’s Societal Role</a:t>
            </a:r>
            <a:endParaRPr lang="en-GB" dirty="0"/>
          </a:p>
        </p:txBody>
      </p:sp>
      <p:pic>
        <p:nvPicPr>
          <p:cNvPr id="8195" name="Picture 3" descr="C:\Users\waqas\Documents\Semester 2012\Ad and Event\ads\session 3\shirt and tie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676400"/>
            <a:ext cx="4724400" cy="234579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1676400"/>
            <a:ext cx="2923395" cy="48006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 Tang Pakistan</a:t>
            </a:r>
          </a:p>
          <a:p>
            <a:r>
              <a:rPr lang="en-GB" dirty="0" smtClean="0"/>
              <a:t>Walls </a:t>
            </a:r>
            <a:r>
              <a:rPr lang="en-GB" dirty="0" err="1" smtClean="0"/>
              <a:t>Badami</a:t>
            </a:r>
            <a:r>
              <a:rPr lang="en-GB" dirty="0" smtClean="0"/>
              <a:t> (New) - Colourful Pakistan (Punjabi) Culture - Pakistani TV Commercials</a:t>
            </a:r>
          </a:p>
          <a:p>
            <a:r>
              <a:rPr lang="en-GB" dirty="0" smtClean="0"/>
              <a:t>Pakistani Girls Dance (Moves) - </a:t>
            </a:r>
            <a:r>
              <a:rPr lang="en-GB" dirty="0" err="1" smtClean="0"/>
              <a:t>Omore</a:t>
            </a:r>
            <a:r>
              <a:rPr lang="en-GB" dirty="0" smtClean="0"/>
              <a:t> </a:t>
            </a:r>
            <a:r>
              <a:rPr lang="en-GB" dirty="0" err="1" smtClean="0"/>
              <a:t>Uth</a:t>
            </a:r>
            <a:r>
              <a:rPr lang="en-GB" dirty="0" smtClean="0"/>
              <a:t> - Pakistani TV Commercials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 smtClean="0"/>
              <a:t>Advertising Regulations in Pakistan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Code of Advertising Standards and Practice (1985</a:t>
            </a:r>
            <a:r>
              <a:rPr lang="en-US" dirty="0" smtClean="0"/>
              <a:t>)</a:t>
            </a:r>
          </a:p>
          <a:p>
            <a:r>
              <a:rPr lang="en-US" dirty="0" smtClean="0"/>
              <a:t>PEMRA Ordinance 2002(amended in 2007)</a:t>
            </a:r>
          </a:p>
          <a:p>
            <a:endParaRPr lang="en-US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Salient Laws....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GB" dirty="0" smtClean="0"/>
              <a:t>Tobacco advertisement is restricted in Pakistan.</a:t>
            </a:r>
          </a:p>
          <a:p>
            <a:r>
              <a:rPr lang="en-GB" dirty="0" smtClean="0"/>
              <a:t>In case of food and beverages nutritional values must not be exaggerated.</a:t>
            </a:r>
          </a:p>
          <a:p>
            <a:r>
              <a:rPr lang="en-GB" dirty="0" smtClean="0"/>
              <a:t>Special care should be given to representation of children in ads.</a:t>
            </a:r>
          </a:p>
          <a:p>
            <a:r>
              <a:rPr lang="en-GB" dirty="0" smtClean="0"/>
              <a:t>Emphasis should be on product rather than female model.</a:t>
            </a:r>
          </a:p>
          <a:p>
            <a:r>
              <a:rPr lang="en-GB" dirty="0" smtClean="0"/>
              <a:t>Subliminal advertising is not allowed.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The Marketing Process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How Agencies Work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International Marketing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The Dynamics of Modern </a:t>
            </a:r>
            <a:r>
              <a:rPr lang="en-US" dirty="0" smtClean="0"/>
              <a:t>Marketing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Discuss </a:t>
            </a:r>
            <a:r>
              <a:rPr lang="en-US" dirty="0" smtClean="0"/>
              <a:t>the shape-versus-mirror </a:t>
            </a:r>
            <a:r>
              <a:rPr lang="en-US" dirty="0" smtClean="0"/>
              <a:t>debate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Analyze </a:t>
            </a:r>
            <a:r>
              <a:rPr lang="en-US" dirty="0" smtClean="0"/>
              <a:t>the legal topics that guide advertising </a:t>
            </a:r>
            <a:r>
              <a:rPr lang="en-US" dirty="0" smtClean="0"/>
              <a:t>practice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List </a:t>
            </a:r>
            <a:r>
              <a:rPr lang="en-US" dirty="0" smtClean="0"/>
              <a:t>the key regulatory agencies and their responsibilities</a:t>
            </a:r>
          </a:p>
          <a:p>
            <a:pPr marL="812800" indent="-812800">
              <a:buFontTx/>
              <a:buAutoNum type="romanUcPeriod"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</TotalTime>
  <Words>681</Words>
  <Application>Microsoft Office PowerPoint</Application>
  <PresentationFormat>On-screen Show (4:3)</PresentationFormat>
  <Paragraphs>142</Paragraphs>
  <Slides>23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Advertising’s Role in Marketing</vt:lpstr>
      <vt:lpstr>Recap</vt:lpstr>
      <vt:lpstr>The Marketing Process</vt:lpstr>
      <vt:lpstr>Marketing Mix Strategies</vt:lpstr>
      <vt:lpstr>Marketing Mix Strategies</vt:lpstr>
      <vt:lpstr>Marketing Mix Strategies</vt:lpstr>
      <vt:lpstr>Marketing Mix Strategies</vt:lpstr>
      <vt:lpstr>How Agencies Work</vt:lpstr>
      <vt:lpstr>How Agencies Work</vt:lpstr>
      <vt:lpstr>How Agencies Work</vt:lpstr>
      <vt:lpstr>How Agencies Work</vt:lpstr>
      <vt:lpstr>International Marketing</vt:lpstr>
      <vt:lpstr>The Dynamics of Modern Marketing</vt:lpstr>
      <vt:lpstr>Advertising Role in Society</vt:lpstr>
      <vt:lpstr>Chapter Outline</vt:lpstr>
      <vt:lpstr>Key Points</vt:lpstr>
      <vt:lpstr>Slide 17</vt:lpstr>
      <vt:lpstr>Advertising’s Societal Role</vt:lpstr>
      <vt:lpstr>Advertising’s Societal Role</vt:lpstr>
      <vt:lpstr>Play…</vt:lpstr>
      <vt:lpstr>Advertising Regulations in Pakistan</vt:lpstr>
      <vt:lpstr>Salient Laws....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Administrator</cp:lastModifiedBy>
  <cp:revision>41</cp:revision>
  <dcterms:created xsi:type="dcterms:W3CDTF">2013-04-14T12:30:45Z</dcterms:created>
  <dcterms:modified xsi:type="dcterms:W3CDTF">2013-04-22T12:00:50Z</dcterms:modified>
</cp:coreProperties>
</file>