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4" r:id="rId4"/>
    <p:sldId id="263" r:id="rId5"/>
    <p:sldId id="257" r:id="rId6"/>
    <p:sldId id="258" r:id="rId7"/>
    <p:sldId id="259" r:id="rId8"/>
    <p:sldId id="260" r:id="rId9"/>
    <p:sldId id="261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2130425"/>
            <a:ext cx="7391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pic>
        <p:nvPicPr>
          <p:cNvPr id="1028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4572000" cy="1371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/>
          <a:lstStyle>
            <a:lvl1pPr>
              <a:defRPr>
                <a:latin typeface="Candar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ndara" pitchFamily="34" charset="0"/>
              </a:defRPr>
            </a:lvl1pPr>
            <a:lvl2pPr>
              <a:defRPr>
                <a:latin typeface="Candara" pitchFamily="34" charset="0"/>
              </a:defRPr>
            </a:lvl2pPr>
            <a:lvl3pPr>
              <a:defRPr>
                <a:latin typeface="Candara" pitchFamily="34" charset="0"/>
              </a:defRPr>
            </a:lvl3pPr>
            <a:lvl4pPr>
              <a:defRPr>
                <a:latin typeface="Candara" pitchFamily="34" charset="0"/>
              </a:defRPr>
            </a:lvl4pPr>
            <a:lvl5pPr>
              <a:defRPr>
                <a:latin typeface="Candar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8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latin typeface="Candara" pitchFamily="34" charset="0"/>
              </a:defRPr>
            </a:lvl1pPr>
            <a:lvl2pPr>
              <a:defRPr sz="2400">
                <a:latin typeface="Candara" pitchFamily="34" charset="0"/>
              </a:defRPr>
            </a:lvl2pPr>
            <a:lvl3pPr>
              <a:defRPr sz="2000">
                <a:latin typeface="Candara" pitchFamily="34" charset="0"/>
              </a:defRPr>
            </a:lvl3pPr>
            <a:lvl4pPr>
              <a:defRPr sz="1800">
                <a:latin typeface="Candara" pitchFamily="34" charset="0"/>
              </a:defRPr>
            </a:lvl4pPr>
            <a:lvl5pPr>
              <a:defRPr sz="1800">
                <a:latin typeface="Candar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latin typeface="Candara" pitchFamily="34" charset="0"/>
              </a:defRPr>
            </a:lvl1pPr>
            <a:lvl2pPr>
              <a:defRPr sz="2400">
                <a:latin typeface="Candara" pitchFamily="34" charset="0"/>
              </a:defRPr>
            </a:lvl2pPr>
            <a:lvl3pPr>
              <a:defRPr sz="2000">
                <a:latin typeface="Candara" pitchFamily="34" charset="0"/>
              </a:defRPr>
            </a:lvl3pPr>
            <a:lvl4pPr>
              <a:defRPr sz="1800">
                <a:latin typeface="Candara" pitchFamily="34" charset="0"/>
              </a:defRPr>
            </a:lvl4pPr>
            <a:lvl5pPr>
              <a:defRPr sz="1800">
                <a:latin typeface="Candar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8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4572000" cy="1371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/>
          <a:lstStyle>
            <a:lvl1pPr>
              <a:defRPr>
                <a:latin typeface="Candar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141A38-8029-403E-B959-D7E465D58827}" type="datetimeFigureOut">
              <a:rPr lang="en-US" smtClean="0"/>
              <a:pPr/>
              <a:t>5/24/2013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AB844B-BB75-4355-A9B0-4FBDB390B0A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>
                <a:latin typeface="Candara" pitchFamily="34" charset="0"/>
              </a:rPr>
              <a:t>Event Management</a:t>
            </a:r>
            <a:endParaRPr lang="en-GB" dirty="0">
              <a:latin typeface="Candara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22098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Candara" pitchFamily="34" charset="0"/>
              </a:rPr>
              <a:t>Lecture 29</a:t>
            </a:r>
            <a:endParaRPr lang="en-GB" dirty="0">
              <a:solidFill>
                <a:schemeClr val="tx1"/>
              </a:solidFill>
              <a:latin typeface="Candara" pitchFamily="34" charset="0"/>
            </a:endParaRPr>
          </a:p>
        </p:txBody>
      </p:sp>
      <p:pic>
        <p:nvPicPr>
          <p:cNvPr id="1026" name="Picture 2" descr="C:\Users\waqas\Downloads\Event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19800" y="3657600"/>
            <a:ext cx="2805433" cy="27423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12800" indent="-812800">
              <a:buFontTx/>
              <a:buAutoNum type="romanUcPeriod"/>
            </a:pPr>
            <a:r>
              <a:rPr lang="en-US" dirty="0" smtClean="0"/>
              <a:t>Public Relations Planning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Public Relations Tools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Effectiveness and PR Excellence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Chapter Outline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Chapter Key Points</a:t>
            </a:r>
          </a:p>
          <a:p>
            <a:r>
              <a:rPr lang="en-US" dirty="0" smtClean="0"/>
              <a:t>Introduction to Event Management</a:t>
            </a:r>
          </a:p>
          <a:p>
            <a:r>
              <a:rPr lang="en-US" dirty="0" smtClean="0"/>
              <a:t>Size of Events</a:t>
            </a:r>
          </a:p>
          <a:p>
            <a:r>
              <a:rPr lang="en-US" dirty="0" smtClean="0"/>
              <a:t>Types of Events</a:t>
            </a:r>
          </a:p>
          <a:p>
            <a:r>
              <a:rPr lang="en-US" dirty="0" smtClean="0"/>
              <a:t>The Event Team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Chapter Key Points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Explain the Unique Characteristics of Event</a:t>
            </a:r>
          </a:p>
          <a:p>
            <a:r>
              <a:rPr lang="en-US" dirty="0" smtClean="0"/>
              <a:t>Classify and Describe Events according to Size</a:t>
            </a:r>
          </a:p>
          <a:p>
            <a:r>
              <a:rPr lang="en-US" dirty="0" smtClean="0"/>
              <a:t>Classify Events according to Type</a:t>
            </a:r>
          </a:p>
          <a:p>
            <a:r>
              <a:rPr lang="en-US" dirty="0" smtClean="0"/>
              <a:t>Discuss The Event Team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Event Management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dirty="0"/>
              <a:t>Event management</a:t>
            </a:r>
            <a:r>
              <a:rPr lang="en-US" dirty="0"/>
              <a:t> is the application </a:t>
            </a:r>
            <a:r>
              <a:rPr lang="en-US" dirty="0" smtClean="0"/>
              <a:t>of project management</a:t>
            </a:r>
            <a:r>
              <a:rPr lang="en-US" dirty="0"/>
              <a:t> to the creation and development </a:t>
            </a:r>
            <a:r>
              <a:rPr lang="en-US" dirty="0" smtClean="0"/>
              <a:t>of festivals</a:t>
            </a:r>
            <a:r>
              <a:rPr lang="en-US" dirty="0"/>
              <a:t> </a:t>
            </a:r>
            <a:r>
              <a:rPr lang="en-US" dirty="0" smtClean="0"/>
              <a:t>, </a:t>
            </a:r>
            <a:r>
              <a:rPr lang="en-US" dirty="0"/>
              <a:t>events and conferences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2050" name="Picture 2" descr="C:\Users\waqas\Downloads\im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43600" y="4267200"/>
            <a:ext cx="2987040" cy="2133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200" b="1" dirty="0" smtClean="0"/>
              <a:t>General Characteristics of Events</a:t>
            </a:r>
            <a:endParaRPr lang="en-GB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 smtClean="0"/>
              <a:t>Once in a lifetime experience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Expensive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Short time span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Long and careful planning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Generally take place only once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High level of risk</a:t>
            </a:r>
          </a:p>
          <a:p>
            <a:pPr marL="514350" indent="-514350"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Size of Events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In terms of size, events may be categorised as follows;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Mega-events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Regional Events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Major Events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Minor Events</a:t>
            </a:r>
            <a:endParaRPr lang="en-GB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3200" y="5410200"/>
            <a:ext cx="2122575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8" name="Picture 6" descr="http://www.theholidayspot.com/hajj/images/hajj-pilgrimage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77000" y="2133600"/>
            <a:ext cx="2438400" cy="2438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Types of Events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96646" indent="-514350">
              <a:buFont typeface="+mj-lt"/>
              <a:buAutoNum type="arabicPeriod"/>
            </a:pPr>
            <a:r>
              <a:rPr lang="en-GB" dirty="0" smtClean="0"/>
              <a:t>Sporting</a:t>
            </a:r>
          </a:p>
          <a:p>
            <a:pPr marL="596646" indent="-514350">
              <a:buFont typeface="+mj-lt"/>
              <a:buAutoNum type="arabicPeriod"/>
            </a:pPr>
            <a:r>
              <a:rPr lang="en-GB" dirty="0" smtClean="0"/>
              <a:t>Entertainment, arts and culture</a:t>
            </a:r>
          </a:p>
          <a:p>
            <a:pPr marL="596646" indent="-514350">
              <a:buFont typeface="+mj-lt"/>
              <a:buAutoNum type="arabicPeriod"/>
            </a:pPr>
            <a:r>
              <a:rPr lang="en-GB" dirty="0" smtClean="0"/>
              <a:t>Commercial marketing and promotional event</a:t>
            </a:r>
          </a:p>
          <a:p>
            <a:pPr marL="596646" indent="-514350">
              <a:buFont typeface="+mj-lt"/>
              <a:buAutoNum type="arabicPeriod"/>
            </a:pPr>
            <a:r>
              <a:rPr lang="en-GB" dirty="0" smtClean="0"/>
              <a:t>Meeting and exhibitions</a:t>
            </a:r>
          </a:p>
          <a:p>
            <a:pPr marL="596646" indent="-514350">
              <a:buFont typeface="+mj-lt"/>
              <a:buAutoNum type="arabicPeriod"/>
            </a:pPr>
            <a:r>
              <a:rPr lang="en-GB" dirty="0" smtClean="0"/>
              <a:t>Festivals</a:t>
            </a:r>
          </a:p>
          <a:p>
            <a:pPr marL="596646" indent="-514350">
              <a:buFont typeface="+mj-lt"/>
              <a:buAutoNum type="arabicPeriod"/>
            </a:pPr>
            <a:r>
              <a:rPr lang="en-GB" dirty="0" smtClean="0"/>
              <a:t>Fundraising</a:t>
            </a:r>
          </a:p>
          <a:p>
            <a:pPr marL="596646" indent="-514350">
              <a:buNone/>
            </a:pPr>
            <a:endParaRPr lang="en-GB" dirty="0" smtClean="0"/>
          </a:p>
        </p:txBody>
      </p:sp>
      <p:pic>
        <p:nvPicPr>
          <p:cNvPr id="6145" name="Picture 1" descr="C:\Users\waqas\Downloads\The-Independent-cricket-pr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0" y="4876800"/>
            <a:ext cx="1782944" cy="1981200"/>
          </a:xfrm>
          <a:prstGeom prst="rect">
            <a:avLst/>
          </a:prstGeom>
          <a:noFill/>
        </p:spPr>
      </p:pic>
      <p:pic>
        <p:nvPicPr>
          <p:cNvPr id="6146" name="Picture 2" descr="C:\Users\waqas\Downloads\jonas_brothers_the_3d_concert_experience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5257800"/>
            <a:ext cx="1809750" cy="1447800"/>
          </a:xfrm>
          <a:prstGeom prst="rect">
            <a:avLst/>
          </a:prstGeom>
          <a:noFill/>
        </p:spPr>
      </p:pic>
      <p:pic>
        <p:nvPicPr>
          <p:cNvPr id="6147" name="Picture 3" descr="C:\Users\waqas\Downloads\Apple+Unveils+Updated+iPad+San+Francisco+kg7jz1A4Q4ul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00" y="2590800"/>
            <a:ext cx="1354394" cy="2209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Event Team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GB" dirty="0" smtClean="0"/>
              <a:t>The event team could include any or all of the following;</a:t>
            </a:r>
          </a:p>
          <a:p>
            <a:pPr marL="539496" indent="-457200">
              <a:buFont typeface="+mj-lt"/>
              <a:buAutoNum type="arabicPeriod"/>
            </a:pPr>
            <a:r>
              <a:rPr lang="en-GB" sz="2400" dirty="0" smtClean="0"/>
              <a:t>Venue Managers</a:t>
            </a:r>
          </a:p>
          <a:p>
            <a:pPr marL="539496" indent="-457200">
              <a:buFont typeface="+mj-lt"/>
              <a:buAutoNum type="arabicPeriod"/>
            </a:pPr>
            <a:r>
              <a:rPr lang="en-GB" sz="2400" dirty="0" smtClean="0"/>
              <a:t>Stage Managers</a:t>
            </a:r>
          </a:p>
          <a:p>
            <a:pPr marL="539496" indent="-457200">
              <a:buFont typeface="+mj-lt"/>
              <a:buAutoNum type="arabicPeriod"/>
            </a:pPr>
            <a:r>
              <a:rPr lang="en-GB" sz="2400" dirty="0" smtClean="0"/>
              <a:t>Lighting, audio and video companies</a:t>
            </a:r>
          </a:p>
          <a:p>
            <a:pPr marL="539496" indent="-457200">
              <a:buFont typeface="+mj-lt"/>
              <a:buAutoNum type="arabicPeriod"/>
            </a:pPr>
            <a:r>
              <a:rPr lang="en-GB" sz="2400" dirty="0" smtClean="0"/>
              <a:t>Decorators and florists</a:t>
            </a:r>
          </a:p>
          <a:p>
            <a:pPr marL="539496" indent="-457200">
              <a:buFont typeface="+mj-lt"/>
              <a:buAutoNum type="arabicPeriod"/>
            </a:pPr>
            <a:r>
              <a:rPr lang="en-GB" sz="2400" dirty="0" smtClean="0"/>
              <a:t>Entertainers</a:t>
            </a:r>
          </a:p>
          <a:p>
            <a:pPr marL="539496" indent="-457200">
              <a:buFont typeface="+mj-lt"/>
              <a:buAutoNum type="arabicPeriod"/>
            </a:pPr>
            <a:r>
              <a:rPr lang="en-GB" sz="2400" dirty="0" smtClean="0"/>
              <a:t>Rental companies</a:t>
            </a:r>
          </a:p>
          <a:p>
            <a:pPr marL="539496" indent="-457200">
              <a:buFont typeface="+mj-lt"/>
              <a:buAutoNum type="arabicPeriod"/>
            </a:pPr>
            <a:r>
              <a:rPr lang="en-GB" sz="2400" dirty="0" smtClean="0"/>
              <a:t>Catering companies</a:t>
            </a:r>
          </a:p>
          <a:p>
            <a:pPr marL="539496" indent="-457200">
              <a:buFont typeface="+mj-lt"/>
              <a:buAutoNum type="arabicPeriod"/>
            </a:pPr>
            <a:r>
              <a:rPr lang="en-GB" sz="2400" dirty="0" smtClean="0"/>
              <a:t>Security companies</a:t>
            </a:r>
            <a:endParaRPr lang="en-GB" sz="2400" dirty="0"/>
          </a:p>
        </p:txBody>
      </p:sp>
      <p:pic>
        <p:nvPicPr>
          <p:cNvPr id="5121" name="Picture 1" descr="C:\Users\waqas\Downloads\Corporate-Event-Managemen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67555" y="4648200"/>
            <a:ext cx="2695445" cy="19627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Chapter Key Points</a:t>
            </a:r>
          </a:p>
          <a:p>
            <a:r>
              <a:rPr lang="en-US" dirty="0" smtClean="0"/>
              <a:t>Introduction to Event Management</a:t>
            </a:r>
          </a:p>
          <a:p>
            <a:r>
              <a:rPr lang="en-US" dirty="0" smtClean="0"/>
              <a:t>Size of Events</a:t>
            </a:r>
          </a:p>
          <a:p>
            <a:r>
              <a:rPr lang="en-US" dirty="0" smtClean="0"/>
              <a:t>Types of Events</a:t>
            </a:r>
          </a:p>
          <a:p>
            <a:r>
              <a:rPr lang="en-US" dirty="0" smtClean="0"/>
              <a:t>The Event Team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Wagen</a:t>
            </a:r>
            <a:r>
              <a:rPr lang="en-US" dirty="0" smtClean="0"/>
              <a:t>, L. V., and Carlos, B.R. (2005), Event Management, </a:t>
            </a:r>
            <a:r>
              <a:rPr lang="en-GB" dirty="0" smtClean="0"/>
              <a:t>Prentice-Hall, New Delhi, ND.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206</Words>
  <Application>Microsoft Office PowerPoint</Application>
  <PresentationFormat>On-screen Show (4:3)</PresentationFormat>
  <Paragraphs>58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Event Management</vt:lpstr>
      <vt:lpstr>Recap</vt:lpstr>
      <vt:lpstr>Chapter Outline</vt:lpstr>
      <vt:lpstr>Chapter Key Points</vt:lpstr>
      <vt:lpstr>Event Management</vt:lpstr>
      <vt:lpstr>General Characteristics of Events</vt:lpstr>
      <vt:lpstr>Size of Events</vt:lpstr>
      <vt:lpstr>Types of Events</vt:lpstr>
      <vt:lpstr>The Event Team</vt:lpstr>
      <vt:lpstr>Summary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Muhammad Waqas</dc:creator>
  <cp:lastModifiedBy>NTS</cp:lastModifiedBy>
  <cp:revision>17</cp:revision>
  <dcterms:created xsi:type="dcterms:W3CDTF">2013-04-14T12:30:45Z</dcterms:created>
  <dcterms:modified xsi:type="dcterms:W3CDTF">2013-05-24T11:34:09Z</dcterms:modified>
</cp:coreProperties>
</file>