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5/23/2013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Public </a:t>
            </a:r>
            <a:r>
              <a:rPr lang="en-US" dirty="0" smtClean="0">
                <a:latin typeface="Candara" pitchFamily="34" charset="0"/>
              </a:rPr>
              <a:t>Relations</a:t>
            </a:r>
            <a:br>
              <a:rPr lang="en-US" dirty="0" smtClean="0">
                <a:latin typeface="Candara" pitchFamily="34" charset="0"/>
              </a:rPr>
            </a:br>
            <a:r>
              <a:rPr lang="en-US" sz="2800" dirty="0" smtClean="0">
                <a:latin typeface="Candara" pitchFamily="34" charset="0"/>
              </a:rPr>
              <a:t>(Continued)</a:t>
            </a:r>
            <a:endParaRPr lang="en-US" dirty="0">
              <a:latin typeface="Candar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28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The Practice of Public Relations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75CD8AEF-6FA7-4949-BBF1-0C14F6860827}" type="slidenum">
              <a:rPr lang="en-US"/>
              <a:pPr/>
              <a:t>3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Public Relations Planning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Research and SWOT analysis</a:t>
            </a:r>
          </a:p>
          <a:p>
            <a:r>
              <a:rPr lang="en-US"/>
              <a:t>Targeting</a:t>
            </a:r>
          </a:p>
          <a:p>
            <a:r>
              <a:rPr lang="en-US"/>
              <a:t>Objectives and strategies</a:t>
            </a:r>
          </a:p>
          <a:p>
            <a:r>
              <a:rPr lang="en-US"/>
              <a:t>The Big Idea</a:t>
            </a:r>
          </a:p>
          <a:p>
            <a:r>
              <a:rPr lang="en-US"/>
              <a:t>PR’s Role in IMC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D0DDD291-491F-41CC-ACCE-AE76EC672B52}" type="slidenum">
              <a:rPr lang="en-US"/>
              <a:pPr/>
              <a:t>4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Public Relations Tools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Controlled media</a:t>
            </a:r>
          </a:p>
          <a:p>
            <a:r>
              <a:rPr lang="en-US"/>
              <a:t>Uncontrolled media</a:t>
            </a:r>
          </a:p>
          <a:p>
            <a:r>
              <a:rPr lang="en-US"/>
              <a:t>Semicontrolled</a:t>
            </a:r>
          </a:p>
          <a:p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Advertising</a:t>
            </a:r>
          </a:p>
          <a:p>
            <a:r>
              <a:rPr lang="en-US"/>
              <a:t>House ads</a:t>
            </a:r>
          </a:p>
          <a:p>
            <a:r>
              <a:rPr lang="en-US"/>
              <a:t>Public service announcements</a:t>
            </a:r>
          </a:p>
          <a:p>
            <a:r>
              <a:rPr lang="en-US"/>
              <a:t>Corporate advertising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7F5AD353-F040-498C-8D10-14624AE50741}" type="slidenum">
              <a:rPr lang="en-US"/>
              <a:pPr/>
              <a:t>5</a:t>
            </a:fld>
            <a:endParaRPr lang="en-US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Public Relations Tools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Publicity</a:t>
            </a:r>
          </a:p>
          <a:p>
            <a:r>
              <a:rPr lang="en-US"/>
              <a:t>News releases</a:t>
            </a:r>
          </a:p>
          <a:p>
            <a:r>
              <a:rPr lang="en-US"/>
              <a:t>Pitch letters</a:t>
            </a:r>
          </a:p>
          <a:p>
            <a:r>
              <a:rPr lang="en-US"/>
              <a:t>Press conferences</a:t>
            </a:r>
          </a:p>
          <a:p>
            <a:r>
              <a:rPr lang="en-US"/>
              <a:t>Media tours</a:t>
            </a:r>
          </a:p>
          <a:p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US" b="1" u="sng"/>
              <a:t>Publications</a:t>
            </a:r>
          </a:p>
          <a:p>
            <a:r>
              <a:rPr lang="en-US"/>
              <a:t>Pamphlets</a:t>
            </a:r>
          </a:p>
          <a:p>
            <a:r>
              <a:rPr lang="en-US"/>
              <a:t>Booklets</a:t>
            </a:r>
          </a:p>
          <a:p>
            <a:r>
              <a:rPr lang="en-US"/>
              <a:t>Annual reports</a:t>
            </a:r>
          </a:p>
          <a:p>
            <a:r>
              <a:rPr lang="en-US"/>
              <a:t>Books</a:t>
            </a:r>
          </a:p>
          <a:p>
            <a:r>
              <a:rPr lang="en-US"/>
              <a:t>Bulletins</a:t>
            </a:r>
          </a:p>
          <a:p>
            <a:r>
              <a:rPr lang="en-US"/>
              <a:t>Newsletters</a:t>
            </a:r>
          </a:p>
          <a:p>
            <a:r>
              <a:rPr lang="en-US"/>
              <a:t>Inserts and enclosures</a:t>
            </a:r>
          </a:p>
          <a:p>
            <a:r>
              <a:rPr lang="en-US"/>
              <a:t>Position papers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9616B77D-F158-4E42-8569-8BC7F685A0B7}" type="slidenum">
              <a:rPr lang="en-US"/>
              <a:pPr/>
              <a:t>6</a:t>
            </a:fld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Public Relations Tools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Videos/DVDs, </a:t>
            </a:r>
          </a:p>
          <a:p>
            <a:pPr algn="ctr">
              <a:buFontTx/>
              <a:buNone/>
            </a:pPr>
            <a:r>
              <a:rPr lang="en-US" b="1" u="sng"/>
              <a:t>CDs, Books</a:t>
            </a:r>
          </a:p>
          <a:p>
            <a:r>
              <a:rPr lang="en-US"/>
              <a:t>Ideal tools for distributing in-depth information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Speakers and Photos</a:t>
            </a:r>
          </a:p>
          <a:p>
            <a:r>
              <a:rPr lang="en-US"/>
              <a:t>Speaker’s bureau</a:t>
            </a:r>
          </a:p>
          <a:p>
            <a:pPr lvl="1"/>
            <a:r>
              <a:rPr lang="en-US"/>
              <a:t>A group of articulate people who will talk about topics at the public’s request</a:t>
            </a:r>
          </a:p>
          <a:p>
            <a:r>
              <a:rPr lang="en-US"/>
              <a:t>PR departments maintain file of photos to provide to the public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C1FEE6B2-82EB-45A5-B7CF-D99218853043}" type="slidenum">
              <a:rPr lang="en-US"/>
              <a:pPr/>
              <a:t>7</a:t>
            </a:fld>
            <a:endParaRPr lang="en-US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Public Relations Tools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Displays and Exhibits</a:t>
            </a:r>
          </a:p>
          <a:p>
            <a:r>
              <a:rPr lang="en-US"/>
              <a:t>Booths</a:t>
            </a:r>
          </a:p>
          <a:p>
            <a:r>
              <a:rPr lang="en-US"/>
              <a:t>Racks and holders for promotional literature</a:t>
            </a:r>
          </a:p>
          <a:p>
            <a:r>
              <a:rPr lang="en-US"/>
              <a:t>Signage</a:t>
            </a:r>
          </a:p>
          <a:p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Special Events/Tours</a:t>
            </a:r>
          </a:p>
          <a:p>
            <a:r>
              <a:rPr lang="en-US"/>
              <a:t>Celebrate company milestones</a:t>
            </a:r>
          </a:p>
          <a:p>
            <a:pPr lvl="1"/>
            <a:r>
              <a:rPr lang="en-US"/>
              <a:t>Open houses</a:t>
            </a:r>
          </a:p>
          <a:p>
            <a:pPr lvl="1"/>
            <a:r>
              <a:rPr lang="en-US"/>
              <a:t>Birthday celebrations</a:t>
            </a:r>
          </a:p>
          <a:p>
            <a:pPr lvl="1"/>
            <a:r>
              <a:rPr lang="en-US"/>
              <a:t>Corporate sponsorship of events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9B56BC40-5A06-4302-822B-E5C361DCF3AA}" type="slidenum">
              <a:rPr lang="en-US"/>
              <a:pPr/>
              <a:t>8</a:t>
            </a:fld>
            <a:endParaRPr lang="en-US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Public Relations Tools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Online Communication</a:t>
            </a:r>
          </a:p>
          <a:p>
            <a:r>
              <a:rPr lang="en-US"/>
              <a:t>Intranet</a:t>
            </a:r>
          </a:p>
          <a:p>
            <a:pPr lvl="1"/>
            <a:r>
              <a:rPr lang="en-US"/>
              <a:t>Connects people within an organization</a:t>
            </a:r>
          </a:p>
          <a:p>
            <a:r>
              <a:rPr lang="en-US"/>
              <a:t>Extranet</a:t>
            </a:r>
          </a:p>
          <a:p>
            <a:pPr lvl="1"/>
            <a:r>
              <a:rPr lang="en-US"/>
              <a:t>Connects people in one business with its business partners</a:t>
            </a:r>
          </a:p>
          <a:p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External communication</a:t>
            </a:r>
          </a:p>
          <a:p>
            <a:r>
              <a:rPr lang="en-US"/>
              <a:t>Internal communication</a:t>
            </a:r>
          </a:p>
          <a:p>
            <a:r>
              <a:rPr lang="en-US"/>
              <a:t>Web challenges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Burger King Bath</a:t>
            </a:r>
          </a:p>
          <a:p>
            <a:r>
              <a:rPr lang="en-US" dirty="0" smtClean="0"/>
              <a:t>Watch </a:t>
            </a:r>
            <a:r>
              <a:rPr lang="en-US" dirty="0" err="1" smtClean="0"/>
              <a:t>Wallmart</a:t>
            </a:r>
            <a:r>
              <a:rPr lang="en-US" dirty="0" smtClean="0"/>
              <a:t> employees smash and throw </a:t>
            </a:r>
            <a:r>
              <a:rPr lang="en-US" dirty="0" err="1" smtClean="0"/>
              <a:t>iPads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ECF3D70A-2534-4273-910B-85B5E6F7C15F}" type="slidenum">
              <a:rPr lang="en-US"/>
              <a:pPr/>
              <a:t>10</a:t>
            </a:fld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Effectiveness and PR Excellence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Evaluation is based on setting measurable objectives in the beginning </a:t>
            </a:r>
          </a:p>
          <a:p>
            <a:r>
              <a:rPr lang="en-US"/>
              <a:t>Practitioners track the impact of a campaign in terms of output and outcome</a:t>
            </a:r>
          </a:p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Factors of Excellent PR</a:t>
            </a:r>
          </a:p>
          <a:p>
            <a:r>
              <a:rPr lang="en-US"/>
              <a:t>14 factors of excellent PR grouped into four categories</a:t>
            </a:r>
          </a:p>
          <a:p>
            <a:pPr lvl="1"/>
            <a:r>
              <a:rPr lang="en-US"/>
              <a:t>Program level</a:t>
            </a:r>
          </a:p>
          <a:p>
            <a:pPr lvl="1"/>
            <a:r>
              <a:rPr lang="en-US"/>
              <a:t>Departmental level</a:t>
            </a:r>
          </a:p>
          <a:p>
            <a:pPr lvl="1"/>
            <a:r>
              <a:rPr lang="en-US"/>
              <a:t>Organizational level</a:t>
            </a:r>
          </a:p>
          <a:p>
            <a:pPr lvl="1"/>
            <a:r>
              <a:rPr lang="en-US"/>
              <a:t>Effects of excellent PR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Public Relations Planning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Public Relations Tools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Effectiveness and PR Excellence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Wells, W., Burnett, J. and Moriarty, S. (2006), </a:t>
            </a:r>
            <a:r>
              <a:rPr lang="en-GB" dirty="0" smtClean="0"/>
              <a:t>Advertising Principles and Practice, Prentice-Hall, New Delhi, ND.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293</Words>
  <Application>Microsoft Office PowerPoint</Application>
  <PresentationFormat>On-screen Show (4:3)</PresentationFormat>
  <Paragraphs>86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Public Relations (Continued)</vt:lpstr>
      <vt:lpstr>Recap</vt:lpstr>
      <vt:lpstr>Public Relations Planning</vt:lpstr>
      <vt:lpstr>Public Relations Tools</vt:lpstr>
      <vt:lpstr>Public Relations Tools</vt:lpstr>
      <vt:lpstr>Public Relations Tools</vt:lpstr>
      <vt:lpstr>Public Relations Tools</vt:lpstr>
      <vt:lpstr>Public Relations Tools</vt:lpstr>
      <vt:lpstr>Play…</vt:lpstr>
      <vt:lpstr>Effectiveness and PR Excellence</vt:lpstr>
      <vt:lpstr>Summary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NTS</cp:lastModifiedBy>
  <cp:revision>14</cp:revision>
  <dcterms:created xsi:type="dcterms:W3CDTF">2013-04-14T12:30:45Z</dcterms:created>
  <dcterms:modified xsi:type="dcterms:W3CDTF">2013-05-23T08:18:44Z</dcterms:modified>
</cp:coreProperties>
</file>