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5/23/2013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ndara" pitchFamily="34" charset="0"/>
              </a:rPr>
              <a:t>Public Relations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27</a:t>
            </a:r>
            <a:endParaRPr lang="en-US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Print Production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Television Art Direction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Broadcast Production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Effective Web Design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687492E5-6FF8-43A1-92E4-EFD9F6144644}" type="slidenum">
              <a:rPr lang="en-US"/>
              <a:pPr/>
              <a:t>3</a:t>
            </a:fld>
            <a:endParaRPr lang="en-US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The Practice of Public Relations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Public Relations Planning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Public Relations Tools</a:t>
            </a:r>
          </a:p>
          <a:p>
            <a:pPr marL="812800" indent="-812800">
              <a:buFontTx/>
              <a:buAutoNum type="romanUcPeriod"/>
            </a:pPr>
            <a:r>
              <a:rPr lang="en-US" dirty="0"/>
              <a:t>Effectiveness and PR Excellence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50EF25F3-FEB3-41B5-AA97-7FAEBDECB764}" type="slidenum">
              <a:rPr lang="en-US"/>
              <a:pPr/>
              <a:t>4</a:t>
            </a:fld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Points</a:t>
            </a:r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en-US"/>
              <a:t>Explain what PR is and how it differs from advertising</a:t>
            </a:r>
          </a:p>
          <a:p>
            <a:r>
              <a:rPr lang="en-US"/>
              <a:t>Describe the most common types of PR programs</a:t>
            </a:r>
          </a:p>
          <a:p>
            <a:r>
              <a:rPr lang="en-US"/>
              <a:t>Analyze the key decisions in PR planning</a:t>
            </a:r>
          </a:p>
          <a:p>
            <a:r>
              <a:rPr lang="en-US"/>
              <a:t>Explain the most common types of PR tools</a:t>
            </a:r>
          </a:p>
          <a:p>
            <a:r>
              <a:rPr lang="en-US"/>
              <a:t>Discuss the importance of measuring the results of PR efforts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68BE3CB1-4335-4BC1-A978-FD4E267D7FE0}" type="slidenum">
              <a:rPr lang="en-US"/>
              <a:pPr/>
              <a:t>5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Practice of Public Relations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Used to generate goodwill for an organization</a:t>
            </a:r>
          </a:p>
          <a:p>
            <a:r>
              <a:rPr lang="en-US"/>
              <a:t>Helps an organization and its publics relate to each other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C0DD5DB1-BE7D-4C6C-B362-033FEFA8EEA4}" type="slidenum">
              <a:rPr lang="en-US"/>
              <a:pPr/>
              <a:t>6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Comparing Public Relations and Advertising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5400"/>
              <a:t>Media use</a:t>
            </a:r>
          </a:p>
          <a:p>
            <a:r>
              <a:rPr lang="en-US" sz="5400">
                <a:solidFill>
                  <a:srgbClr val="C0C0C0"/>
                </a:solidFill>
              </a:rPr>
              <a:t>Control</a:t>
            </a:r>
          </a:p>
          <a:p>
            <a:r>
              <a:rPr lang="en-US" sz="5400">
                <a:solidFill>
                  <a:srgbClr val="C0C0C0"/>
                </a:solidFill>
              </a:rPr>
              <a:t>Credibility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Public relations people seek to persuade media gatekeepers to carry stories about their companies</a:t>
            </a:r>
          </a:p>
          <a:p>
            <a:r>
              <a:rPr lang="en-US"/>
              <a:t>This aspect of PR is called publicity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21814F4B-3149-4E03-A83A-C8066ECDC13C}" type="slidenum">
              <a:rPr lang="en-US"/>
              <a:pPr/>
              <a:t>7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Comparing Public Relations and Advertising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5400">
                <a:solidFill>
                  <a:srgbClr val="C0C0C0"/>
                </a:solidFill>
              </a:rPr>
              <a:t>Media use</a:t>
            </a:r>
          </a:p>
          <a:p>
            <a:r>
              <a:rPr lang="en-US" sz="5400"/>
              <a:t>Control</a:t>
            </a:r>
          </a:p>
          <a:p>
            <a:r>
              <a:rPr lang="en-US" sz="5400">
                <a:solidFill>
                  <a:srgbClr val="C0C0C0"/>
                </a:solidFill>
              </a:rPr>
              <a:t>Credibility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In the case of news stories, public relations people are at the mercy of the media gatekeeper</a:t>
            </a:r>
          </a:p>
          <a:p>
            <a:r>
              <a:rPr lang="en-US"/>
              <a:t>Advertising runs exactly as the client who paid for it has approved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DC510B61-1241-42F7-8C7D-B62B6B34EDEC}" type="slidenum">
              <a:rPr lang="en-US"/>
              <a:pPr/>
              <a:t>8</a:t>
            </a:fld>
            <a:endParaRPr 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Comparing Public Relations and Advertising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5400">
                <a:solidFill>
                  <a:srgbClr val="C0C0C0"/>
                </a:solidFill>
              </a:rPr>
              <a:t>Media use</a:t>
            </a:r>
          </a:p>
          <a:p>
            <a:r>
              <a:rPr lang="en-US" sz="5400">
                <a:solidFill>
                  <a:srgbClr val="C0C0C0"/>
                </a:solidFill>
              </a:rPr>
              <a:t>Control</a:t>
            </a:r>
          </a:p>
          <a:p>
            <a:r>
              <a:rPr lang="en-US" sz="5400"/>
              <a:t>Credibility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The public tends to trust the media more than they do advertisers</a:t>
            </a:r>
          </a:p>
          <a:p>
            <a:r>
              <a:rPr lang="en-US"/>
              <a:t>Implied third-party endorsement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DCB143F6-2ECF-454C-AFCF-03CC5F1AF8E5}" type="slidenum">
              <a:rPr lang="en-US"/>
              <a:pPr/>
              <a:t>9</a:t>
            </a:fld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Types of Public Relations Programs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3600"/>
              <a:t>Media relations</a:t>
            </a:r>
          </a:p>
          <a:p>
            <a:r>
              <a:rPr lang="en-US" sz="3600">
                <a:solidFill>
                  <a:srgbClr val="C0C0C0"/>
                </a:solidFill>
              </a:rPr>
              <a:t>Employee relations</a:t>
            </a:r>
          </a:p>
          <a:p>
            <a:r>
              <a:rPr lang="en-US" sz="3600">
                <a:solidFill>
                  <a:srgbClr val="C0C0C0"/>
                </a:solidFill>
              </a:rPr>
              <a:t>Financial relations</a:t>
            </a:r>
          </a:p>
          <a:p>
            <a:r>
              <a:rPr lang="en-US" sz="3600">
                <a:solidFill>
                  <a:srgbClr val="C0C0C0"/>
                </a:solidFill>
              </a:rPr>
              <a:t>Public affairs</a:t>
            </a:r>
          </a:p>
          <a:p>
            <a:r>
              <a:rPr lang="en-US" sz="3600">
                <a:solidFill>
                  <a:srgbClr val="C0C0C0"/>
                </a:solidFill>
              </a:rPr>
              <a:t>Fund-raising</a:t>
            </a:r>
          </a:p>
          <a:p>
            <a:r>
              <a:rPr lang="en-US" sz="3600">
                <a:solidFill>
                  <a:srgbClr val="C0C0C0"/>
                </a:solidFill>
              </a:rPr>
              <a:t>Cause marketing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Focuses on developing media contacts</a:t>
            </a:r>
          </a:p>
          <a:p>
            <a:r>
              <a:rPr lang="en-US"/>
              <a:t>Knowing who in the media might be interested in the organization’s story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14905898-EC9F-404E-A83E-30DCD644F8FF}" type="slidenum">
              <a:rPr lang="en-US"/>
              <a:pPr/>
              <a:t>10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Types of Public Relations Programs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3600">
                <a:solidFill>
                  <a:srgbClr val="C0C0C0"/>
                </a:solidFill>
              </a:rPr>
              <a:t>Media relations</a:t>
            </a:r>
          </a:p>
          <a:p>
            <a:r>
              <a:rPr lang="en-US" sz="3600"/>
              <a:t>Employee relations</a:t>
            </a:r>
          </a:p>
          <a:p>
            <a:r>
              <a:rPr lang="en-US" sz="3600">
                <a:solidFill>
                  <a:srgbClr val="C0C0C0"/>
                </a:solidFill>
              </a:rPr>
              <a:t>Financial relations</a:t>
            </a:r>
          </a:p>
          <a:p>
            <a:r>
              <a:rPr lang="en-US" sz="3600">
                <a:solidFill>
                  <a:srgbClr val="C0C0C0"/>
                </a:solidFill>
              </a:rPr>
              <a:t>Public affairs</a:t>
            </a:r>
          </a:p>
          <a:p>
            <a:r>
              <a:rPr lang="en-US" sz="3600">
                <a:solidFill>
                  <a:srgbClr val="C0C0C0"/>
                </a:solidFill>
              </a:rPr>
              <a:t>Fund-raising</a:t>
            </a:r>
          </a:p>
          <a:p>
            <a:r>
              <a:rPr lang="en-US" sz="3600">
                <a:solidFill>
                  <a:srgbClr val="C0C0C0"/>
                </a:solidFill>
              </a:rPr>
              <a:t>Cause marketing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Programs that communicate information to employees</a:t>
            </a:r>
          </a:p>
          <a:p>
            <a:r>
              <a:rPr lang="en-US"/>
              <a:t>Internal marketing</a:t>
            </a:r>
          </a:p>
          <a:p>
            <a:pPr lvl="1"/>
            <a:r>
              <a:rPr lang="en-US"/>
              <a:t>Communication efforts aimed at informing employees about marketing programs</a:t>
            </a:r>
          </a:p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C296879F-D4C0-4184-B99A-BBA3820302C4}" type="slidenum">
              <a:rPr lang="en-US"/>
              <a:pPr/>
              <a:t>11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Types of Public Relations Programs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3600">
                <a:solidFill>
                  <a:srgbClr val="C0C0C0"/>
                </a:solidFill>
              </a:rPr>
              <a:t>Media relations</a:t>
            </a:r>
          </a:p>
          <a:p>
            <a:r>
              <a:rPr lang="en-US" sz="3600">
                <a:solidFill>
                  <a:srgbClr val="C0C0C0"/>
                </a:solidFill>
              </a:rPr>
              <a:t>Employee relations</a:t>
            </a:r>
          </a:p>
          <a:p>
            <a:r>
              <a:rPr lang="en-US" sz="3600"/>
              <a:t>Financial relations</a:t>
            </a:r>
          </a:p>
          <a:p>
            <a:r>
              <a:rPr lang="en-US" sz="3600">
                <a:solidFill>
                  <a:srgbClr val="C0C0C0"/>
                </a:solidFill>
              </a:rPr>
              <a:t>Public affairs</a:t>
            </a:r>
          </a:p>
          <a:p>
            <a:r>
              <a:rPr lang="en-US" sz="3600">
                <a:solidFill>
                  <a:srgbClr val="C0C0C0"/>
                </a:solidFill>
              </a:rPr>
              <a:t>Fund-raising</a:t>
            </a:r>
          </a:p>
          <a:p>
            <a:r>
              <a:rPr lang="en-US" sz="3600">
                <a:solidFill>
                  <a:srgbClr val="C0C0C0"/>
                </a:solidFill>
              </a:rPr>
              <a:t>Cause marketing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All communication efforts aimed at the financial community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242E3EA0-5672-414E-A452-874159F97639}" type="slidenum">
              <a:rPr lang="en-US"/>
              <a:pPr/>
              <a:t>12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Types of Public Relations Programs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3600">
                <a:solidFill>
                  <a:srgbClr val="C0C0C0"/>
                </a:solidFill>
              </a:rPr>
              <a:t>Media relations</a:t>
            </a:r>
          </a:p>
          <a:p>
            <a:r>
              <a:rPr lang="en-US" sz="3600">
                <a:solidFill>
                  <a:srgbClr val="C0C0C0"/>
                </a:solidFill>
              </a:rPr>
              <a:t>Employee relations</a:t>
            </a:r>
          </a:p>
          <a:p>
            <a:r>
              <a:rPr lang="en-US" sz="3600">
                <a:solidFill>
                  <a:srgbClr val="C0C0C0"/>
                </a:solidFill>
              </a:rPr>
              <a:t>Financial relations</a:t>
            </a:r>
          </a:p>
          <a:p>
            <a:r>
              <a:rPr lang="en-US" sz="3600"/>
              <a:t>Public affairs</a:t>
            </a:r>
          </a:p>
          <a:p>
            <a:r>
              <a:rPr lang="en-US" sz="3600">
                <a:solidFill>
                  <a:srgbClr val="C0C0C0"/>
                </a:solidFill>
              </a:rPr>
              <a:t>Fund-raising</a:t>
            </a:r>
          </a:p>
          <a:p>
            <a:r>
              <a:rPr lang="en-US" sz="3600">
                <a:solidFill>
                  <a:srgbClr val="C0C0C0"/>
                </a:solidFill>
              </a:rPr>
              <a:t>Cause marketing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Corporate communication programs with government and with the public on issues related to government and regulation</a:t>
            </a:r>
          </a:p>
          <a:p>
            <a:pPr lvl="1"/>
            <a:r>
              <a:rPr lang="en-US"/>
              <a:t>Lobbying</a:t>
            </a:r>
          </a:p>
          <a:p>
            <a:pPr lvl="1"/>
            <a:r>
              <a:rPr lang="en-US"/>
              <a:t>Issue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972661F2-E0A7-49E9-898B-FB2313959B41}" type="slidenum">
              <a:rPr lang="en-US"/>
              <a:pPr/>
              <a:t>13</a:t>
            </a:fld>
            <a:endParaRPr 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Types of Public Relations Programs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3600">
                <a:solidFill>
                  <a:srgbClr val="C0C0C0"/>
                </a:solidFill>
              </a:rPr>
              <a:t>Media relations</a:t>
            </a:r>
          </a:p>
          <a:p>
            <a:r>
              <a:rPr lang="en-US" sz="3600">
                <a:solidFill>
                  <a:srgbClr val="C0C0C0"/>
                </a:solidFill>
              </a:rPr>
              <a:t>Employee relations</a:t>
            </a:r>
          </a:p>
          <a:p>
            <a:r>
              <a:rPr lang="en-US" sz="3600">
                <a:solidFill>
                  <a:srgbClr val="C0C0C0"/>
                </a:solidFill>
              </a:rPr>
              <a:t>Financial relations</a:t>
            </a:r>
          </a:p>
          <a:p>
            <a:r>
              <a:rPr lang="en-US" sz="3600">
                <a:solidFill>
                  <a:srgbClr val="C0C0C0"/>
                </a:solidFill>
              </a:rPr>
              <a:t>Public affairs</a:t>
            </a:r>
          </a:p>
          <a:p>
            <a:r>
              <a:rPr lang="en-US" sz="3600"/>
              <a:t>Fund-raising</a:t>
            </a:r>
          </a:p>
          <a:p>
            <a:r>
              <a:rPr lang="en-US" sz="3600">
                <a:solidFill>
                  <a:srgbClr val="C0C0C0"/>
                </a:solidFill>
              </a:rPr>
              <a:t>Cause marketing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The practice of raising money by collecting donations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17 - </a:t>
            </a:r>
            <a:fld id="{C27D52E7-3863-4BF5-872C-CAC5C77F6B2A}" type="slidenum">
              <a:rPr lang="en-US"/>
              <a:pPr/>
              <a:t>14</a:t>
            </a:fld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Types of Public Relations Programs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600">
                <a:solidFill>
                  <a:srgbClr val="C0C0C0"/>
                </a:solidFill>
              </a:rPr>
              <a:t>Media relations</a:t>
            </a:r>
          </a:p>
          <a:p>
            <a:pPr>
              <a:lnSpc>
                <a:spcPct val="90000"/>
              </a:lnSpc>
            </a:pPr>
            <a:r>
              <a:rPr lang="en-US" sz="3600">
                <a:solidFill>
                  <a:srgbClr val="C0C0C0"/>
                </a:solidFill>
              </a:rPr>
              <a:t>Employee relations</a:t>
            </a:r>
          </a:p>
          <a:p>
            <a:pPr>
              <a:lnSpc>
                <a:spcPct val="90000"/>
              </a:lnSpc>
            </a:pPr>
            <a:r>
              <a:rPr lang="en-US" sz="3600">
                <a:solidFill>
                  <a:srgbClr val="C0C0C0"/>
                </a:solidFill>
              </a:rPr>
              <a:t>Financial relations</a:t>
            </a:r>
          </a:p>
          <a:p>
            <a:pPr>
              <a:lnSpc>
                <a:spcPct val="90000"/>
              </a:lnSpc>
            </a:pPr>
            <a:r>
              <a:rPr lang="en-US" sz="3600">
                <a:solidFill>
                  <a:srgbClr val="C0C0C0"/>
                </a:solidFill>
              </a:rPr>
              <a:t>Public affairs</a:t>
            </a:r>
          </a:p>
          <a:p>
            <a:pPr>
              <a:lnSpc>
                <a:spcPct val="90000"/>
              </a:lnSpc>
            </a:pPr>
            <a:r>
              <a:rPr lang="en-US" sz="3600">
                <a:solidFill>
                  <a:srgbClr val="C0C0C0"/>
                </a:solidFill>
              </a:rPr>
              <a:t>Fund-raising</a:t>
            </a:r>
          </a:p>
          <a:p>
            <a:pPr>
              <a:lnSpc>
                <a:spcPct val="90000"/>
              </a:lnSpc>
            </a:pPr>
            <a:r>
              <a:rPr lang="en-US" sz="3600"/>
              <a:t>Cause marketing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/>
              <a:t>When companies associate themselves with a cause, providing assistance and financial support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Chapter Key Points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The Practice of Public Relations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Wells, W., Burnett, J. and Moriarty, S. (2006), </a:t>
            </a:r>
            <a:r>
              <a:rPr lang="en-GB" dirty="0" smtClean="0"/>
              <a:t>Advertising Principles and Practice, Prentice-Hall, New Delhi, ND.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447</Words>
  <Application>Microsoft Office PowerPoint</Application>
  <PresentationFormat>On-screen Show (4:3)</PresentationFormat>
  <Paragraphs>110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Public Relations</vt:lpstr>
      <vt:lpstr>Recap</vt:lpstr>
      <vt:lpstr>Chapter Outline</vt:lpstr>
      <vt:lpstr>Key Points</vt:lpstr>
      <vt:lpstr>The Practice of Public Relations</vt:lpstr>
      <vt:lpstr>Comparing Public Relations and Advertising</vt:lpstr>
      <vt:lpstr>Comparing Public Relations and Advertising</vt:lpstr>
      <vt:lpstr>Comparing Public Relations and Advertising</vt:lpstr>
      <vt:lpstr>Types of Public Relations Programs</vt:lpstr>
      <vt:lpstr>Types of Public Relations Programs</vt:lpstr>
      <vt:lpstr>Types of Public Relations Programs</vt:lpstr>
      <vt:lpstr>Types of Public Relations Programs</vt:lpstr>
      <vt:lpstr>Types of Public Relations Programs</vt:lpstr>
      <vt:lpstr>Types of Public Relations Programs</vt:lpstr>
      <vt:lpstr>Summary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NTS</cp:lastModifiedBy>
  <cp:revision>14</cp:revision>
  <dcterms:created xsi:type="dcterms:W3CDTF">2013-04-14T12:30:45Z</dcterms:created>
  <dcterms:modified xsi:type="dcterms:W3CDTF">2013-05-23T06:38:36Z</dcterms:modified>
</cp:coreProperties>
</file>