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5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2130425"/>
            <a:ext cx="7391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pic>
        <p:nvPicPr>
          <p:cNvPr id="1028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7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4572000" cy="13716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none"/>
        </p:style>
        <p:txBody>
          <a:bodyPr/>
          <a:lstStyle>
            <a:lvl1pPr>
              <a:defRPr>
                <a:latin typeface="Candar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ndara" pitchFamily="34" charset="0"/>
              </a:defRPr>
            </a:lvl1pPr>
            <a:lvl2pPr>
              <a:defRPr>
                <a:latin typeface="Candara" pitchFamily="34" charset="0"/>
              </a:defRPr>
            </a:lvl2pPr>
            <a:lvl3pPr>
              <a:defRPr>
                <a:latin typeface="Candara" pitchFamily="34" charset="0"/>
              </a:defRPr>
            </a:lvl3pPr>
            <a:lvl4pPr>
              <a:defRPr>
                <a:latin typeface="Candara" pitchFamily="34" charset="0"/>
              </a:defRPr>
            </a:lvl4pPr>
            <a:lvl5pPr>
              <a:defRPr>
                <a:latin typeface="Candara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pic>
        <p:nvPicPr>
          <p:cNvPr id="7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8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latin typeface="Candara" pitchFamily="34" charset="0"/>
              </a:defRPr>
            </a:lvl1pPr>
            <a:lvl2pPr>
              <a:defRPr sz="2400">
                <a:latin typeface="Candara" pitchFamily="34" charset="0"/>
              </a:defRPr>
            </a:lvl2pPr>
            <a:lvl3pPr>
              <a:defRPr sz="2000">
                <a:latin typeface="Candara" pitchFamily="34" charset="0"/>
              </a:defRPr>
            </a:lvl3pPr>
            <a:lvl4pPr>
              <a:defRPr sz="1800">
                <a:latin typeface="Candara" pitchFamily="34" charset="0"/>
              </a:defRPr>
            </a:lvl4pPr>
            <a:lvl5pPr>
              <a:defRPr sz="1800">
                <a:latin typeface="Candar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latin typeface="Candara" pitchFamily="34" charset="0"/>
              </a:defRPr>
            </a:lvl1pPr>
            <a:lvl2pPr>
              <a:defRPr sz="2400">
                <a:latin typeface="Candara" pitchFamily="34" charset="0"/>
              </a:defRPr>
            </a:lvl2pPr>
            <a:lvl3pPr>
              <a:defRPr sz="2000">
                <a:latin typeface="Candara" pitchFamily="34" charset="0"/>
              </a:defRPr>
            </a:lvl3pPr>
            <a:lvl4pPr>
              <a:defRPr sz="1800">
                <a:latin typeface="Candara" pitchFamily="34" charset="0"/>
              </a:defRPr>
            </a:lvl4pPr>
            <a:lvl5pPr>
              <a:defRPr sz="1800">
                <a:latin typeface="Candar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pic>
        <p:nvPicPr>
          <p:cNvPr id="8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4572000" cy="13716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none"/>
        </p:style>
        <p:txBody>
          <a:bodyPr/>
          <a:lstStyle>
            <a:lvl1pPr>
              <a:defRPr>
                <a:latin typeface="Candar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141A38-8029-403E-B959-D7E465D58827}" type="datetimeFigureOut">
              <a:rPr lang="en-US" smtClean="0"/>
              <a:pPr/>
              <a:t>17-May-13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AB844B-BB75-4355-A9B0-4FBDB390B0A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Candara" pitchFamily="34" charset="0"/>
              </a:rPr>
              <a:t>Design and </a:t>
            </a:r>
            <a:r>
              <a:rPr lang="en-US" dirty="0" smtClean="0">
                <a:latin typeface="Candara" pitchFamily="34" charset="0"/>
              </a:rPr>
              <a:t>Production</a:t>
            </a:r>
            <a:br>
              <a:rPr lang="en-US" dirty="0" smtClean="0">
                <a:latin typeface="Candara" pitchFamily="34" charset="0"/>
              </a:rPr>
            </a:br>
            <a:r>
              <a:rPr lang="en-US" sz="2400" dirty="0" smtClean="0">
                <a:latin typeface="Candara" pitchFamily="34" charset="0"/>
              </a:rPr>
              <a:t>(Continued)</a:t>
            </a:r>
            <a:endParaRPr lang="en-US" dirty="0">
              <a:latin typeface="Candara" pitchFamily="34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Candara" pitchFamily="34" charset="0"/>
              </a:rPr>
              <a:t>Lecture 26</a:t>
            </a:r>
            <a:endParaRPr lang="en-US" dirty="0">
              <a:solidFill>
                <a:schemeClr val="tx1"/>
              </a:solidFill>
              <a:latin typeface="Candara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12800" indent="-812800">
              <a:buFontTx/>
              <a:buAutoNum type="romanUcPeriod"/>
            </a:pPr>
            <a:r>
              <a:rPr lang="en-US" dirty="0" smtClean="0"/>
              <a:t>Chapter Key Points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Visual Communication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Print Art Direction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14 - </a:t>
            </a:r>
            <a:fld id="{03C28CBA-3BB3-42F3-9285-ADC18FD2097F}" type="slidenum">
              <a:rPr lang="en-US"/>
              <a:pPr/>
              <a:t>3</a:t>
            </a:fld>
            <a:endParaRPr lang="en-US"/>
          </a:p>
        </p:txBody>
      </p:sp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Print Production</a:t>
            </a:r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dirty="0"/>
              <a:t>Different media have different demands on design and production</a:t>
            </a:r>
          </a:p>
          <a:p>
            <a:pPr>
              <a:lnSpc>
                <a:spcPct val="90000"/>
              </a:lnSpc>
            </a:pPr>
            <a:r>
              <a:rPr lang="en-US" dirty="0"/>
              <a:t>Newsprint not a good surface for reproducing fine details</a:t>
            </a:r>
          </a:p>
          <a:p>
            <a:pPr>
              <a:lnSpc>
                <a:spcPct val="90000"/>
              </a:lnSpc>
            </a:pPr>
            <a:r>
              <a:rPr lang="en-US" dirty="0"/>
              <a:t>Excellent photographic and color reproduction differentiate magazines from newspapers</a:t>
            </a:r>
          </a:p>
        </p:txBody>
      </p:sp>
      <p:sp>
        <p:nvSpPr>
          <p:cNvPr id="23557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447800"/>
            <a:ext cx="3886200" cy="4800600"/>
          </a:xfr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en-US" b="1" u="sng" dirty="0"/>
              <a:t>Tips for Designers</a:t>
            </a:r>
          </a:p>
          <a:p>
            <a:pPr>
              <a:lnSpc>
                <a:spcPct val="90000"/>
              </a:lnSpc>
            </a:pPr>
            <a:r>
              <a:rPr lang="en-US" dirty="0"/>
              <a:t>Graphics</a:t>
            </a:r>
          </a:p>
          <a:p>
            <a:pPr>
              <a:lnSpc>
                <a:spcPct val="90000"/>
              </a:lnSpc>
            </a:pPr>
            <a:r>
              <a:rPr lang="en-US" dirty="0"/>
              <a:t>Size</a:t>
            </a:r>
          </a:p>
          <a:p>
            <a:pPr>
              <a:lnSpc>
                <a:spcPct val="90000"/>
              </a:lnSpc>
            </a:pPr>
            <a:r>
              <a:rPr lang="en-US" dirty="0"/>
              <a:t>Colors</a:t>
            </a:r>
          </a:p>
          <a:p>
            <a:pPr>
              <a:lnSpc>
                <a:spcPct val="90000"/>
              </a:lnSpc>
            </a:pPr>
            <a:r>
              <a:rPr lang="en-US" dirty="0"/>
              <a:t>Figure/ground</a:t>
            </a:r>
          </a:p>
          <a:p>
            <a:pPr>
              <a:lnSpc>
                <a:spcPct val="90000"/>
              </a:lnSpc>
            </a:pPr>
            <a:r>
              <a:rPr lang="en-US" dirty="0"/>
              <a:t>Typography</a:t>
            </a:r>
          </a:p>
          <a:p>
            <a:pPr>
              <a:lnSpc>
                <a:spcPct val="90000"/>
              </a:lnSpc>
            </a:pPr>
            <a:r>
              <a:rPr lang="en-US" dirty="0"/>
              <a:t>Product identification</a:t>
            </a:r>
          </a:p>
          <a:p>
            <a:pPr>
              <a:lnSpc>
                <a:spcPct val="90000"/>
              </a:lnSpc>
            </a:pPr>
            <a:r>
              <a:rPr lang="en-US" dirty="0"/>
              <a:t>Extensions</a:t>
            </a:r>
          </a:p>
          <a:p>
            <a:pPr>
              <a:lnSpc>
                <a:spcPct val="90000"/>
              </a:lnSpc>
            </a:pPr>
            <a:r>
              <a:rPr lang="en-US" dirty="0"/>
              <a:t>Shape</a:t>
            </a:r>
          </a:p>
          <a:p>
            <a:pPr>
              <a:lnSpc>
                <a:spcPct val="90000"/>
              </a:lnSpc>
            </a:pPr>
            <a:r>
              <a:rPr lang="en-US" dirty="0"/>
              <a:t>Motion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14 - </a:t>
            </a:r>
            <a:fld id="{26D4446D-88FA-467B-9AC6-4965BAF8085C}" type="slidenum">
              <a:rPr lang="en-US"/>
              <a:pPr/>
              <a:t>4</a:t>
            </a:fld>
            <a:endParaRPr lang="en-US"/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Art Reproduction</a:t>
            </a:r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/>
              <a:t>Line art</a:t>
            </a:r>
          </a:p>
          <a:p>
            <a:pPr lvl="1"/>
            <a:r>
              <a:rPr lang="en-US"/>
              <a:t>Image is solid on a white page</a:t>
            </a:r>
          </a:p>
          <a:p>
            <a:pPr lvl="1"/>
            <a:r>
              <a:rPr lang="en-US"/>
              <a:t>A drawing or illustration</a:t>
            </a:r>
          </a:p>
          <a:p>
            <a:r>
              <a:rPr lang="en-US"/>
              <a:t>Halftone</a:t>
            </a:r>
          </a:p>
          <a:p>
            <a:pPr lvl="1"/>
            <a:r>
              <a:rPr lang="en-US"/>
              <a:t>Have a range of grey tones between the black and white</a:t>
            </a:r>
          </a:p>
          <a:p>
            <a:pPr lvl="1"/>
            <a:r>
              <a:rPr lang="en-US"/>
              <a:t>Photographs</a:t>
            </a:r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en-US" b="1" u="sng"/>
              <a:t>Color Reproduction</a:t>
            </a:r>
          </a:p>
          <a:p>
            <a:r>
              <a:rPr lang="en-US"/>
              <a:t>Process colors</a:t>
            </a:r>
          </a:p>
          <a:p>
            <a:r>
              <a:rPr lang="en-US"/>
              <a:t>Four-color printing</a:t>
            </a:r>
          </a:p>
          <a:p>
            <a:r>
              <a:rPr lang="en-US"/>
              <a:t>Color separation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14 - </a:t>
            </a:r>
            <a:fld id="{23F50147-1B98-45B3-A201-4E3FBD5B52A9}" type="slidenum">
              <a:rPr lang="en-US"/>
              <a:pPr/>
              <a:t>5</a:t>
            </a:fld>
            <a:endParaRPr lang="en-US"/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Printing Processes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Letterpress</a:t>
            </a:r>
          </a:p>
          <a:p>
            <a:r>
              <a:rPr lang="en-US"/>
              <a:t>Offset Lithography</a:t>
            </a:r>
          </a:p>
          <a:p>
            <a:r>
              <a:rPr lang="en-US"/>
              <a:t>Rotogravure</a:t>
            </a:r>
          </a:p>
          <a:p>
            <a:r>
              <a:rPr lang="en-US"/>
              <a:t>Flexography</a:t>
            </a:r>
          </a:p>
          <a:p>
            <a:r>
              <a:rPr lang="en-US"/>
              <a:t>Silkscreen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14 - </a:t>
            </a:r>
            <a:fld id="{F72C2630-F610-4F22-A0D2-81A574E0E34A}" type="slidenum">
              <a:rPr lang="en-US"/>
              <a:pPr/>
              <a:t>6</a:t>
            </a:fld>
            <a:endParaRPr lang="en-US"/>
          </a:p>
        </p:txBody>
      </p:sp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Printing Processes</a:t>
            </a:r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en-US" b="1" u="sng"/>
              <a:t>Digitization</a:t>
            </a:r>
          </a:p>
          <a:p>
            <a:r>
              <a:rPr lang="en-US"/>
              <a:t>Uses computer technology to break images into tiny grids, coded electronically for tone and color</a:t>
            </a:r>
          </a:p>
          <a:p>
            <a:r>
              <a:rPr lang="en-US"/>
              <a:t>How computers handle the color reproduction process</a:t>
            </a:r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en-US" b="1" u="sng"/>
              <a:t>Binding and Finishing</a:t>
            </a:r>
          </a:p>
          <a:p>
            <a:r>
              <a:rPr lang="en-US"/>
              <a:t>Special printing effects used to enhance ads and other printed materials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14 - </a:t>
            </a:r>
            <a:fld id="{E83AE916-737C-42D6-84A2-538D655B97E4}" type="slidenum">
              <a:rPr lang="en-US"/>
              <a:pPr/>
              <a:t>7</a:t>
            </a:fld>
            <a:endParaRPr lang="en-US"/>
          </a:p>
        </p:txBody>
      </p:sp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Television Art Direction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Excitement and drama in a television ad are created through the moving images</a:t>
            </a:r>
          </a:p>
          <a:p>
            <a:pPr>
              <a:lnSpc>
                <a:spcPct val="90000"/>
              </a:lnSpc>
            </a:pPr>
            <a:r>
              <a:rPr lang="en-US"/>
              <a:t>Visual storytelling is important, even for abstract visual concepts</a:t>
            </a:r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en-US" b="1" u="sng"/>
              <a:t>Video Graphics</a:t>
            </a:r>
          </a:p>
          <a:p>
            <a:r>
              <a:rPr lang="en-US"/>
              <a:t>Stock footage</a:t>
            </a:r>
          </a:p>
          <a:p>
            <a:r>
              <a:rPr lang="en-US"/>
              <a:t>Crawl</a:t>
            </a:r>
          </a:p>
          <a:p>
            <a:r>
              <a:rPr lang="en-US"/>
              <a:t>Morphing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14 - </a:t>
            </a:r>
            <a:fld id="{C88D0903-28F6-4F56-82D5-FBEF531B1E0D}" type="slidenum">
              <a:rPr lang="en-US"/>
              <a:pPr/>
              <a:t>8</a:t>
            </a:fld>
            <a:endParaRPr lang="en-US"/>
          </a:p>
        </p:txBody>
      </p:sp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Broadcast Production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producer oversees the production on behalf of the agency and client and is responsible for the budget, among other things</a:t>
            </a:r>
          </a:p>
          <a:p>
            <a:r>
              <a:rPr lang="en-US"/>
              <a:t>The director takes the art director’s storyboard and makes it come to life on film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14 - </a:t>
            </a:r>
            <a:fld id="{599FE69D-3DB1-419E-94DB-3C10597C0541}" type="slidenum">
              <a:rPr lang="en-US"/>
              <a:pPr/>
              <a:t>9</a:t>
            </a:fld>
            <a:endParaRPr lang="en-US"/>
          </a:p>
        </p:txBody>
      </p:sp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Broadcast Production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en-US" b="1" u="sng"/>
              <a:t>Producing Commercials</a:t>
            </a:r>
          </a:p>
          <a:p>
            <a:r>
              <a:rPr lang="en-US"/>
              <a:t>Animation</a:t>
            </a:r>
          </a:p>
          <a:p>
            <a:r>
              <a:rPr lang="en-US"/>
              <a:t>Stop motion</a:t>
            </a:r>
          </a:p>
          <a:p>
            <a:r>
              <a:rPr lang="en-US"/>
              <a:t>Music and action</a:t>
            </a:r>
          </a:p>
        </p:txBody>
      </p:sp>
      <p:sp>
        <p:nvSpPr>
          <p:cNvPr id="34820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en-US" b="1" u="sng"/>
              <a:t>TV Production Process</a:t>
            </a:r>
          </a:p>
          <a:p>
            <a:r>
              <a:rPr lang="en-US"/>
              <a:t>Preproduction</a:t>
            </a:r>
          </a:p>
          <a:p>
            <a:r>
              <a:rPr lang="en-US"/>
              <a:t>The shoot</a:t>
            </a:r>
          </a:p>
          <a:p>
            <a:r>
              <a:rPr lang="en-US"/>
              <a:t>Postproduction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14 - </a:t>
            </a:r>
            <a:fld id="{52C1BC7A-5B4A-4399-B2C8-0C7CE55A0D86}" type="slidenum">
              <a:rPr lang="en-US"/>
              <a:pPr/>
              <a:t>10</a:t>
            </a:fld>
            <a:endParaRPr lang="en-US"/>
          </a:p>
        </p:txBody>
      </p:sp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Effective Web Design</a:t>
            </a:r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/>
              <a:t>Web pages should follow the same layout rules as posters</a:t>
            </a:r>
          </a:p>
          <a:p>
            <a:r>
              <a:rPr lang="en-US"/>
              <a:t>Web pages can combine elements and design styles from many different media</a:t>
            </a:r>
          </a:p>
        </p:txBody>
      </p:sp>
      <p:sp>
        <p:nvSpPr>
          <p:cNvPr id="36869" name="Rectangle 5"/>
          <p:cNvSpPr>
            <a:spLocks noGrp="1" noChangeArrowheads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pPr algn="ctr">
              <a:buFontTx/>
              <a:buNone/>
            </a:pPr>
            <a:r>
              <a:rPr lang="en-US" b="1" u="sng"/>
              <a:t>Action and Interaction</a:t>
            </a:r>
          </a:p>
          <a:p>
            <a:r>
              <a:rPr lang="en-US"/>
              <a:t>Web advertisers are continuing to find ways to make the imagery more engaging</a:t>
            </a:r>
          </a:p>
          <a:p>
            <a:r>
              <a:rPr lang="en-US"/>
              <a:t>Sites should have clear navigation</a:t>
            </a:r>
          </a:p>
          <a:p>
            <a:r>
              <a:rPr lang="en-US"/>
              <a:t>Regular site visitors should be able to customize the site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12800" indent="-812800">
              <a:buFontTx/>
              <a:buAutoNum type="romanUcPeriod"/>
            </a:pPr>
            <a:r>
              <a:rPr lang="en-US" dirty="0" smtClean="0"/>
              <a:t>Print Production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Television Art Direction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Broadcast Production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Effective Web Design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Wells, W., Burnett, J. and Moriarty, S. (2006), </a:t>
            </a:r>
            <a:r>
              <a:rPr lang="en-GB" dirty="0" smtClean="0"/>
              <a:t>Advertising Principles and Practice, Prentice-Hall, New Delhi, ND.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348</Words>
  <Application>Microsoft Office PowerPoint</Application>
  <PresentationFormat>On-screen Show (4:3)</PresentationFormat>
  <Paragraphs>84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Design and Production (Continued)</vt:lpstr>
      <vt:lpstr>Recap</vt:lpstr>
      <vt:lpstr>Print Production</vt:lpstr>
      <vt:lpstr>Art Reproduction</vt:lpstr>
      <vt:lpstr>Printing Processes</vt:lpstr>
      <vt:lpstr>Printing Processes</vt:lpstr>
      <vt:lpstr>Television Art Direction</vt:lpstr>
      <vt:lpstr>Broadcast Production</vt:lpstr>
      <vt:lpstr>Broadcast Production</vt:lpstr>
      <vt:lpstr>Effective Web Design</vt:lpstr>
      <vt:lpstr>Summary</vt:lpstr>
      <vt:lpstr>Reference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Muhammad Waqas</dc:creator>
  <cp:lastModifiedBy>Muhammad Waqas</cp:lastModifiedBy>
  <cp:revision>12</cp:revision>
  <dcterms:created xsi:type="dcterms:W3CDTF">2013-04-14T12:30:45Z</dcterms:created>
  <dcterms:modified xsi:type="dcterms:W3CDTF">2013-05-17T10:31:35Z</dcterms:modified>
</cp:coreProperties>
</file>