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3" r:id="rId11"/>
    <p:sldId id="274" r:id="rId12"/>
    <p:sldId id="275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ED215-8F1B-4235-BCE6-3A65BE582E36}" type="datetimeFigureOut">
              <a:rPr lang="en-US" smtClean="0"/>
              <a:t>16-May-13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53A9D-D03D-4D4C-B2DD-F6ADC92B3DE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Copywriting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23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The Internet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Internet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E-Mail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Alternative and New Media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Copywriting: The Language of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Copywriting for Print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How to Write Radio Copy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How to Write Television Copy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Writing for the Web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Copywriting in a Global Environment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Explain the basic style used for advertising copy</a:t>
            </a:r>
          </a:p>
          <a:p>
            <a:r>
              <a:rPr lang="en-US"/>
              <a:t>Describe the various elements of a print ad</a:t>
            </a:r>
          </a:p>
          <a:p>
            <a:r>
              <a:rPr lang="en-US"/>
              <a:t>Explain the message characteristics and tools of radio advertising</a:t>
            </a:r>
          </a:p>
          <a:p>
            <a:r>
              <a:rPr lang="en-US"/>
              <a:t>Discuss the major elements of television commercials</a:t>
            </a:r>
          </a:p>
          <a:p>
            <a:r>
              <a:rPr lang="en-US"/>
              <a:t>Discuss how Web advertising is written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Copywriting: </a:t>
            </a:r>
            <a:br>
              <a:rPr lang="en-US" sz="3200" dirty="0"/>
            </a:br>
            <a:r>
              <a:rPr lang="en-US" sz="3200" dirty="0"/>
              <a:t>The Language of Advertising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609600" indent="-609600"/>
            <a:r>
              <a:rPr lang="en-US"/>
              <a:t>Four types of ads in which words are crucial</a:t>
            </a:r>
          </a:p>
          <a:p>
            <a:pPr marL="990600" lvl="1" indent="-533400">
              <a:buFontTx/>
              <a:buAutoNum type="arabicPeriod"/>
            </a:pPr>
            <a:r>
              <a:rPr lang="en-US"/>
              <a:t>If the message is complicated</a:t>
            </a:r>
          </a:p>
          <a:p>
            <a:pPr marL="990600" lvl="1" indent="-533400">
              <a:buFontTx/>
              <a:buAutoNum type="arabicPeriod"/>
            </a:pPr>
            <a:r>
              <a:rPr lang="en-US"/>
              <a:t>If the ad is for a high-involvement product</a:t>
            </a:r>
          </a:p>
          <a:p>
            <a:pPr marL="990600" lvl="1" indent="-533400">
              <a:buFontTx/>
              <a:buAutoNum type="arabicPeriod"/>
            </a:pPr>
            <a:r>
              <a:rPr lang="en-US"/>
              <a:t>Information that needs definition and explanation</a:t>
            </a:r>
          </a:p>
          <a:p>
            <a:pPr marL="990600" lvl="1" indent="-533400">
              <a:buFontTx/>
              <a:buAutoNum type="arabicPeriod"/>
            </a:pPr>
            <a:r>
              <a:rPr lang="en-US"/>
              <a:t>If a message tries to convey abstract qualities</a:t>
            </a:r>
          </a:p>
          <a:p>
            <a:pPr marL="609600" indent="-609600"/>
            <a:r>
              <a:rPr lang="en-US"/>
              <a:t>Copywriter</a:t>
            </a:r>
          </a:p>
          <a:p>
            <a:pPr marL="990600" lvl="1" indent="-533400"/>
            <a:r>
              <a:rPr lang="en-US"/>
              <a:t>The person who shapes and sculpts the words in an 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Advertising Writing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Copy should be as simple as possible</a:t>
            </a:r>
          </a:p>
          <a:p>
            <a:r>
              <a:rPr lang="en-US"/>
              <a:t>Should have a clear focus and try to convey only one selling point</a:t>
            </a:r>
          </a:p>
          <a:p>
            <a:r>
              <a:rPr lang="en-US"/>
              <a:t>Every word counts; space and time are expensive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86200" cy="4648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400" b="1" u="sng" dirty="0"/>
              <a:t>Practical Tips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 succinct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 single-minded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 specific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Get personal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Keep a single focus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 controversial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 original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Use variety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Use imaginative description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Advertising Writing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Tone of voice</a:t>
            </a:r>
          </a:p>
          <a:p>
            <a:pPr lvl="1"/>
            <a:r>
              <a:rPr lang="en-US" sz="2400"/>
              <a:t>To develop the right tone of voice, copywriters write to the target audience as if they were in a conversation</a:t>
            </a:r>
          </a:p>
          <a:p>
            <a:r>
              <a:rPr lang="en-US" sz="2800"/>
              <a:t>Grammar</a:t>
            </a:r>
          </a:p>
          <a:p>
            <a:pPr lvl="1"/>
            <a:r>
              <a:rPr lang="en-US" sz="2400"/>
              <a:t>Copywriters must know the rules of grammar, syntax, and spelling, though they will play with a word or phrase to create an effect</a:t>
            </a:r>
          </a:p>
          <a:p>
            <a:r>
              <a:rPr lang="en-US" sz="2800"/>
              <a:t>Adese</a:t>
            </a:r>
          </a:p>
          <a:p>
            <a:pPr lvl="1"/>
            <a:r>
              <a:rPr lang="en-US" sz="2400"/>
              <a:t>Formulaic advertising copy</a:t>
            </a:r>
          </a:p>
          <a:p>
            <a:pPr lvl="1"/>
            <a:r>
              <a:rPr lang="en-US" sz="2400"/>
              <a:t>Brag-and-boast copy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Copywriting for Print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Display copy</a:t>
            </a:r>
          </a:p>
          <a:p>
            <a:pPr lvl="1"/>
            <a:r>
              <a:rPr lang="en-US"/>
              <a:t>Elements readers see in their initial scanning</a:t>
            </a:r>
          </a:p>
          <a:p>
            <a:r>
              <a:rPr lang="en-US"/>
              <a:t>Body copy</a:t>
            </a:r>
          </a:p>
          <a:p>
            <a:pPr lvl="1"/>
            <a:r>
              <a:rPr lang="en-US"/>
              <a:t>Elements that are designed to be read and absorbed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The Headline</a:t>
            </a:r>
          </a:p>
          <a:p>
            <a:r>
              <a:rPr lang="en-US"/>
              <a:t>Key element in print advertising</a:t>
            </a:r>
          </a:p>
          <a:p>
            <a:r>
              <a:rPr lang="en-US"/>
              <a:t>Conveys the main message</a:t>
            </a:r>
          </a:p>
          <a:p>
            <a:r>
              <a:rPr lang="en-US"/>
              <a:t>Works with the visual to get attention and communicate creative concept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to Write Headlines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 good headline will attract those who are prospects</a:t>
            </a:r>
          </a:p>
          <a:p>
            <a:r>
              <a:rPr lang="en-US"/>
              <a:t>The headline must work in combination with the visual to stop and grab the reader’s attention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The headline must identify the product and brand, and start the sale</a:t>
            </a:r>
          </a:p>
          <a:p>
            <a:r>
              <a:rPr lang="en-US"/>
              <a:t>The headline should lead readers into the body copy </a:t>
            </a:r>
          </a:p>
          <a:p>
            <a:pPr lvl="1"/>
            <a:r>
              <a:rPr lang="en-US"/>
              <a:t>Direct-action headlines</a:t>
            </a:r>
          </a:p>
          <a:p>
            <a:pPr lvl="1"/>
            <a:r>
              <a:rPr lang="en-US"/>
              <a:t>Indirect-action headlines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aqas\Desktop\Junk\khus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685800"/>
            <a:ext cx="6341027" cy="5797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533400"/>
            <a:ext cx="3638550" cy="5937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28600"/>
            <a:ext cx="3848422" cy="624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How to Write Other Display Copy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Captions</a:t>
            </a:r>
          </a:p>
          <a:p>
            <a:pPr lvl="1"/>
            <a:r>
              <a:rPr lang="en-US"/>
              <a:t>Have the second-highest readership and serve an information function</a:t>
            </a:r>
          </a:p>
          <a:p>
            <a:r>
              <a:rPr lang="en-US"/>
              <a:t>Subheads</a:t>
            </a:r>
          </a:p>
          <a:p>
            <a:pPr lvl="1"/>
            <a:r>
              <a:rPr lang="en-US"/>
              <a:t>Sectional headlines used to break up a large block of copy</a:t>
            </a:r>
          </a:p>
          <a:p>
            <a:r>
              <a:rPr lang="en-US"/>
              <a:t>Taglines</a:t>
            </a:r>
          </a:p>
          <a:p>
            <a:pPr lvl="1"/>
            <a:r>
              <a:rPr lang="en-US"/>
              <a:t>Short, catchy, memorable phrases used at the end of an ad to complete the creative idea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How to Write Other Display Copy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Slogans</a:t>
            </a:r>
          </a:p>
          <a:p>
            <a:pPr lvl="1"/>
            <a:r>
              <a:rPr lang="en-US"/>
              <a:t>Repeated from ad to ad as part of a campaign or long-term brand identity effort</a:t>
            </a:r>
          </a:p>
          <a:p>
            <a:pPr lvl="1"/>
            <a:r>
              <a:rPr lang="en-US"/>
              <a:t>Can also be used as taglines</a:t>
            </a:r>
          </a:p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86200" cy="4648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u="sng"/>
              <a:t>Slogan Techniques</a:t>
            </a:r>
          </a:p>
          <a:p>
            <a:r>
              <a:rPr lang="en-US"/>
              <a:t>Direct address</a:t>
            </a:r>
          </a:p>
          <a:p>
            <a:r>
              <a:rPr lang="en-US"/>
              <a:t>A startling or unexpected phrase</a:t>
            </a:r>
          </a:p>
          <a:p>
            <a:r>
              <a:rPr lang="en-US"/>
              <a:t>Rhyme, rhythm, alliteration</a:t>
            </a:r>
          </a:p>
          <a:p>
            <a:r>
              <a:rPr lang="en-US"/>
              <a:t>Parallel construction</a:t>
            </a:r>
          </a:p>
          <a:p>
            <a:r>
              <a:rPr lang="en-US"/>
              <a:t>Cue for the product</a:t>
            </a:r>
          </a:p>
          <a:p>
            <a:r>
              <a:rPr lang="en-US"/>
              <a:t>Music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to Write Body Copy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Body copy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text of the ad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Primary role is to maintain the interest of the reader</a:t>
            </a:r>
          </a:p>
          <a:p>
            <a:pPr>
              <a:lnSpc>
                <a:spcPct val="90000"/>
              </a:lnSpc>
            </a:pPr>
            <a:r>
              <a:rPr lang="en-US" sz="2800"/>
              <a:t>Lead paragraph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first paragraph of the body copy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Where people test the message and see if they want to read it</a:t>
            </a:r>
          </a:p>
          <a:p>
            <a:pPr>
              <a:lnSpc>
                <a:spcPct val="90000"/>
              </a:lnSpc>
            </a:pPr>
            <a:r>
              <a:rPr lang="en-US" sz="2800"/>
              <a:t>Closing paragraph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Refers back to the creative concept and wraps up the Big Idea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Call to action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Print Media Requirements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All media in the print category all use the same copy elements</a:t>
            </a:r>
          </a:p>
          <a:p>
            <a:r>
              <a:rPr lang="en-US"/>
              <a:t>The way these elements are used varies with the objective for using the medium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Newspapers</a:t>
            </a:r>
          </a:p>
          <a:p>
            <a:r>
              <a:rPr lang="en-US"/>
              <a:t>Copy does not have to work as hard to catch audience’s attention</a:t>
            </a:r>
          </a:p>
          <a:p>
            <a:r>
              <a:rPr lang="en-US"/>
              <a:t>Straightforward and informative</a:t>
            </a:r>
          </a:p>
          <a:p>
            <a:r>
              <a:rPr lang="en-US"/>
              <a:t>Writing is brief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Print Media Requirements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Magazines</a:t>
            </a:r>
          </a:p>
          <a:p>
            <a:r>
              <a:rPr lang="en-US"/>
              <a:t>Better quality ad production</a:t>
            </a:r>
          </a:p>
          <a:p>
            <a:r>
              <a:rPr lang="en-US"/>
              <a:t>Ads can be more informative and carry longer copy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Directories</a:t>
            </a:r>
          </a:p>
          <a:p>
            <a:r>
              <a:rPr lang="en-US"/>
              <a:t>Use a headline that focuses on the service or store’s personality</a:t>
            </a:r>
          </a:p>
          <a:p>
            <a:r>
              <a:rPr lang="en-US"/>
              <a:t>Little space for explanations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Print Media Requirements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Posters and Outdoor</a:t>
            </a:r>
          </a:p>
          <a:p>
            <a:r>
              <a:rPr lang="en-US"/>
              <a:t>Primarily visual</a:t>
            </a:r>
          </a:p>
          <a:p>
            <a:r>
              <a:rPr lang="en-US"/>
              <a:t>Words try to catch the  consumer’s attention and lock in ideas</a:t>
            </a:r>
          </a:p>
          <a:p>
            <a:r>
              <a:rPr lang="en-US"/>
              <a:t>An effective poster marries words with visuals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Product Literature</a:t>
            </a:r>
          </a:p>
          <a:p>
            <a:r>
              <a:rPr lang="en-US"/>
              <a:t>Also called collateral</a:t>
            </a:r>
          </a:p>
          <a:p>
            <a:r>
              <a:rPr lang="en-US"/>
              <a:t>Used in support of an ad campaign</a:t>
            </a:r>
          </a:p>
          <a:p>
            <a:r>
              <a:rPr lang="en-US"/>
              <a:t>Typically a heavy copy format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Copywriting: The Language of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Copywriting for Print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675</Words>
  <Application>Microsoft Office PowerPoint</Application>
  <PresentationFormat>On-screen Show (4:3)</PresentationFormat>
  <Paragraphs>124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Copywriting</vt:lpstr>
      <vt:lpstr>Recap</vt:lpstr>
      <vt:lpstr>Chapter Outline</vt:lpstr>
      <vt:lpstr>Key Points</vt:lpstr>
      <vt:lpstr>Copywriting:  The Language of Advertising</vt:lpstr>
      <vt:lpstr>Advertising Writing Style</vt:lpstr>
      <vt:lpstr>Advertising Writing Style</vt:lpstr>
      <vt:lpstr>Copywriting for Print</vt:lpstr>
      <vt:lpstr>How to Write Headlines</vt:lpstr>
      <vt:lpstr>Slide 10</vt:lpstr>
      <vt:lpstr>Slide 11</vt:lpstr>
      <vt:lpstr>Slide 12</vt:lpstr>
      <vt:lpstr>How to Write Other Display Copy</vt:lpstr>
      <vt:lpstr>How to Write Other Display Copy</vt:lpstr>
      <vt:lpstr>How to Write Body Copy</vt:lpstr>
      <vt:lpstr>Print Media Requirements</vt:lpstr>
      <vt:lpstr>Print Media Requirements</vt:lpstr>
      <vt:lpstr>Print Media Requirements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Muhammad Waqas</cp:lastModifiedBy>
  <cp:revision>13</cp:revision>
  <dcterms:created xsi:type="dcterms:W3CDTF">2013-04-14T12:30:45Z</dcterms:created>
  <dcterms:modified xsi:type="dcterms:W3CDTF">2013-05-16T04:34:48Z</dcterms:modified>
</cp:coreProperties>
</file>