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4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8" r:id="rId11"/>
    <p:sldId id="265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2130425"/>
            <a:ext cx="7391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pic>
        <p:nvPicPr>
          <p:cNvPr id="1028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4572000" cy="1371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>
              <a:defRPr>
                <a:latin typeface="Candar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ndara" pitchFamily="34" charset="0"/>
              </a:defRPr>
            </a:lvl1pPr>
            <a:lvl2pPr>
              <a:defRPr>
                <a:latin typeface="Candara" pitchFamily="34" charset="0"/>
              </a:defRPr>
            </a:lvl2pPr>
            <a:lvl3pPr>
              <a:defRPr>
                <a:latin typeface="Candara" pitchFamily="34" charset="0"/>
              </a:defRPr>
            </a:lvl3pPr>
            <a:lvl4pPr>
              <a:defRPr>
                <a:latin typeface="Candara" pitchFamily="34" charset="0"/>
              </a:defRPr>
            </a:lvl4pPr>
            <a:lvl5pPr>
              <a:defRPr>
                <a:latin typeface="Candar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8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latin typeface="Candara" pitchFamily="34" charset="0"/>
              </a:defRPr>
            </a:lvl1pPr>
            <a:lvl2pPr>
              <a:defRPr sz="2400">
                <a:latin typeface="Candara" pitchFamily="34" charset="0"/>
              </a:defRPr>
            </a:lvl2pPr>
            <a:lvl3pPr>
              <a:defRPr sz="2000">
                <a:latin typeface="Candara" pitchFamily="34" charset="0"/>
              </a:defRPr>
            </a:lvl3pPr>
            <a:lvl4pPr>
              <a:defRPr sz="1800">
                <a:latin typeface="Candara" pitchFamily="34" charset="0"/>
              </a:defRPr>
            </a:lvl4pPr>
            <a:lvl5pPr>
              <a:defRPr sz="1800">
                <a:latin typeface="Candar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latin typeface="Candara" pitchFamily="34" charset="0"/>
              </a:defRPr>
            </a:lvl1pPr>
            <a:lvl2pPr>
              <a:defRPr sz="2400">
                <a:latin typeface="Candara" pitchFamily="34" charset="0"/>
              </a:defRPr>
            </a:lvl2pPr>
            <a:lvl3pPr>
              <a:defRPr sz="2000">
                <a:latin typeface="Candara" pitchFamily="34" charset="0"/>
              </a:defRPr>
            </a:lvl3pPr>
            <a:lvl4pPr>
              <a:defRPr sz="1800">
                <a:latin typeface="Candara" pitchFamily="34" charset="0"/>
              </a:defRPr>
            </a:lvl4pPr>
            <a:lvl5pPr>
              <a:defRPr sz="1800">
                <a:latin typeface="Candar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8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4572000" cy="1371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>
              <a:defRPr>
                <a:latin typeface="Candar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41A38-8029-403E-B959-D7E465D58827}" type="datetimeFigureOut">
              <a:rPr lang="en-US" smtClean="0"/>
              <a:pPr/>
              <a:t>5/13/2013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B844B-BB75-4355-A9B0-4FBDB390B0A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Candara" pitchFamily="34" charset="0"/>
              </a:rPr>
              <a:t>Interactive and Alternative Media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>
                <a:solidFill>
                  <a:schemeClr val="tx1"/>
                </a:solidFill>
                <a:latin typeface="Candara" pitchFamily="34" charset="0"/>
              </a:rPr>
              <a:t>Lecture 22</a:t>
            </a:r>
            <a:endParaRPr lang="en-US" dirty="0">
              <a:solidFill>
                <a:schemeClr val="tx1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12800" indent="-812800">
              <a:buFontTx/>
              <a:buAutoNum type="romanUcPeriod"/>
            </a:pPr>
            <a:r>
              <a:rPr lang="en-US" dirty="0" smtClean="0"/>
              <a:t>Chapter Key Points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Interactive Media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The Internet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10 - </a:t>
            </a:r>
            <a:fld id="{C52B0E1D-0B66-45EE-AE4E-0814C6398664}" type="slidenum">
              <a:rPr lang="en-US"/>
              <a:pPr/>
              <a:t>3</a:t>
            </a:fld>
            <a:endParaRPr lang="en-US"/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Internet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b="1" u="sng"/>
              <a:t>The Internet Audience</a:t>
            </a:r>
          </a:p>
          <a:p>
            <a:r>
              <a:rPr lang="en-US"/>
              <a:t>The Internet is the leading tool for information searching by all ages</a:t>
            </a:r>
          </a:p>
          <a:p>
            <a:r>
              <a:rPr lang="en-US"/>
              <a:t>Teens spend more time online than any other age group</a:t>
            </a:r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b="1" u="sng"/>
              <a:t>Measuring Audiences</a:t>
            </a:r>
          </a:p>
          <a:p>
            <a:r>
              <a:rPr lang="en-US"/>
              <a:t>Hits</a:t>
            </a:r>
          </a:p>
          <a:p>
            <a:pPr lvl="1"/>
            <a:r>
              <a:rPr lang="en-US"/>
              <a:t>The number of times a particular site is visited</a:t>
            </a:r>
          </a:p>
          <a:p>
            <a:r>
              <a:rPr lang="en-US"/>
              <a:t>Click-through</a:t>
            </a:r>
          </a:p>
          <a:p>
            <a:pPr lvl="1"/>
            <a:r>
              <a:rPr lang="en-US"/>
              <a:t>The number of people who click on a banner ad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10 - </a:t>
            </a:r>
            <a:fld id="{E8FE0447-4851-4F09-AA6A-1146A0998E7E}" type="slidenum">
              <a:rPr lang="en-US"/>
              <a:pPr/>
              <a:t>4</a:t>
            </a:fld>
            <a:endParaRPr lang="en-US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Internet Advertising</a:t>
            </a:r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b="1" u="sng"/>
              <a:t>Advantages</a:t>
            </a:r>
          </a:p>
          <a:p>
            <a:r>
              <a:rPr lang="en-US"/>
              <a:t>Relatively inexpensive</a:t>
            </a:r>
          </a:p>
          <a:p>
            <a:r>
              <a:rPr lang="en-US"/>
              <a:t>Can also deliver business</a:t>
            </a:r>
          </a:p>
          <a:p>
            <a:r>
              <a:rPr lang="en-US"/>
              <a:t>Advertisers can customize and personalize messages</a:t>
            </a:r>
          </a:p>
          <a:p>
            <a:r>
              <a:rPr lang="en-US"/>
              <a:t>Can provide sales leads or actual sales</a:t>
            </a:r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b="1" u="sng"/>
              <a:t>Disadvantages</a:t>
            </a:r>
          </a:p>
          <a:p>
            <a:r>
              <a:rPr lang="en-US"/>
              <a:t>Inability of experts to consistently produce effective ads and to measure their effectiveness</a:t>
            </a:r>
          </a:p>
          <a:p>
            <a:r>
              <a:rPr lang="en-US"/>
              <a:t>Clutter may even be worse than in other media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10 - </a:t>
            </a:r>
            <a:fld id="{C640F13F-0B4E-478C-BD0B-B461A533BB73}" type="slidenum">
              <a:rPr lang="en-US"/>
              <a:pPr/>
              <a:t>5</a:t>
            </a:fld>
            <a:endParaRPr lang="en-US"/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The Web in International Advertising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Not everyone around the globe has the access or ability to use the Internet</a:t>
            </a:r>
          </a:p>
          <a:p>
            <a:r>
              <a:rPr lang="en-US"/>
              <a:t>Advertising and sales promotion laws differ from country to country</a:t>
            </a:r>
          </a:p>
          <a:p>
            <a:r>
              <a:rPr lang="en-US"/>
              <a:t>Language barriers</a:t>
            </a:r>
          </a:p>
          <a:p>
            <a:r>
              <a:rPr lang="en-US"/>
              <a:t>Exchange rates</a:t>
            </a:r>
          </a:p>
          <a:p>
            <a:r>
              <a:rPr lang="en-US"/>
              <a:t>Technological differences among worldwide Internet audiences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10 - </a:t>
            </a:r>
            <a:fld id="{EC2696D0-3AF4-4929-B106-29A19BFFEB7C}" type="slidenum">
              <a:rPr lang="en-US"/>
              <a:pPr/>
              <a:t>6</a:t>
            </a:fld>
            <a:endParaRPr lang="en-US"/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E-Mail Advertising</a:t>
            </a:r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/>
              <a:t>Spam</a:t>
            </a:r>
          </a:p>
          <a:p>
            <a:pPr lvl="1"/>
            <a:r>
              <a:rPr lang="en-US"/>
              <a:t>Unsolicited messages sent to e-mail in-boxes</a:t>
            </a:r>
          </a:p>
          <a:p>
            <a:r>
              <a:rPr lang="en-US"/>
              <a:t>Opt-in</a:t>
            </a:r>
          </a:p>
          <a:p>
            <a:pPr lvl="1"/>
            <a:r>
              <a:rPr lang="en-US"/>
              <a:t>Bulk e-mailers have to get permission to send</a:t>
            </a:r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/>
              <a:t>Opt-out</a:t>
            </a:r>
          </a:p>
          <a:p>
            <a:pPr lvl="1"/>
            <a:r>
              <a:rPr lang="en-US"/>
              <a:t>E-mailers have to have an option to say no to further e-mails</a:t>
            </a:r>
          </a:p>
          <a:p>
            <a:r>
              <a:rPr lang="en-US"/>
              <a:t>Viral Marketing</a:t>
            </a:r>
          </a:p>
          <a:p>
            <a:pPr lvl="1"/>
            <a:r>
              <a:rPr lang="en-US"/>
              <a:t>Uses e-mail to circulate a message among family and friends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10 - </a:t>
            </a:r>
            <a:fld id="{A154BE44-A1DD-4B6E-A5F5-55FACDE0F09C}" type="slidenum">
              <a:rPr lang="en-US"/>
              <a:pPr/>
              <a:t>7</a:t>
            </a:fld>
            <a:endParaRPr lang="en-US"/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Alternative and New Media</a:t>
            </a:r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en-US" b="1" u="sng"/>
              <a:t>Advertainment</a:t>
            </a:r>
          </a:p>
          <a:p>
            <a:pPr>
              <a:lnSpc>
                <a:spcPct val="90000"/>
              </a:lnSpc>
            </a:pPr>
            <a:r>
              <a:rPr lang="en-US"/>
              <a:t>When companies integrate brands into the content of shows</a:t>
            </a:r>
          </a:p>
          <a:p>
            <a:pPr>
              <a:lnSpc>
                <a:spcPct val="90000"/>
              </a:lnSpc>
            </a:pPr>
            <a:r>
              <a:rPr lang="en-US"/>
              <a:t>Also called branded entertainment</a:t>
            </a:r>
          </a:p>
          <a:p>
            <a:pPr>
              <a:lnSpc>
                <a:spcPct val="90000"/>
              </a:lnSpc>
            </a:pPr>
            <a:r>
              <a:rPr lang="en-US"/>
              <a:t>Situational ads</a:t>
            </a:r>
          </a:p>
          <a:p>
            <a:pPr lvl="1">
              <a:lnSpc>
                <a:spcPct val="90000"/>
              </a:lnSpc>
            </a:pPr>
            <a:r>
              <a:rPr lang="en-US"/>
              <a:t>Harder for the viewer to dismiss as ads </a:t>
            </a:r>
          </a:p>
          <a:p>
            <a:pPr lvl="1">
              <a:lnSpc>
                <a:spcPct val="90000"/>
              </a:lnSpc>
            </a:pPr>
            <a:r>
              <a:rPr lang="en-US"/>
              <a:t>Product is a character in the program</a:t>
            </a:r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en-US" b="1" u="sng"/>
              <a:t>New Internet Practices</a:t>
            </a:r>
          </a:p>
          <a:p>
            <a:pPr>
              <a:lnSpc>
                <a:spcPct val="90000"/>
              </a:lnSpc>
            </a:pPr>
            <a:r>
              <a:rPr lang="en-US"/>
              <a:t>Brand experiences on the Web</a:t>
            </a:r>
          </a:p>
          <a:p>
            <a:pPr lvl="1">
              <a:lnSpc>
                <a:spcPct val="90000"/>
              </a:lnSpc>
            </a:pPr>
            <a:r>
              <a:rPr lang="en-US"/>
              <a:t>Companies making their Web sites more engaging and entertaining</a:t>
            </a:r>
          </a:p>
          <a:p>
            <a:pPr>
              <a:lnSpc>
                <a:spcPct val="90000"/>
              </a:lnSpc>
            </a:pPr>
            <a:r>
              <a:rPr lang="en-US"/>
              <a:t>Webisodes</a:t>
            </a:r>
          </a:p>
          <a:p>
            <a:pPr lvl="1">
              <a:lnSpc>
                <a:spcPct val="90000"/>
              </a:lnSpc>
            </a:pPr>
            <a:r>
              <a:rPr lang="en-US"/>
              <a:t>Recurring episodes in a developing story</a:t>
            </a:r>
          </a:p>
          <a:p>
            <a:pPr lvl="1">
              <a:lnSpc>
                <a:spcPct val="90000"/>
              </a:lnSpc>
            </a:pPr>
            <a:r>
              <a:rPr lang="en-US"/>
              <a:t>Blends advertising and entertainment to attract audiences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10 - </a:t>
            </a:r>
            <a:fld id="{4C11CDE7-34B3-4AFC-A851-D3F2793116EE}" type="slidenum">
              <a:rPr lang="en-US"/>
              <a:pPr/>
              <a:t>8</a:t>
            </a:fld>
            <a:endParaRPr lang="en-US"/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Alternative and New Media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 lnSpcReduction="10000"/>
          </a:bodyPr>
          <a:lstStyle/>
          <a:p>
            <a:pPr algn="ctr">
              <a:buFontTx/>
              <a:buNone/>
            </a:pPr>
            <a:r>
              <a:rPr lang="en-US" b="1" u="sng"/>
              <a:t>Video Games</a:t>
            </a:r>
          </a:p>
          <a:p>
            <a:r>
              <a:rPr lang="en-US"/>
              <a:t>Opportunities to create online games as well as place products within video games</a:t>
            </a:r>
          </a:p>
          <a:p>
            <a:r>
              <a:rPr lang="en-US"/>
              <a:t>Planners and buyers are asking for standardized independent data that prove effectiveness</a:t>
            </a:r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b="1" u="sng"/>
              <a:t>Wireless Communication</a:t>
            </a:r>
          </a:p>
          <a:p>
            <a:r>
              <a:rPr lang="en-US"/>
              <a:t>Links the common phone to a computer</a:t>
            </a:r>
          </a:p>
          <a:p>
            <a:r>
              <a:rPr lang="en-US"/>
              <a:t>The most important change in communication systems in the new millennium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10 - </a:t>
            </a:r>
            <a:fld id="{AC168FA6-6C24-450B-8273-F4FF6F896235}" type="slidenum">
              <a:rPr lang="en-US"/>
              <a:pPr/>
              <a:t>9</a:t>
            </a:fld>
            <a:endParaRPr lang="en-US"/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Alternative and New Media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sz="2700" b="1" u="sng"/>
              <a:t>Nonelectronic New Media</a:t>
            </a:r>
          </a:p>
          <a:p>
            <a:r>
              <a:rPr lang="en-US"/>
              <a:t>Ads appearing in unexpected new places</a:t>
            </a:r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sz="2700" b="1" u="sng"/>
              <a:t>Guerrilla Marketing</a:t>
            </a:r>
          </a:p>
          <a:p>
            <a:r>
              <a:rPr lang="en-US"/>
              <a:t>Unconventional marketing communication activities</a:t>
            </a:r>
          </a:p>
          <a:p>
            <a:r>
              <a:rPr lang="en-US"/>
              <a:t>Intended to get a buzz on a limited budget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Play…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/>
              <a:t>Tic </a:t>
            </a:r>
            <a:r>
              <a:rPr lang="en-GB" dirty="0" err="1" smtClean="0"/>
              <a:t>Tac</a:t>
            </a:r>
            <a:r>
              <a:rPr lang="en-GB" dirty="0" smtClean="0"/>
              <a:t> Gorilla Marketing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The Last Exorcism GM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Born Mobile bus stop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TNT Drama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12800" indent="-812800">
              <a:buFontTx/>
              <a:buAutoNum type="romanUcPeriod"/>
            </a:pPr>
            <a:r>
              <a:rPr lang="en-US" dirty="0" smtClean="0"/>
              <a:t>The Internet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Internet Advertising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E-Mail Advertising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Alternative and New Media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Wells, W., Burnett, J. and Moriarty, S. (2006), </a:t>
            </a:r>
            <a:r>
              <a:rPr lang="en-GB" dirty="0" smtClean="0"/>
              <a:t>Advertising Principles and Practice, Prentice-Hall, New Delhi, ND.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413</Words>
  <Application>Microsoft Office PowerPoint</Application>
  <PresentationFormat>On-screen Show (4:3)</PresentationFormat>
  <Paragraphs>84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Interactive and Alternative Media</vt:lpstr>
      <vt:lpstr>Recap</vt:lpstr>
      <vt:lpstr>The Internet</vt:lpstr>
      <vt:lpstr>Internet Advertising</vt:lpstr>
      <vt:lpstr>The Web in International Advertising</vt:lpstr>
      <vt:lpstr>E-Mail Advertising</vt:lpstr>
      <vt:lpstr>Alternative and New Media</vt:lpstr>
      <vt:lpstr>Alternative and New Media</vt:lpstr>
      <vt:lpstr>Alternative and New Media</vt:lpstr>
      <vt:lpstr>Play…</vt:lpstr>
      <vt:lpstr>Summary</vt:lpstr>
      <vt:lpstr>Reference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Muhammad Waqas</dc:creator>
  <cp:lastModifiedBy>NTS</cp:lastModifiedBy>
  <cp:revision>19</cp:revision>
  <dcterms:created xsi:type="dcterms:W3CDTF">2013-04-14T12:30:45Z</dcterms:created>
  <dcterms:modified xsi:type="dcterms:W3CDTF">2013-05-13T08:08:08Z</dcterms:modified>
</cp:coreProperties>
</file>